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3_C64DC917.xml" ContentType="application/vnd.ms-powerpoint.comments+xml"/>
  <Override PartName="/ppt/notesSlides/notesSlide10.xml" ContentType="application/vnd.openxmlformats-officedocument.presentationml.notesSlide+xml"/>
  <Override PartName="/ppt/comments/modernComment_134_B4A29DF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92" r:id="rId6"/>
  </p:sldMasterIdLst>
  <p:notesMasterIdLst>
    <p:notesMasterId r:id="rId22"/>
  </p:notesMasterIdLst>
  <p:sldIdLst>
    <p:sldId id="274" r:id="rId7"/>
    <p:sldId id="284" r:id="rId8"/>
    <p:sldId id="275" r:id="rId9"/>
    <p:sldId id="290" r:id="rId10"/>
    <p:sldId id="311" r:id="rId11"/>
    <p:sldId id="288" r:id="rId12"/>
    <p:sldId id="312" r:id="rId13"/>
    <p:sldId id="305" r:id="rId14"/>
    <p:sldId id="314" r:id="rId15"/>
    <p:sldId id="306" r:id="rId16"/>
    <p:sldId id="307" r:id="rId17"/>
    <p:sldId id="308" r:id="rId18"/>
    <p:sldId id="304" r:id="rId19"/>
    <p:sldId id="313" r:id="rId20"/>
    <p:sldId id="293"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28A2416-0912-A0E8-F236-74430507962B}" name="Mette Kolle Hansen" initials="MH" userId="S::mekp@regsj.dk::3ebf3eb1-d31f-4440-b9d7-1df9cb55476f" providerId="AD"/>
  <p188:author id="{721BDE36-37A0-6680-510A-B52A1F2C539B}" name="Jane Nielsen" initials="JN" userId="S::jane.nielsen.1_rn.dk#ext#@regionsjaelland.onmicrosoft.com::f731b6db-1f12-4d3b-8f9f-b7e9000466cf" providerId="AD"/>
  <p188:author id="{15D80E80-3B85-1064-5BC1-67F1D5FBBB34}" name="Susanne Margrethe Myrup Houe" initials="SH" userId="S::susanne.margrethe.myrup.houe.01_regionh.dk#ext#@regionsjaelland.onmicrosoft.com::e425ef59-272f-48eb-96dd-716108444f0a" providerId="AD"/>
  <p188:author id="{58AD41EB-B84F-651C-3428-19D866D1A642}" name="Julie Birch" initials="JB" userId="S::jbirc@regsj.dk::01383d0c-8c19-45e9-bb47-48ec74544779" providerId="AD"/>
  <p188:author id="{70F5F8FC-2169-FA3B-10B7-5CDAF1527A92}" name="Susanne Margrethe Myrup Houe" initials="SH" userId="S::susanne.margrethe.myrup.houe.01@regionh.dk::2acb074b-63aa-4534-a13b-dd2360f497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D300"/>
    <a:srgbClr val="FFDF00"/>
    <a:srgbClr val="E94E0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8D83E-F423-B762-B88B-11A620F89FB5}" v="48" dt="2026-06-02T07:35:58.328"/>
  </p1510:revLst>
</p1510:revInfo>
</file>

<file path=ppt/tableStyles.xml><?xml version="1.0" encoding="utf-8"?>
<a:tblStyleLst xmlns:a="http://schemas.openxmlformats.org/drawingml/2006/main" def="{7E9639D4-E3E2-4D34-9284-5A2195B3D0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133_C64DC917.xml><?xml version="1.0" encoding="utf-8"?>
<p188:cmLst xmlns:a="http://schemas.openxmlformats.org/drawingml/2006/main" xmlns:r="http://schemas.openxmlformats.org/officeDocument/2006/relationships" xmlns:p188="http://schemas.microsoft.com/office/powerpoint/2018/8/main">
  <p188:cm id="{61CF694F-78DA-4267-9051-0505926261C1}" authorId="{15D80E80-3B85-1064-5BC1-67F1D5FBBB34}" status="resolved" created="2026-05-29T07:22:30.038" complete="100000">
    <pc:sldMkLst xmlns:pc="http://schemas.microsoft.com/office/powerpoint/2013/main/command">
      <pc:docMk/>
      <pc:sldMk cId="3326986519" sldId="307"/>
    </pc:sldMkLst>
    <p188:txBody>
      <a:bodyPr/>
      <a:lstStyle/>
      <a:p>
        <a:r>
          <a:rPr lang="en-US"/>
          <a:t>Det er helt korrekt. Det er "diabetes", som der er tilføjet med rødt</a:t>
        </a:r>
      </a:p>
    </p188:txBody>
    <p188:extLst>
      <p:ext xmlns:p="http://schemas.openxmlformats.org/presentationml/2006/main" uri="{57CB4572-C831-44C2-8A1C-0ADB6CCDFE69}">
        <p223:reactions xmlns:p223="http://schemas.microsoft.com/office/powerpoint/2022/03/main">
          <p223:rxn type="👍">
            <p223:instance time="2026-05-29T12:12:17.679" authorId="{721BDE36-37A0-6680-510A-B52A1F2C539B}"/>
          </p223:rxn>
        </p223:reactions>
      </p:ext>
    </p188:extLst>
  </p188:cm>
</p188:cmLst>
</file>

<file path=ppt/comments/modernComment_134_B4A29DF4.xml><?xml version="1.0" encoding="utf-8"?>
<p188:cmLst xmlns:a="http://schemas.openxmlformats.org/drawingml/2006/main" xmlns:r="http://schemas.openxmlformats.org/officeDocument/2006/relationships" xmlns:p188="http://schemas.microsoft.com/office/powerpoint/2018/8/main">
  <p188:cm id="{BDDADC29-D88A-4A10-9F09-E7D1B1BC291A}" authorId="{15D80E80-3B85-1064-5BC1-67F1D5FBBB34}" status="resolved" created="2026-05-29T07:23:59.478" complete="100000">
    <pc:sldMkLst xmlns:pc="http://schemas.microsoft.com/office/powerpoint/2013/main/command">
      <pc:docMk/>
      <pc:sldMk cId="3030556148" sldId="308"/>
    </pc:sldMkLst>
    <p188:txBody>
      <a:bodyPr/>
      <a:lstStyle/>
      <a:p>
        <a:r>
          <a:rPr lang="en-US"/>
          <a:t>Korrekt tilføjelse med rødt</a:t>
        </a:r>
      </a:p>
    </p188:txBody>
    <p188:extLst>
      <p:ext xmlns:p="http://schemas.openxmlformats.org/presentationml/2006/main" uri="{57CB4572-C831-44C2-8A1C-0ADB6CCDFE69}">
        <p223:reactions xmlns:p223="http://schemas.microsoft.com/office/powerpoint/2022/03/main">
          <p223:rxn type="👍">
            <p223:instance time="2026-05-29T12:12:41.758" authorId="{721BDE36-37A0-6680-510A-B52A1F2C539B}"/>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7B525-8699-224B-80BA-7C9569104796}" type="datetimeFigureOut">
              <a:rPr lang="da-DK" smtClean="0"/>
              <a:t>03-06-2026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1130-4817-AC40-8117-2C2B3CEC0120}" type="slidenum">
              <a:rPr lang="da-DK" smtClean="0"/>
              <a:t>‹#›</a:t>
            </a:fld>
            <a:endParaRPr lang="da-DK"/>
          </a:p>
        </p:txBody>
      </p:sp>
    </p:spTree>
    <p:extLst>
      <p:ext uri="{BB962C8B-B14F-4D97-AF65-F5344CB8AC3E}">
        <p14:creationId xmlns:p14="http://schemas.microsoft.com/office/powerpoint/2010/main" val="291375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com/search?q=Clozapin&amp;sca_esv=0ff7534cf1487ec7&amp;sxsrf=ANbL-n6kjIqxv8TygPrJC9a_vrXlAycA-A%3A1772855356684&amp;source=hp&amp;ei=PKCradmUIp25wPAP-pnsgQc&amp;iflsig=AFdpzrgAAAAAaauuTFhE9HxmcOWq2mTedqeD91oChbut&amp;ved=2ahUKEwigrc788IyTAxV7GhAIHdbfLRcQgK4QegQIAxAB&amp;uact=5&amp;oq=hvilken+antipsykostisk+medicin+kan+give+diabetes&amp;gs_lp=Egdnd3Mtd2l6IjBodmlsa2VuIGFudGlwc3lrb3N0aXNrIG1lZGljaW4ga2FuIGdpdmUgZGlhYmV0ZXMyBRAhGKABSPTTAVAAWK_LAXAAeACQAQCYAaYBoAG4J6oBBTE5LjI5uAEDyAEA-AEBmAIwoAK9KMICBBAjGCfCAgsQABiABBixAxiDAcICBRAAGIAEwgIIEAAYgAQYywHCAgYQABgWGB7CAgcQABiABBgTwgIIEAAYExgWGB7CAggQABiABBiiBMICBRAAGO8FwgIEECEYFZgDAJIHBTEzLjM1oAfcwgGyBwUxMy4zNbgHvSjCBwcxOS4yOC4xyAc-gAgA&amp;sclient=gws-wiz&amp;mstk=AUtExfAP_hAgMU_jk5TnjwaV1GQHeji8A5enkjm1PjL0Zc3-H2X3O3Kqh4ngYkqZM5ryF98bgacRtxfQfkdxjW-b8kSzd8_4Dunl_upY2tP1IZK5lIPznJyJMrqs0uDD1WQCjMI2XkH4RhzPB7qK4rGzM8dj8IwQrCQYDBoJ1maxee7LbmE&amp;csui=3" TargetMode="External"/><Relationship Id="rId7" Type="http://schemas.openxmlformats.org/officeDocument/2006/relationships/hyperlink" Target="https://www.google.com/search?q=Aripiprazol&amp;sca_esv=0ff7534cf1487ec7&amp;sxsrf=ANbL-n6kjIqxv8TygPrJC9a_vrXlAycA-A%3A1772855356684&amp;source=hp&amp;ei=PKCradmUIp25wPAP-pnsgQc&amp;iflsig=AFdpzrgAAAAAaauuTFhE9HxmcOWq2mTedqeD91oChbut&amp;ved=2ahUKEwigrc788IyTAxV7GhAIHdbfLRcQgK4QegQIAxAJ&amp;uact=5&amp;oq=hvilken+antipsykostisk+medicin+kan+give+diabetes&amp;gs_lp=Egdnd3Mtd2l6IjBodmlsa2VuIGFudGlwc3lrb3N0aXNrIG1lZGljaW4ga2FuIGdpdmUgZGlhYmV0ZXMyBRAhGKABSPTTAVAAWK_LAXAAeACQAQCYAaYBoAG4J6oBBTE5LjI5uAEDyAEA-AEBmAIwoAK9KMICBBAjGCfCAgsQABiABBixAxiDAcICBRAAGIAEwgIIEAAYgAQYywHCAgYQABgWGB7CAgcQABiABBgTwgIIEAAYExgWGB7CAggQABiABBiiBMICBRAAGO8FwgIEECEYFZgDAJIHBTEzLjM1oAfcwgGyBwUxMy4zNbgHvSjCBwcxOS4yOC4xyAc-gAgA&amp;sclient=gws-wiz&amp;mstk=AUtExfAP_hAgMU_jk5TnjwaV1GQHeji8A5enkjm1PjL0Zc3-H2X3O3Kqh4ngYkqZM5ryF98bgacRtxfQfkdxjW-b8kSzd8_4Dunl_upY2tP1IZK5lIPznJyJMrqs0uDD1WQCjMI2XkH4RhzPB7qK4rGzM8dj8IwQrCQYDBoJ1maxee7LbmE&amp;csui=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google.com/search?q=Risperidon&amp;sca_esv=0ff7534cf1487ec7&amp;sxsrf=ANbL-n6kjIqxv8TygPrJC9a_vrXlAycA-A%3A1772855356684&amp;source=hp&amp;ei=PKCradmUIp25wPAP-pnsgQc&amp;iflsig=AFdpzrgAAAAAaauuTFhE9HxmcOWq2mTedqeD91oChbut&amp;ved=2ahUKEwigrc788IyTAxV7GhAIHdbfLRcQgK4QegQIAxAH&amp;uact=5&amp;oq=hvilken+antipsykostisk+medicin+kan+give+diabetes&amp;gs_lp=Egdnd3Mtd2l6IjBodmlsa2VuIGFudGlwc3lrb3N0aXNrIG1lZGljaW4ga2FuIGdpdmUgZGlhYmV0ZXMyBRAhGKABSPTTAVAAWK_LAXAAeACQAQCYAaYBoAG4J6oBBTE5LjI5uAEDyAEA-AEBmAIwoAK9KMICBBAjGCfCAgsQABiABBixAxiDAcICBRAAGIAEwgIIEAAYgAQYywHCAgYQABgWGB7CAgcQABiABBgTwgIIEAAYExgWGB7CAggQABiABBiiBMICBRAAGO8FwgIEECEYFZgDAJIHBTEzLjM1oAfcwgGyBwUxMy4zNbgHvSjCBwcxOS4yOC4xyAc-gAgA&amp;sclient=gws-wiz&amp;mstk=AUtExfAP_hAgMU_jk5TnjwaV1GQHeji8A5enkjm1PjL0Zc3-H2X3O3Kqh4ngYkqZM5ryF98bgacRtxfQfkdxjW-b8kSzd8_4Dunl_upY2tP1IZK5lIPznJyJMrqs0uDD1WQCjMI2XkH4RhzPB7qK4rGzM8dj8IwQrCQYDBoJ1maxee7LbmE&amp;csui=3" TargetMode="External"/><Relationship Id="rId5" Type="http://schemas.openxmlformats.org/officeDocument/2006/relationships/hyperlink" Target="https://www.google.com/search?q=Quetiapin&amp;sca_esv=0ff7534cf1487ec7&amp;sxsrf=ANbL-n6kjIqxv8TygPrJC9a_vrXlAycA-A%3A1772855356684&amp;source=hp&amp;ei=PKCradmUIp25wPAP-pnsgQc&amp;iflsig=AFdpzrgAAAAAaauuTFhE9HxmcOWq2mTedqeD91oChbut&amp;ved=2ahUKEwigrc788IyTAxV7GhAIHdbfLRcQgK4QegQIAxAF&amp;uact=5&amp;oq=hvilken+antipsykostisk+medicin+kan+give+diabetes&amp;gs_lp=Egdnd3Mtd2l6IjBodmlsa2VuIGFudGlwc3lrb3N0aXNrIG1lZGljaW4ga2FuIGdpdmUgZGlhYmV0ZXMyBRAhGKABSPTTAVAAWK_LAXAAeACQAQCYAaYBoAG4J6oBBTE5LjI5uAEDyAEA-AEBmAIwoAK9KMICBBAjGCfCAgsQABiABBixAxiDAcICBRAAGIAEwgIIEAAYgAQYywHCAgYQABgWGB7CAgcQABiABBgTwgIIEAAYExgWGB7CAggQABiABBiiBMICBRAAGO8FwgIEECEYFZgDAJIHBTEzLjM1oAfcwgGyBwUxMy4zNbgHvSjCBwcxOS4yOC4xyAc-gAgA&amp;sclient=gws-wiz&amp;mstk=AUtExfAP_hAgMU_jk5TnjwaV1GQHeji8A5enkjm1PjL0Zc3-H2X3O3Kqh4ngYkqZM5ryF98bgacRtxfQfkdxjW-b8kSzd8_4Dunl_upY2tP1IZK5lIPznJyJMrqs0uDD1WQCjMI2XkH4RhzPB7qK4rGzM8dj8IwQrCQYDBoJ1maxee7LbmE&amp;csui=3" TargetMode="External"/><Relationship Id="rId4" Type="http://schemas.openxmlformats.org/officeDocument/2006/relationships/hyperlink" Target="https://www.google.com/search?q=Olanzapin&amp;sca_esv=0ff7534cf1487ec7&amp;sxsrf=ANbL-n6kjIqxv8TygPrJC9a_vrXlAycA-A%3A1772855356684&amp;source=hp&amp;ei=PKCradmUIp25wPAP-pnsgQc&amp;iflsig=AFdpzrgAAAAAaauuTFhE9HxmcOWq2mTedqeD91oChbut&amp;ved=2ahUKEwigrc788IyTAxV7GhAIHdbfLRcQgK4QegQIAxAD&amp;uact=5&amp;oq=hvilken+antipsykostisk+medicin+kan+give+diabetes&amp;gs_lp=Egdnd3Mtd2l6IjBodmlsa2VuIGFudGlwc3lrb3N0aXNrIG1lZGljaW4ga2FuIGdpdmUgZGlhYmV0ZXMyBRAhGKABSPTTAVAAWK_LAXAAeACQAQCYAaYBoAG4J6oBBTE5LjI5uAEDyAEA-AEBmAIwoAK9KMICBBAjGCfCAgsQABiABBixAxiDAcICBRAAGIAEwgIIEAAYgAQYywHCAgYQABgWGB7CAgcQABiABBgTwgIIEAAYExgWGB7CAggQABiABBiiBMICBRAAGO8FwgIEECEYFZgDAJIHBTEzLjM1oAfcwgGyBwUxMy4zNbgHvSjCBwcxOS4yOC4xyAc-gAgA&amp;sclient=gws-wiz&amp;mstk=AUtExfAP_hAgMU_jk5TnjwaV1GQHeji8A5enkjm1PjL0Zc3-H2X3O3Kqh4ngYkqZM5ryF98bgacRtxfQfkdxjW-b8kSzd8_4Dunl_upY2tP1IZK5lIPznJyJMrqs0uDD1WQCjMI2XkH4RhzPB7qK4rGzM8dj8IwQrCQYDBoJ1maxee7LbmE&amp;csui=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Der er ca. 100.00 mennesker i Danmark, der lever med type 2-diabetes og endnu ikke ved det. Spørg evt. deltagerne om de er overrasket over antallet.</a:t>
            </a:r>
          </a:p>
          <a:p>
            <a:endParaRPr lang="da-DK"/>
          </a:p>
          <a:p>
            <a:r>
              <a:rPr lang="da-DK"/>
              <a:t>https://diabetes.dk/forskning/viden-om-diabetes/diabetes-i-danmark/</a:t>
            </a:r>
          </a:p>
        </p:txBody>
      </p:sp>
      <p:sp>
        <p:nvSpPr>
          <p:cNvPr id="4" name="Pladsholder til slidenummer 3"/>
          <p:cNvSpPr>
            <a:spLocks noGrp="1"/>
          </p:cNvSpPr>
          <p:nvPr>
            <p:ph type="sldNum" sz="quarter" idx="5"/>
          </p:nvPr>
        </p:nvSpPr>
        <p:spPr/>
        <p:txBody>
          <a:bodyPr/>
          <a:lstStyle/>
          <a:p>
            <a:fld id="{E2301130-4817-AC40-8117-2C2B3CEC0120}" type="slidenum">
              <a:rPr lang="da-DK" smtClean="0"/>
              <a:t>3</a:t>
            </a:fld>
            <a:endParaRPr lang="da-DK"/>
          </a:p>
        </p:txBody>
      </p:sp>
    </p:spTree>
    <p:extLst>
      <p:ext uri="{BB962C8B-B14F-4D97-AF65-F5344CB8AC3E}">
        <p14:creationId xmlns:p14="http://schemas.microsoft.com/office/powerpoint/2010/main" val="412829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solidFill>
                  <a:srgbClr val="000000"/>
                </a:solidFill>
                <a:latin typeface="Open Sans"/>
                <a:ea typeface="Open Sans"/>
                <a:cs typeface="Open Sans"/>
              </a:rPr>
              <a:t>Akut betændelse</a:t>
            </a:r>
            <a:r>
              <a:rPr lang="da-DK" b="0" i="0">
                <a:solidFill>
                  <a:srgbClr val="000000"/>
                </a:solidFill>
                <a:effectLst/>
                <a:latin typeface="Open Sans"/>
                <a:ea typeface="Open Sans"/>
                <a:cs typeface="Open Sans"/>
              </a:rPr>
              <a:t> </a:t>
            </a:r>
            <a:r>
              <a:rPr lang="da-DK">
                <a:solidFill>
                  <a:srgbClr val="000000"/>
                </a:solidFill>
                <a:latin typeface="Open Sans"/>
                <a:ea typeface="Open Sans"/>
                <a:cs typeface="Open Sans"/>
              </a:rPr>
              <a:t>i bugspytkirtlen (pankreatitis) skyldes typisk alkoholoverforbrug eller galdesten. Betændelsestilstanden kan</a:t>
            </a:r>
            <a:r>
              <a:rPr lang="da-DK" b="0" i="0">
                <a:solidFill>
                  <a:srgbClr val="000000"/>
                </a:solidFill>
                <a:effectLst/>
                <a:latin typeface="Open Sans"/>
                <a:ea typeface="Open Sans"/>
                <a:cs typeface="Open Sans"/>
              </a:rPr>
              <a:t> føre til, at der opstår </a:t>
            </a:r>
            <a:r>
              <a:rPr lang="da-DK">
                <a:solidFill>
                  <a:srgbClr val="000000"/>
                </a:solidFill>
                <a:latin typeface="Open Sans"/>
                <a:ea typeface="Open Sans"/>
                <a:cs typeface="Open Sans"/>
              </a:rPr>
              <a:t>en række</a:t>
            </a:r>
            <a:r>
              <a:rPr lang="da-DK" b="0" i="0">
                <a:solidFill>
                  <a:srgbClr val="000000"/>
                </a:solidFill>
                <a:effectLst/>
                <a:latin typeface="Open Sans"/>
                <a:ea typeface="Open Sans"/>
                <a:cs typeface="Open Sans"/>
              </a:rPr>
              <a:t> forandringer i bugspyt­kirtlen. Det betyder, at cellerne bugspytkirtlen kan blive ødelagte og dermed blive dårligere til eller helt stoppe med at producere blandt andet </a:t>
            </a:r>
            <a:r>
              <a:rPr lang="da-DK">
                <a:solidFill>
                  <a:srgbClr val="000000"/>
                </a:solidFill>
                <a:latin typeface="Open Sans"/>
                <a:ea typeface="Open Sans"/>
                <a:cs typeface="Open Sans"/>
              </a:rPr>
              <a:t>insulin</a:t>
            </a:r>
            <a:r>
              <a:rPr lang="da-DK" b="0" i="0">
                <a:solidFill>
                  <a:srgbClr val="000000"/>
                </a:solidFill>
                <a:effectLst/>
                <a:latin typeface="Open Sans"/>
                <a:ea typeface="Open Sans"/>
                <a:cs typeface="Open Sans"/>
              </a:rPr>
              <a:t> og g</a:t>
            </a:r>
            <a:r>
              <a:rPr lang="da-DK">
                <a:solidFill>
                  <a:srgbClr val="000000"/>
                </a:solidFill>
                <a:latin typeface="Open Sans"/>
                <a:ea typeface="Open Sans"/>
                <a:cs typeface="Open Sans"/>
              </a:rPr>
              <a:t>lukagon</a:t>
            </a:r>
            <a:r>
              <a:rPr lang="da-DK" b="0" i="0">
                <a:solidFill>
                  <a:srgbClr val="000000"/>
                </a:solidFill>
                <a:effectLst/>
                <a:latin typeface="Open Sans"/>
                <a:ea typeface="Open Sans"/>
                <a:cs typeface="Open Sans"/>
              </a:rPr>
              <a:t>.</a:t>
            </a:r>
          </a:p>
          <a:p>
            <a:r>
              <a:rPr lang="da-DK" b="0" i="0">
                <a:solidFill>
                  <a:srgbClr val="000000"/>
                </a:solidFill>
                <a:effectLst/>
                <a:latin typeface="Open Sans"/>
                <a:ea typeface="Open Sans"/>
                <a:cs typeface="Open Sans"/>
              </a:rPr>
              <a:t>Kronisk betændelse i bugspyt­kirtlen skyldes ofte et langvarigt </a:t>
            </a:r>
            <a:r>
              <a:rPr lang="da-DK">
                <a:solidFill>
                  <a:srgbClr val="000000"/>
                </a:solidFill>
                <a:latin typeface="Open Sans"/>
                <a:ea typeface="Open Sans"/>
                <a:cs typeface="Open Sans"/>
              </a:rPr>
              <a:t>over</a:t>
            </a:r>
            <a:r>
              <a:rPr lang="da-DK" b="0" i="0">
                <a:solidFill>
                  <a:srgbClr val="000000"/>
                </a:solidFill>
                <a:effectLst/>
                <a:latin typeface="Open Sans"/>
                <a:ea typeface="Open Sans"/>
                <a:cs typeface="Open Sans"/>
              </a:rPr>
              <a:t>­forbrug af alkohol. Galdesten</a:t>
            </a:r>
            <a:r>
              <a:rPr lang="da-DK">
                <a:solidFill>
                  <a:srgbClr val="000000"/>
                </a:solidFill>
                <a:latin typeface="Open Sans"/>
                <a:ea typeface="Open Sans"/>
                <a:cs typeface="Open Sans"/>
              </a:rPr>
              <a:t> og</a:t>
            </a:r>
            <a:r>
              <a:rPr lang="da-DK" b="0" i="0">
                <a:solidFill>
                  <a:srgbClr val="000000"/>
                </a:solidFill>
                <a:effectLst/>
                <a:latin typeface="Open Sans"/>
                <a:ea typeface="Open Sans"/>
                <a:cs typeface="Open Sans"/>
              </a:rPr>
              <a:t> et højt indhold af calcium­ i blodet og forhøjet triglycerid kan også give kronisk betændelse i bugspytkirtlen, men det er mere sjældent.</a:t>
            </a:r>
            <a:r>
              <a:rPr lang="da-DK">
                <a:solidFill>
                  <a:srgbClr val="000000"/>
                </a:solidFill>
                <a:latin typeface="Open Sans"/>
                <a:ea typeface="Open Sans"/>
                <a:cs typeface="Open Sans"/>
              </a:rPr>
              <a:t> </a:t>
            </a:r>
            <a:r>
              <a:rPr lang="da-DK" b="0" i="0">
                <a:solidFill>
                  <a:srgbClr val="000000"/>
                </a:solidFill>
                <a:effectLst/>
                <a:latin typeface="Open Sans"/>
                <a:ea typeface="Open Sans"/>
                <a:cs typeface="Open Sans"/>
              </a:rPr>
              <a:t>De flest</a:t>
            </a:r>
            <a:r>
              <a:rPr lang="da-DK" b="0" i="0">
                <a:effectLst/>
                <a:latin typeface="Open Sans"/>
                <a:ea typeface="Open Sans"/>
                <a:cs typeface="Open Sans"/>
              </a:rPr>
              <a:t>e </a:t>
            </a:r>
            <a:r>
              <a:rPr lang="da-DK">
                <a:latin typeface="Open Sans"/>
                <a:ea typeface="Open Sans"/>
                <a:cs typeface="Open Sans"/>
              </a:rPr>
              <a:t>der har udviklet diabetes som følge af pankratit,</a:t>
            </a:r>
            <a:r>
              <a:rPr lang="da-DK">
                <a:solidFill>
                  <a:srgbClr val="FF0000"/>
                </a:solidFill>
                <a:latin typeface="Open Sans"/>
                <a:ea typeface="Open Sans"/>
                <a:cs typeface="Open Sans"/>
              </a:rPr>
              <a:t> </a:t>
            </a:r>
            <a:r>
              <a:rPr lang="da-DK">
                <a:solidFill>
                  <a:srgbClr val="000000"/>
                </a:solidFill>
                <a:latin typeface="Open Sans"/>
                <a:ea typeface="Open Sans"/>
                <a:cs typeface="Open Sans"/>
              </a:rPr>
              <a:t>vil</a:t>
            </a:r>
            <a:r>
              <a:rPr lang="da-DK" b="0" i="0">
                <a:solidFill>
                  <a:srgbClr val="000000"/>
                </a:solidFill>
                <a:effectLst/>
                <a:latin typeface="Open Sans"/>
                <a:ea typeface="Open Sans"/>
                <a:cs typeface="Open Sans"/>
              </a:rPr>
              <a:t> på et tidspunkt få behov for at komme i behandling med insulin.</a:t>
            </a:r>
          </a:p>
          <a:p>
            <a:r>
              <a:rPr lang="da-DK" b="0" i="0">
                <a:solidFill>
                  <a:srgbClr val="000000"/>
                </a:solidFill>
                <a:effectLst/>
                <a:latin typeface="Open Sans"/>
                <a:ea typeface="Open Sans"/>
                <a:cs typeface="Open Sans"/>
              </a:rPr>
              <a:t>Man kan ved en operation fjerne hele eller dele af bugspyt­kirtlen. Det hedder på fagsprog pankrea­tektomi. Når man fjerner hele bugspytkirtlen vil kroppen ikke længere selv være i stand til at producere nok insulin. Det betyder, at man ligesom ved type 1-diabetes skal have insulin tilført udefra.</a:t>
            </a:r>
            <a:endParaRPr lang="da-DK">
              <a:latin typeface="Open Sans"/>
              <a:ea typeface="Open Sans"/>
              <a:cs typeface="Open Sans"/>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01130-4817-AC40-8117-2C2B3CEC012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28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Overvej om det er tid til at gøre brug af fx dialogkort eller en case. Der findes dialogkort og cases, som omhandler dette emne. </a:t>
            </a:r>
          </a:p>
          <a:p>
            <a:endParaRPr lang="da-DK">
              <a:ea typeface="Calibri"/>
              <a:cs typeface="Calibri"/>
            </a:endParaRPr>
          </a:p>
        </p:txBody>
      </p:sp>
      <p:sp>
        <p:nvSpPr>
          <p:cNvPr id="4" name="Pladsholder til slidenummer 3"/>
          <p:cNvSpPr>
            <a:spLocks noGrp="1"/>
          </p:cNvSpPr>
          <p:nvPr>
            <p:ph type="sldNum" sz="quarter" idx="5"/>
          </p:nvPr>
        </p:nvSpPr>
        <p:spPr/>
        <p:txBody>
          <a:bodyPr/>
          <a:lstStyle/>
          <a:p>
            <a:fld id="{E2301130-4817-AC40-8117-2C2B3CEC0120}" type="slidenum">
              <a:rPr lang="da-DK" smtClean="0"/>
              <a:t>13</a:t>
            </a:fld>
            <a:endParaRPr lang="da-DK"/>
          </a:p>
        </p:txBody>
      </p:sp>
    </p:spTree>
    <p:extLst>
      <p:ext uri="{BB962C8B-B14F-4D97-AF65-F5344CB8AC3E}">
        <p14:creationId xmlns:p14="http://schemas.microsoft.com/office/powerpoint/2010/main" val="287173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CC40-FD64-ACAD-38C9-3D9F9E59735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E479F3D-DD8A-96D8-F81E-757E252C4B6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B67EB67-4B45-DA42-CE88-CD71A1E20B10}"/>
              </a:ext>
            </a:extLst>
          </p:cNvPr>
          <p:cNvSpPr>
            <a:spLocks noGrp="1"/>
          </p:cNvSpPr>
          <p:nvPr>
            <p:ph type="body" idx="1"/>
          </p:nvPr>
        </p:nvSpPr>
        <p:spPr/>
        <p:txBody>
          <a:bodyPr/>
          <a:lstStyle/>
          <a:p>
            <a:r>
              <a:rPr lang="da-DK" b="1"/>
              <a:t>Animation 1 klik </a:t>
            </a:r>
            <a:r>
              <a:rPr lang="da-DK" b="0"/>
              <a:t>for at vise den orange boks.</a:t>
            </a:r>
            <a:endParaRPr lang="en-US"/>
          </a:p>
          <a:p>
            <a:r>
              <a:rPr lang="da-DK"/>
              <a:t>Hvis man som sundhedsprofessionel eller medarbejder i kontakt med borgere bliver opmærksom på symptomer, der kan være tegn på diabetes, er det vigtigt ikke selv at forsøge at stille en diagnose, men i stedet opfordre borgeren til at kontakte egen læge. Lægen kan vurdere symptomerne og eventuelt bestille relevante blodprøver, typisk måling af blodsukker eller langtidsblodsukker (HbA1c).</a:t>
            </a:r>
          </a:p>
          <a:p>
            <a:r>
              <a:rPr lang="da-DK"/>
              <a:t>Det er vigtigt i dialogen med borgeren at formidle anbefalingen på en rolig og ikke-alarmerende måde, da symptomerne kan have mange andre årsager. Formålet er at sikre, at borgeren bliver undersøgt, hvis der er mistanke om diabetes, så eventuel sygdom kan opdages og behandles tidligt.</a:t>
            </a:r>
          </a:p>
          <a:p>
            <a:endParaRPr lang="da-DK">
              <a:ea typeface="Calibri"/>
              <a:cs typeface="Calibri"/>
            </a:endParaRPr>
          </a:p>
        </p:txBody>
      </p:sp>
      <p:sp>
        <p:nvSpPr>
          <p:cNvPr id="4" name="Pladsholder til slidenummer 3">
            <a:extLst>
              <a:ext uri="{FF2B5EF4-FFF2-40B4-BE49-F238E27FC236}">
                <a16:creationId xmlns:a16="http://schemas.microsoft.com/office/drawing/2014/main" id="{A427DA02-D295-E424-2D4E-0E228F9781E9}"/>
              </a:ext>
            </a:extLst>
          </p:cNvPr>
          <p:cNvSpPr>
            <a:spLocks noGrp="1"/>
          </p:cNvSpPr>
          <p:nvPr>
            <p:ph type="sldNum" sz="quarter" idx="5"/>
          </p:nvPr>
        </p:nvSpPr>
        <p:spPr/>
        <p:txBody>
          <a:bodyPr/>
          <a:lstStyle/>
          <a:p>
            <a:fld id="{E2301130-4817-AC40-8117-2C2B3CEC0120}" type="slidenum">
              <a:rPr lang="da-DK" smtClean="0"/>
              <a:t>14</a:t>
            </a:fld>
            <a:endParaRPr lang="da-DK"/>
          </a:p>
        </p:txBody>
      </p:sp>
    </p:spTree>
    <p:extLst>
      <p:ext uri="{BB962C8B-B14F-4D97-AF65-F5344CB8AC3E}">
        <p14:creationId xmlns:p14="http://schemas.microsoft.com/office/powerpoint/2010/main" val="294537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r>
              <a:rPr lang="da-DK" sz="1200" b="0" i="0" kern="1200">
                <a:solidFill>
                  <a:schemeClr val="tx1"/>
                </a:solidFill>
                <a:effectLst/>
                <a:latin typeface="+mn-lt"/>
                <a:ea typeface="+mn-ea"/>
                <a:cs typeface="+mn-cs"/>
              </a:rPr>
              <a:t>Oftest bruges blod­prøven HbA1c, som måler langtids­blodsukkeret til at stille diagnosen.</a:t>
            </a:r>
          </a:p>
          <a:p>
            <a:r>
              <a:rPr lang="da-DK" sz="1200" b="0" i="0" kern="1200">
                <a:solidFill>
                  <a:schemeClr val="tx1"/>
                </a:solidFill>
                <a:effectLst/>
                <a:latin typeface="+mn-lt"/>
                <a:ea typeface="+mn-ea"/>
                <a:cs typeface="+mn-cs"/>
              </a:rPr>
              <a:t>Langtids­blodsukkeret er et udtryk for, hvor meget sukker der har været bundet til stoffet hæmoglobin i blodet over de seneste 2-3 måneder. Den fortæller altså, hvordan blodsukkeret har ligget over en længere periode</a:t>
            </a:r>
          </a:p>
          <a:p>
            <a:pPr algn="l">
              <a:buFont typeface="Arial" panose="020B0604020202020204" pitchFamily="34" charset="0"/>
              <a:buNone/>
            </a:pPr>
            <a:endParaRPr lang="da-DK" sz="1200" b="0" i="0">
              <a:solidFill>
                <a:srgbClr val="000000"/>
              </a:solidFill>
              <a:effectLst/>
            </a:endParaRPr>
          </a:p>
          <a:p>
            <a:pPr marL="171450" indent="-171450" algn="l">
              <a:buFont typeface="Arial" panose="020B0604020202020204" pitchFamily="34" charset="0"/>
              <a:buChar char="•"/>
            </a:pPr>
            <a:r>
              <a:rPr lang="da-DK" sz="1200" b="0" i="0">
                <a:solidFill>
                  <a:srgbClr val="000000"/>
                </a:solidFill>
                <a:effectLst/>
              </a:rPr>
              <a:t>HbA1c (langtidsblodsukkeret) måles ved en blodprøve og skal på to uafhængige blodprøver begge være over 48 mmol/mol</a:t>
            </a:r>
          </a:p>
          <a:p>
            <a:pPr marL="0" indent="0" algn="l">
              <a:buFont typeface="Arial" panose="020B0604020202020204" pitchFamily="34" charset="0"/>
              <a:buNone/>
            </a:pPr>
            <a:endParaRPr lang="da-DK" sz="1200" b="0" i="0">
              <a:solidFill>
                <a:srgbClr val="000000"/>
              </a:solidFill>
              <a:effectLst/>
            </a:endParaRPr>
          </a:p>
          <a:p>
            <a:pPr marL="171450" indent="-171450" algn="l">
              <a:buFont typeface="Arial" panose="020B0604020202020204" pitchFamily="34" charset="0"/>
              <a:buChar char="•"/>
            </a:pPr>
            <a:r>
              <a:rPr lang="da-DK" sz="1200" b="0" i="0">
                <a:solidFill>
                  <a:srgbClr val="000000"/>
                </a:solidFill>
                <a:effectLst/>
              </a:rPr>
              <a:t>Der skal måles en tilfældig blodsukkerværdi på </a:t>
            </a:r>
            <a:r>
              <a:rPr lang="da-DK">
                <a:solidFill>
                  <a:srgbClr val="000000"/>
                </a:solidFill>
              </a:rPr>
              <a:t>11,1</a:t>
            </a:r>
            <a:r>
              <a:rPr lang="da-DK" sz="1200" b="0" i="0">
                <a:solidFill>
                  <a:srgbClr val="000000"/>
                </a:solidFill>
                <a:effectLst/>
              </a:rPr>
              <a:t> mmol/l eller højere samt klassiske symptomer på diabetes.</a:t>
            </a:r>
            <a:endParaRPr lang="da-DK" sz="1200" b="0" i="0">
              <a:solidFill>
                <a:srgbClr val="000000"/>
              </a:solidFill>
              <a:effectLst/>
              <a:ea typeface="Calibri"/>
              <a:cs typeface="Calibri"/>
            </a:endParaRPr>
          </a:p>
          <a:p>
            <a:pPr marL="171450" indent="-171450" algn="l">
              <a:buFont typeface="Arial" panose="020B0604020202020204" pitchFamily="34" charset="0"/>
              <a:buChar char="•"/>
            </a:pPr>
            <a:r>
              <a:rPr lang="da-DK" sz="1200" b="0" i="0">
                <a:solidFill>
                  <a:srgbClr val="000000"/>
                </a:solidFill>
                <a:effectLst/>
              </a:rPr>
              <a:t>Der skal måles en fastende blodsukkerværdi (typisk før morgenmaden) på 7 mmol/l eller højere</a:t>
            </a:r>
          </a:p>
          <a:p>
            <a:pPr marL="0" indent="0" algn="l">
              <a:buFont typeface="Arial" panose="020B0604020202020204" pitchFamily="34" charset="0"/>
              <a:buNone/>
            </a:pPr>
            <a:endParaRPr lang="da-DK" sz="1200" b="1" i="0">
              <a:solidFill>
                <a:srgbClr val="000000"/>
              </a:solidFill>
              <a:effectLst/>
            </a:endParaRPr>
          </a:p>
          <a:p>
            <a:pPr marL="0" indent="0" algn="l">
              <a:buFont typeface="Arial" panose="020B0604020202020204" pitchFamily="34" charset="0"/>
              <a:buNone/>
            </a:pPr>
            <a:r>
              <a:rPr lang="da-DK" sz="1200" b="1" i="0">
                <a:solidFill>
                  <a:srgbClr val="000000"/>
                </a:solidFill>
                <a:effectLst/>
              </a:rPr>
              <a:t>Specielt for type 2-diabetes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a:solidFill>
                  <a:srgbClr val="000000"/>
                </a:solidFill>
                <a:effectLst/>
              </a:rPr>
              <a:t>Høj C-peptid - som er en blodprøve, der viser om man selv producerer insulin. Ved debut af type 2-diabetes vil denne være meget høj idet kroppen forsøger at kompensere ved at danne ekstra meget insulin i begyndelsen.</a:t>
            </a:r>
          </a:p>
          <a:p>
            <a:pPr marL="171450" indent="-171450" algn="l">
              <a:buFont typeface="Arial" panose="020B0604020202020204" pitchFamily="34" charset="0"/>
              <a:buChar char="•"/>
            </a:pPr>
            <a:endParaRPr lang="da-DK" sz="1200" b="0" i="0">
              <a:solidFill>
                <a:srgbClr val="000000"/>
              </a:solidFill>
              <a:effectLst/>
            </a:endParaRPr>
          </a:p>
        </p:txBody>
      </p:sp>
    </p:spTree>
    <p:extLst>
      <p:ext uri="{BB962C8B-B14F-4D97-AF65-F5344CB8AC3E}">
        <p14:creationId xmlns:p14="http://schemas.microsoft.com/office/powerpoint/2010/main" val="389450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a:solidFill>
                  <a:srgbClr val="000000"/>
                </a:solidFill>
                <a:latin typeface="var(--font-secondary)"/>
              </a:rPr>
              <a:t>I kan med fordel besøge/genbesøge Klog på Diabetes om</a:t>
            </a:r>
            <a:r>
              <a:rPr lang="da-DK" b="1">
                <a:solidFill>
                  <a:srgbClr val="000000"/>
                </a:solidFill>
                <a:latin typeface="var(--font-secondary)"/>
              </a:rPr>
              <a:t> "Generelt om Diabetes"</a:t>
            </a:r>
            <a:r>
              <a:rPr lang="da-DK">
                <a:solidFill>
                  <a:srgbClr val="000000"/>
                </a:solidFill>
                <a:latin typeface="var(--font-secondary)"/>
              </a:rPr>
              <a:t>: </a:t>
            </a:r>
            <a:r>
              <a:rPr lang="da-DK">
                <a:solidFill>
                  <a:srgbClr val="000000"/>
                </a:solidFill>
              </a:rPr>
              <a:t>https://klogpaadiabetes.dk/emner/generelt-om-diabetes, hvor de forskellige diabetestyper gennemgås.</a:t>
            </a:r>
            <a:endParaRPr lang="da-DK">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da-DK">
              <a:solidFill>
                <a:srgbClr val="000000"/>
              </a:solidFill>
              <a:latin typeface="Calibri"/>
              <a:ea typeface="Calibri"/>
              <a:cs typeface="Calibri"/>
            </a:endParaRPr>
          </a:p>
          <a:p>
            <a:pPr>
              <a:defRPr/>
            </a:pPr>
            <a:r>
              <a:rPr lang="da-DK">
                <a:solidFill>
                  <a:srgbClr val="000000"/>
                </a:solidFill>
                <a:latin typeface="var(--font-secondary)"/>
              </a:rPr>
              <a:t>Alle</a:t>
            </a:r>
            <a:r>
              <a:rPr lang="da-DK" sz="1200" i="0">
                <a:solidFill>
                  <a:srgbClr val="000000"/>
                </a:solidFill>
                <a:effectLst/>
                <a:latin typeface="var(--font-secondary)"/>
              </a:rPr>
              <a:t> faktorerne indgår i et kompliceret samspil med hinanden. Det betyder, at selvom man ikke kan ændre på sin alder eller sine gener, kan man ved at have sunde vaner og livs­stil alligevel nedsætte sin risiko for at udvikle type 2-diabetes.</a:t>
            </a:r>
            <a:endParaRPr lang="da-DK" b="0" i="0">
              <a:solidFill>
                <a:srgbClr val="000000"/>
              </a:solidFill>
              <a:effectLst/>
              <a:latin typeface="Open Sans" panose="020B0606030504020204" pitchFamily="34" charset="0"/>
              <a:ea typeface="Open Sans"/>
              <a:cs typeface="Open Sans"/>
            </a:endParaRPr>
          </a:p>
          <a:p>
            <a:pPr algn="l">
              <a:buFont typeface="Arial" panose="020B0604020202020204" pitchFamily="34" charset="0"/>
              <a:buNone/>
            </a:pPr>
            <a:endParaRPr lang="da-DK" b="0" i="0">
              <a:solidFill>
                <a:srgbClr val="000000"/>
              </a:solidFill>
              <a:effectLst/>
              <a:latin typeface="Open Sans" panose="020B0606030504020204" pitchFamily="34" charset="0"/>
            </a:endParaRPr>
          </a:p>
          <a:p>
            <a:pPr algn="l">
              <a:buFont typeface="Arial" panose="020B0604020202020204" pitchFamily="34" charset="0"/>
              <a:buNone/>
            </a:pPr>
            <a:r>
              <a:rPr lang="da-DK" b="0" i="0">
                <a:solidFill>
                  <a:srgbClr val="000000"/>
                </a:solidFill>
                <a:effectLst/>
                <a:latin typeface="Open Sans" panose="020B0606030504020204" pitchFamily="34" charset="0"/>
              </a:rPr>
              <a:t>Faktorer man </a:t>
            </a:r>
            <a:r>
              <a:rPr lang="da-DK" b="1" i="0">
                <a:solidFill>
                  <a:srgbClr val="000000"/>
                </a:solidFill>
                <a:effectLst/>
                <a:latin typeface="Open Sans" panose="020B0606030504020204" pitchFamily="34" charset="0"/>
              </a:rPr>
              <a:t>ikke</a:t>
            </a:r>
            <a:r>
              <a:rPr lang="da-DK" b="0" i="0">
                <a:solidFill>
                  <a:srgbClr val="000000"/>
                </a:solidFill>
                <a:effectLst/>
                <a:latin typeface="Open Sans" panose="020B0606030504020204" pitchFamily="34" charset="0"/>
              </a:rPr>
              <a:t> kan påvirke eller ændre på, f.eks. ens køn, alder, etniske oprindelse og gener.</a:t>
            </a:r>
          </a:p>
          <a:p>
            <a:pPr marL="171450" indent="-171450" algn="l">
              <a:buFontTx/>
              <a:buChar char="-"/>
            </a:pPr>
            <a:r>
              <a:rPr lang="da-DK" b="1" i="0">
                <a:solidFill>
                  <a:srgbClr val="000000"/>
                </a:solidFill>
                <a:effectLst/>
                <a:latin typeface="Open Sans" panose="020B0606030504020204" pitchFamily="34" charset="0"/>
              </a:rPr>
              <a:t>Køn: </a:t>
            </a:r>
            <a:r>
              <a:rPr lang="da-DK" b="0" i="0">
                <a:solidFill>
                  <a:srgbClr val="000000"/>
                </a:solidFill>
                <a:effectLst/>
                <a:latin typeface="Open Sans" panose="020B0606030504020204" pitchFamily="34" charset="0"/>
              </a:rPr>
              <a:t>Mænd har større risiko for at udvikle type 2-diabetes end kvinder. Det skyldes primært, at mænd oftest lever mere usundt end kvinder.</a:t>
            </a:r>
          </a:p>
          <a:p>
            <a:pPr marL="171450" indent="-171450" algn="l">
              <a:buFontTx/>
              <a:buChar char="-"/>
            </a:pPr>
            <a:r>
              <a:rPr lang="da-DK" b="1" i="0">
                <a:solidFill>
                  <a:srgbClr val="000000"/>
                </a:solidFill>
                <a:effectLst/>
                <a:latin typeface="Open Sans"/>
                <a:ea typeface="Open Sans"/>
                <a:cs typeface="Open Sans"/>
              </a:rPr>
              <a:t>Alder:</a:t>
            </a:r>
            <a:r>
              <a:rPr lang="da-DK" b="0" i="0">
                <a:solidFill>
                  <a:srgbClr val="000000"/>
                </a:solidFill>
                <a:effectLst/>
                <a:latin typeface="Open Sans"/>
                <a:ea typeface="Open Sans"/>
                <a:cs typeface="Open Sans"/>
              </a:rPr>
              <a:t> Jo ældre man er, jo højere er risikoen </a:t>
            </a:r>
            <a:r>
              <a:rPr lang="da-DK">
                <a:solidFill>
                  <a:srgbClr val="000000"/>
                </a:solidFill>
                <a:latin typeface="Open Sans"/>
                <a:ea typeface="Open Sans"/>
                <a:cs typeface="Open Sans"/>
              </a:rPr>
              <a:t>for</a:t>
            </a:r>
            <a:r>
              <a:rPr lang="da-DK" b="0" i="0">
                <a:solidFill>
                  <a:srgbClr val="000000"/>
                </a:solidFill>
                <a:effectLst/>
                <a:latin typeface="Open Sans"/>
                <a:ea typeface="Open Sans"/>
                <a:cs typeface="Open Sans"/>
              </a:rPr>
              <a:t> at udvikle type 2-diabetes. Desuden øges risikoen for overvægt med alderen, som igen øger risikoen for type 2-diabetes.</a:t>
            </a:r>
          </a:p>
          <a:p>
            <a:pPr marL="171450" indent="-171450" algn="l">
              <a:buFontTx/>
              <a:buChar char="-"/>
            </a:pPr>
            <a:r>
              <a:rPr lang="da-DK" b="1" i="0">
                <a:solidFill>
                  <a:srgbClr val="000000"/>
                </a:solidFill>
                <a:effectLst/>
                <a:latin typeface="Open Sans" panose="020B0606030504020204" pitchFamily="34" charset="0"/>
              </a:rPr>
              <a:t>Etnicitet: </a:t>
            </a:r>
            <a:r>
              <a:rPr lang="da-DK" b="0" i="0">
                <a:solidFill>
                  <a:srgbClr val="000000"/>
                </a:solidFill>
                <a:effectLst/>
                <a:latin typeface="Open Sans" panose="020B0606030504020204" pitchFamily="34" charset="0"/>
              </a:rPr>
              <a:t>Nogle etniske befolknings­grupper har en større risiko for at udvikle type 2-diabetes end andre. Årsagen til det er blandt andet forskelle mellem gruppernes genetiske sammen­sætning. F.eks. ser det ud til, at grupper fra Afrika og Asien, der ikke er overvægtige, har en højere risiko sammen­lignet med andre grupper, som heller ikke er overvægtige.</a:t>
            </a:r>
          </a:p>
          <a:p>
            <a:pPr marL="171450" indent="-171450" algn="l">
              <a:buFontTx/>
              <a:buChar char="-"/>
            </a:pPr>
            <a:r>
              <a:rPr lang="da-DK" b="1" i="0">
                <a:solidFill>
                  <a:srgbClr val="000000"/>
                </a:solidFill>
                <a:effectLst/>
                <a:latin typeface="Open Sans" panose="020B0606030504020204" pitchFamily="34" charset="0"/>
              </a:rPr>
              <a:t>Gener: </a:t>
            </a:r>
            <a:r>
              <a:rPr lang="da-DK" b="0" i="0">
                <a:solidFill>
                  <a:srgbClr val="000000"/>
                </a:solidFill>
                <a:effectLst/>
                <a:latin typeface="Open Sans" panose="020B0606030504020204" pitchFamily="34" charset="0"/>
              </a:rPr>
              <a:t>Risikoen for at få type 2-diabetes før man fylder 80 år er:</a:t>
            </a:r>
          </a:p>
          <a:p>
            <a:pPr marL="628650" lvl="1" indent="-171450" algn="l">
              <a:buFontTx/>
              <a:buChar char="-"/>
            </a:pPr>
            <a:r>
              <a:rPr lang="da-DK" b="0" i="0">
                <a:solidFill>
                  <a:srgbClr val="000000"/>
                </a:solidFill>
                <a:effectLst/>
                <a:latin typeface="Open Sans" panose="020B0606030504020204" pitchFamily="34" charset="0"/>
              </a:rPr>
              <a:t>Øget med 30-40%, hvis én forældre har sygdommen</a:t>
            </a:r>
          </a:p>
          <a:p>
            <a:pPr marL="628650" lvl="1" indent="-171450" algn="l">
              <a:buFontTx/>
              <a:buChar char="-"/>
            </a:pPr>
            <a:r>
              <a:rPr lang="da-DK" b="0" i="0">
                <a:solidFill>
                  <a:srgbClr val="000000"/>
                </a:solidFill>
                <a:effectLst/>
                <a:latin typeface="Open Sans" panose="020B0606030504020204" pitchFamily="34" charset="0"/>
              </a:rPr>
              <a:t>Øget med 60-80%, hvis begge forældre har sygdommen</a:t>
            </a:r>
          </a:p>
          <a:p>
            <a:pPr marL="628650" lvl="1" indent="-171450" algn="l">
              <a:buFontTx/>
              <a:buChar char="-"/>
            </a:pPr>
            <a:r>
              <a:rPr lang="da-DK" b="0" i="0">
                <a:solidFill>
                  <a:srgbClr val="000000"/>
                </a:solidFill>
                <a:effectLst/>
                <a:latin typeface="Open Sans" panose="020B0606030504020204" pitchFamily="34" charset="0"/>
              </a:rPr>
              <a:t>Øget med 30-40%, hvis én søskende har sygdommen</a:t>
            </a:r>
            <a:endParaRPr lang="da-DK" b="1" i="0">
              <a:solidFill>
                <a:srgbClr val="000000"/>
              </a:solidFill>
              <a:effectLst/>
              <a:latin typeface="Open Sans" panose="020B0606030504020204" pitchFamily="34" charset="0"/>
            </a:endParaRPr>
          </a:p>
          <a:p>
            <a:pPr algn="l">
              <a:buFont typeface="Arial" panose="020B0604020202020204" pitchFamily="34" charset="0"/>
              <a:buNone/>
            </a:pPr>
            <a:endParaRPr lang="da-DK" b="0" i="0">
              <a:solidFill>
                <a:srgbClr val="000000"/>
              </a:solidFill>
              <a:effectLst/>
              <a:latin typeface="Open Sans" panose="020B0606030504020204" pitchFamily="34" charset="0"/>
            </a:endParaRPr>
          </a:p>
          <a:p>
            <a:pPr algn="l">
              <a:buFont typeface="Arial" panose="020B0604020202020204" pitchFamily="34" charset="0"/>
              <a:buNone/>
            </a:pPr>
            <a:r>
              <a:rPr lang="da-DK" b="0" i="0">
                <a:solidFill>
                  <a:srgbClr val="000000"/>
                </a:solidFill>
                <a:effectLst/>
                <a:latin typeface="Open Sans" panose="020B0606030504020204" pitchFamily="34" charset="0"/>
              </a:rPr>
              <a:t>Faktorer man </a:t>
            </a:r>
            <a:r>
              <a:rPr lang="da-DK" b="1" i="0">
                <a:solidFill>
                  <a:srgbClr val="000000"/>
                </a:solidFill>
                <a:effectLst/>
                <a:latin typeface="Open Sans" panose="020B0606030504020204" pitchFamily="34" charset="0"/>
              </a:rPr>
              <a:t>kan</a:t>
            </a:r>
            <a:r>
              <a:rPr lang="da-DK" b="0" i="0">
                <a:solidFill>
                  <a:srgbClr val="000000"/>
                </a:solidFill>
                <a:effectLst/>
                <a:latin typeface="Open Sans" panose="020B0606030504020204" pitchFamily="34" charset="0"/>
              </a:rPr>
              <a:t> påvirke eller ændre på, f.eks. ens vægt, fysiske aktivitets­niveau, og om man ryger. Ved at vælge en sund livsstil med regelmæssig motion og en normal vægt kan man udskyde udviklingen af type 2-diabetes.</a:t>
            </a: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01130-4817-AC40-8117-2C2B3CEC012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1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5EF14-E8B8-8C0B-8CE9-16C9BA38382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012F63D-78A9-558D-791A-2153A944474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5D67CE5-09B4-42C1-0ABB-642482711184}"/>
              </a:ext>
            </a:extLst>
          </p:cNvPr>
          <p:cNvSpPr>
            <a:spLocks noGrp="1"/>
          </p:cNvSpPr>
          <p:nvPr>
            <p:ph type="body" idx="1"/>
          </p:nvPr>
        </p:nvSpPr>
        <p:spPr/>
        <p:txBody>
          <a:bodyPr/>
          <a:lstStyle/>
          <a:p>
            <a:r>
              <a:rPr lang="da-DK">
                <a:ea typeface="Calibri"/>
                <a:cs typeface="Calibri"/>
              </a:rPr>
              <a:t>Overvej om det er tid til at gøre brug af fx dialogkort eller en case. Der findes dialogkort og cases, som omhandler dette emne. </a:t>
            </a:r>
          </a:p>
        </p:txBody>
      </p:sp>
      <p:sp>
        <p:nvSpPr>
          <p:cNvPr id="4" name="Pladsholder til slidenummer 3">
            <a:extLst>
              <a:ext uri="{FF2B5EF4-FFF2-40B4-BE49-F238E27FC236}">
                <a16:creationId xmlns:a16="http://schemas.microsoft.com/office/drawing/2014/main" id="{51EA378D-472F-D536-CB41-132AE1A7B187}"/>
              </a:ext>
            </a:extLst>
          </p:cNvPr>
          <p:cNvSpPr>
            <a:spLocks noGrp="1"/>
          </p:cNvSpPr>
          <p:nvPr>
            <p:ph type="sldNum" sz="quarter" idx="5"/>
          </p:nvPr>
        </p:nvSpPr>
        <p:spPr/>
        <p:txBody>
          <a:bodyPr/>
          <a:lstStyle/>
          <a:p>
            <a:fld id="{E2301130-4817-AC40-8117-2C2B3CEC0120}" type="slidenum">
              <a:rPr lang="da-DK" smtClean="0"/>
              <a:t>5</a:t>
            </a:fld>
            <a:endParaRPr lang="da-DK"/>
          </a:p>
        </p:txBody>
      </p:sp>
    </p:spTree>
    <p:extLst>
      <p:ext uri="{BB962C8B-B14F-4D97-AF65-F5344CB8AC3E}">
        <p14:creationId xmlns:p14="http://schemas.microsoft.com/office/powerpoint/2010/main" val="259337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r>
              <a:rPr lang="da-DK"/>
              <a:t>Type 2-diabetes udvikler sig ofte gradvist og over lang tid. Mange patienter har derfor i lang tid ingen eller kun milde og uspecifikke symptomer. </a:t>
            </a:r>
          </a:p>
          <a:p>
            <a:r>
              <a:rPr lang="da-DK"/>
              <a:t>Derfor opdages sygdommen ofte først i forbindelse med udredning for andre helbredsproblemer. Flere af symptomerne på listen skyldes længerevarende forhøjet blodsukker, som kan påvirke kroppens immunforsvar, blodkar og nerver.</a:t>
            </a:r>
          </a:p>
          <a:p>
            <a:endParaRPr lang="da-DK"/>
          </a:p>
          <a:p>
            <a:r>
              <a:rPr lang="da-DK"/>
              <a:t>For eksempel kan forhøjet blodsukker øge risikoen for infektioner, herunder urinvejsinfektioner, hudinfektioner og svampeinfektioner. </a:t>
            </a:r>
          </a:p>
          <a:p>
            <a:r>
              <a:rPr lang="da-DK"/>
              <a:t>Nedsat sårheling skyldes blandt andet påvirkning af blodcirkulationen og immunforsvaret. </a:t>
            </a:r>
          </a:p>
          <a:p>
            <a:r>
              <a:rPr lang="da-DK"/>
              <a:t>Utilsigtet vægttab ses ofte ved ubehandlet diabetes, fordi kroppen ikke længere kan optage energi fra maden og derfor begynder at forbrænde fedt og muskler.</a:t>
            </a:r>
          </a:p>
          <a:p>
            <a:r>
              <a:rPr lang="da-DK"/>
              <a:t>Rejsningsproblemer hos mænd kan være relateret til både nerveskader og påvirkning af blodkar. </a:t>
            </a:r>
          </a:p>
          <a:p>
            <a:r>
              <a:rPr lang="da-DK"/>
              <a:t>Tandkødsbetændelse og </a:t>
            </a:r>
            <a:r>
              <a:rPr lang="da-DK" err="1"/>
              <a:t>parodontitis</a:t>
            </a:r>
            <a:r>
              <a:rPr lang="da-DK"/>
              <a:t> ses også hyppigere hos personer med ureguleret diabetes, da højt blodsukker kan øge inflammation og påvirke mundens bakterieflora. </a:t>
            </a:r>
          </a:p>
          <a:p>
            <a:r>
              <a:rPr lang="da-DK"/>
              <a:t>Synsforstyrrelser kan opstå, fordi højt blodsukker påvirker øjets linse og nethinde, mens føleforstyrrelser kan være tidlige tegn på diabetisk </a:t>
            </a:r>
            <a:r>
              <a:rPr lang="da-DK" err="1"/>
              <a:t>neuropati</a:t>
            </a:r>
            <a:r>
              <a:rPr lang="da-DK"/>
              <a:t>. </a:t>
            </a:r>
          </a:p>
          <a:p>
            <a:endParaRPr lang="da-DK"/>
          </a:p>
          <a:p>
            <a:r>
              <a:rPr lang="da-DK"/>
              <a:t>Det er vigtigt at understrege i undervisningen, at ingen af symptomerne alene er specifikke for diabetes. De kan have mange andre årsager, men når flere optræder samtidigt – eller hos personer med kendte risikofaktorer – bør det give anledning til at overveje måling af blodsukker eller HbA1c (langtidsblodsukker).</a:t>
            </a:r>
          </a:p>
          <a:p>
            <a:pPr algn="l">
              <a:buFont typeface="Arial" panose="020B0604020202020204" pitchFamily="34" charset="0"/>
              <a:buNone/>
            </a:pPr>
            <a:endParaRPr lang="da-DK">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294616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klassiske symptomer på forhøjet blodsukker (</a:t>
            </a:r>
            <a:r>
              <a:rPr lang="da-DK" err="1"/>
              <a:t>hyperglykæmi</a:t>
            </a:r>
            <a:r>
              <a:rPr lang="da-DK"/>
              <a:t>) er træthed, øget tørst, mundtørhed og hyppig vandladning. De opstår typisk først ved blodsukkerværdier over 10-15mmol/l, da kroppen ved disse værdier (eller højere) udskiller sukker (</a:t>
            </a:r>
            <a:r>
              <a:rPr lang="da-DK" err="1"/>
              <a:t>glucose</a:t>
            </a:r>
            <a:r>
              <a:rPr lang="da-DK"/>
              <a:t>) via urinen. </a:t>
            </a:r>
          </a:p>
          <a:p>
            <a:r>
              <a:rPr lang="da-DK"/>
              <a:t>Symptomerne er varierende. Det er dog vigtigt at være opmærksom på, at symptomerne ofte er relativt milde eller uspecifikke ved type 2-diabetes og kan udvikle sig gradvist over længere tid. Derfor opdages type 2-diabetes ofte ikke på baggrund af de klassiske symptomer, men i forbindelse med tilfældige blodprøver eller udredning for andre symptomer. I nogle tilfælde ses også, at type 2-diabetes først opdages, når der er udviklet diabetiske følgesygdomme. Se evt. også præsentation omkring dette.</a:t>
            </a:r>
          </a:p>
          <a:p>
            <a:pPr marL="171450" indent="-171450">
              <a:buFont typeface="Arial" panose="020B0604020202020204" pitchFamily="34" charset="0"/>
              <a:buChar char="•"/>
            </a:pPr>
            <a:endParaRPr lang="da-DK"/>
          </a:p>
          <a:p>
            <a:endParaRPr lang="da-DK"/>
          </a:p>
        </p:txBody>
      </p:sp>
      <p:sp>
        <p:nvSpPr>
          <p:cNvPr id="4" name="Pladsholder til slidenummer 3"/>
          <p:cNvSpPr>
            <a:spLocks noGrp="1"/>
          </p:cNvSpPr>
          <p:nvPr>
            <p:ph type="sldNum" sz="quarter" idx="5"/>
          </p:nvPr>
        </p:nvSpPr>
        <p:spPr/>
        <p:txBody>
          <a:bodyPr/>
          <a:lstStyle/>
          <a:p>
            <a:fld id="{E2301130-4817-AC40-8117-2C2B3CEC0120}" type="slidenum">
              <a:rPr lang="da-DK" smtClean="0"/>
              <a:t>7</a:t>
            </a:fld>
            <a:endParaRPr lang="da-DK"/>
          </a:p>
        </p:txBody>
      </p:sp>
    </p:spTree>
    <p:extLst>
      <p:ext uri="{BB962C8B-B14F-4D97-AF65-F5344CB8AC3E}">
        <p14:creationId xmlns:p14="http://schemas.microsoft.com/office/powerpoint/2010/main" val="307544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a:t>Aldring medfører ofte nedsat insulinfrigørelse (ses hyppigst hos slanke ældre) og derfor giver en øget alder også en større risiko. Aldring øger desuden også insulinresistensen særligt i muskel- og fedtceller (ses oftere hos overvægtige)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Derudover ses abdominal fedme og inaktivitet hyppigere hos ældre og det kan medføre reduceret </a:t>
            </a:r>
            <a:r>
              <a:rPr lang="da-DK"/>
              <a:t>insulinfølsomhed</a:t>
            </a:r>
            <a:r>
              <a:rPr lang="da-DK" sz="1200"/>
              <a:t>.</a:t>
            </a:r>
            <a:r>
              <a:rPr lang="da-DK">
                <a:ea typeface="Calibri"/>
                <a:cs typeface="Calibri"/>
              </a:rPr>
              <a:t>  Højere alder øger risikoen for at blive overvægtig og for at få forhøjet blodtryk, som er risikofaktorer for at udvikle type 2-diabetes.</a:t>
            </a:r>
          </a:p>
          <a:p>
            <a:endParaRPr lang="da-DK" sz="1200">
              <a:ea typeface="Calibri"/>
              <a:cs typeface="Calibri"/>
            </a:endParaRPr>
          </a:p>
          <a:p>
            <a:r>
              <a:rPr lang="da-DK" sz="1200"/>
              <a:t>Symptomer på diabetes tilskrives ofte almindelig aldring, men kan betyde, at borgeren har en uopdaget diabetes</a:t>
            </a:r>
            <a:r>
              <a:rPr lang="da-DK"/>
              <a:t>. Hold derfor særligt øje med:</a:t>
            </a:r>
          </a:p>
          <a:p>
            <a:pPr marL="285750" indent="-285750">
              <a:buFont typeface="Wingdings" panose="05000000000000000000" pitchFamily="2" charset="2"/>
              <a:buChar char="ü"/>
            </a:pPr>
            <a:r>
              <a:rPr lang="da-DK" sz="1200">
                <a:solidFill>
                  <a:schemeClr val="tx1"/>
                </a:solidFill>
              </a:rPr>
              <a:t>Vægttab</a:t>
            </a:r>
          </a:p>
          <a:p>
            <a:pPr marL="285750" indent="-285750">
              <a:buFont typeface="Wingdings" panose="05000000000000000000" pitchFamily="2" charset="2"/>
              <a:buChar char="ü"/>
            </a:pPr>
            <a:r>
              <a:rPr lang="da-DK" sz="1200">
                <a:solidFill>
                  <a:schemeClr val="tx1"/>
                </a:solidFill>
              </a:rPr>
              <a:t>Træthed, udmattelse</a:t>
            </a:r>
          </a:p>
          <a:p>
            <a:pPr marL="285750" indent="-285750">
              <a:buFont typeface="Wingdings" panose="05000000000000000000" pitchFamily="2" charset="2"/>
              <a:buChar char="ü"/>
            </a:pPr>
            <a:r>
              <a:rPr lang="da-DK" sz="1200">
                <a:solidFill>
                  <a:schemeClr val="tx1"/>
                </a:solidFill>
              </a:rPr>
              <a:t>Øget natlig vandladning</a:t>
            </a:r>
          </a:p>
          <a:p>
            <a:pPr marL="285750" indent="-285750">
              <a:buFont typeface="Wingdings" panose="05000000000000000000" pitchFamily="2" charset="2"/>
              <a:buChar char="ü"/>
            </a:pPr>
            <a:r>
              <a:rPr lang="da-DK" sz="1200">
                <a:solidFill>
                  <a:schemeClr val="tx1"/>
                </a:solidFill>
              </a:rPr>
              <a:t>Nyopstået inkontinens</a:t>
            </a:r>
          </a:p>
          <a:p>
            <a:pPr marL="285750" indent="-285750">
              <a:buFont typeface="Wingdings" panose="05000000000000000000" pitchFamily="2" charset="2"/>
              <a:buChar char="ü"/>
            </a:pPr>
            <a:r>
              <a:rPr lang="da-DK" sz="1200">
                <a:solidFill>
                  <a:schemeClr val="tx1"/>
                </a:solidFill>
              </a:rPr>
              <a:t>Svampeinfektioner omkring kønsorganerne eller i mundhulen</a:t>
            </a:r>
            <a:endParaRPr lang="da-DK" sz="1200">
              <a:ea typeface="Calibri"/>
              <a:cs typeface="Calibri"/>
            </a:endParaRPr>
          </a:p>
          <a:p>
            <a:endParaRPr lang="da-DK">
              <a:ea typeface="Calibri"/>
              <a:cs typeface="Calibri"/>
            </a:endParaRPr>
          </a:p>
          <a:p>
            <a:endParaRPr lang="da-DK">
              <a:ea typeface="Calibri"/>
              <a:cs typeface="Calibri"/>
            </a:endParaRPr>
          </a:p>
        </p:txBody>
      </p:sp>
      <p:sp>
        <p:nvSpPr>
          <p:cNvPr id="4" name="Pladsholder til slidenummer 3"/>
          <p:cNvSpPr>
            <a:spLocks noGrp="1"/>
          </p:cNvSpPr>
          <p:nvPr>
            <p:ph type="sldNum" sz="quarter" idx="5"/>
          </p:nvPr>
        </p:nvSpPr>
        <p:spPr/>
        <p:txBody>
          <a:bodyPr/>
          <a:lstStyle/>
          <a:p>
            <a:fld id="{E2301130-4817-AC40-8117-2C2B3CEC0120}" type="slidenum">
              <a:rPr lang="da-DK" smtClean="0"/>
              <a:t>8</a:t>
            </a:fld>
            <a:endParaRPr lang="da-DK"/>
          </a:p>
        </p:txBody>
      </p:sp>
    </p:spTree>
    <p:extLst>
      <p:ext uri="{BB962C8B-B14F-4D97-AF65-F5344CB8AC3E}">
        <p14:creationId xmlns:p14="http://schemas.microsoft.com/office/powerpoint/2010/main" val="119899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2569-5CD0-4F22-BAC0-4A871B7805B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84CA77-E743-F1D1-70C1-5B4D07670C2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E4E4FCD-9E24-516E-81F1-83841225D804}"/>
              </a:ext>
            </a:extLst>
          </p:cNvPr>
          <p:cNvSpPr>
            <a:spLocks noGrp="1"/>
          </p:cNvSpPr>
          <p:nvPr>
            <p:ph type="body" idx="1"/>
          </p:nvPr>
        </p:nvSpPr>
        <p:spPr/>
        <p:txBody>
          <a:bodyPr/>
          <a:lstStyle/>
          <a:p>
            <a:r>
              <a:rPr lang="da-DK"/>
              <a:t>Overvej om det er tid til at gøre brug af fx dialogkort eller en case. Der findes dialogkort og cases, som omhandler dette emne. </a:t>
            </a:r>
          </a:p>
        </p:txBody>
      </p:sp>
      <p:sp>
        <p:nvSpPr>
          <p:cNvPr id="4" name="Pladsholder til slidenummer 3">
            <a:extLst>
              <a:ext uri="{FF2B5EF4-FFF2-40B4-BE49-F238E27FC236}">
                <a16:creationId xmlns:a16="http://schemas.microsoft.com/office/drawing/2014/main" id="{1835A206-5A30-C9A7-5C26-CC888051CCAD}"/>
              </a:ext>
            </a:extLst>
          </p:cNvPr>
          <p:cNvSpPr>
            <a:spLocks noGrp="1"/>
          </p:cNvSpPr>
          <p:nvPr>
            <p:ph type="sldNum" sz="quarter" idx="5"/>
          </p:nvPr>
        </p:nvSpPr>
        <p:spPr/>
        <p:txBody>
          <a:bodyPr/>
          <a:lstStyle/>
          <a:p>
            <a:fld id="{E2301130-4817-AC40-8117-2C2B3CEC0120}" type="slidenum">
              <a:rPr lang="da-DK" smtClean="0"/>
              <a:t>9</a:t>
            </a:fld>
            <a:endParaRPr lang="da-DK"/>
          </a:p>
        </p:txBody>
      </p:sp>
    </p:spTree>
    <p:extLst>
      <p:ext uri="{BB962C8B-B14F-4D97-AF65-F5344CB8AC3E}">
        <p14:creationId xmlns:p14="http://schemas.microsoft.com/office/powerpoint/2010/main" val="205984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Personer, der ikke er kendt med diabetes, kan udvikle diabetes ved behandling med binyrebarkhormon. Binyrebarkhormon gives f.eks. ved kemoterapi ved cancer, forskellige gigtsygdomme, morbus chrons, astma og KOL. </a:t>
            </a:r>
          </a:p>
          <a:p>
            <a:pPr>
              <a:defRPr/>
            </a:pPr>
            <a:r>
              <a:rPr lang="da-DK"/>
              <a:t>Risikoen for at udvikle diabetes er højst, hvis behandlingen gives som tabletter og i større doser over længere tid (mere end 30 mg i mere end fem dage = højdosisbehandling). </a:t>
            </a:r>
            <a:r>
              <a:rPr lang="da-DK">
                <a:ea typeface="Calibri"/>
                <a:cs typeface="Calibri"/>
              </a:rPr>
              <a:t>Diabetes som følge af binyrebarkhormon, kan forsvinde, når behandlingen ophører</a:t>
            </a:r>
            <a:r>
              <a:rPr lang="da-DK"/>
              <a:t>, men hos nogen vil det udløse en regulær type 2-diabetes. </a:t>
            </a:r>
            <a:endParaRPr lang="da-DK">
              <a:ea typeface="Calibri"/>
              <a:cs typeface="Calibri"/>
            </a:endParaRPr>
          </a:p>
          <a:p>
            <a:endParaRPr lang="da-DK"/>
          </a:p>
          <a:p>
            <a:r>
              <a:rPr lang="da-DK"/>
              <a:t>Symptomerne vil være de samme som ved uopdaget type 2- diabetes, og kan altså være svage. </a:t>
            </a:r>
          </a:p>
          <a:p>
            <a:endParaRPr lang="da-DK"/>
          </a:p>
          <a:p>
            <a:r>
              <a:rPr lang="da-DK"/>
              <a:t>Det anbefales, at få målt en HbA1c før start med højdosis behandling med binyrebarkhormon. Ved langvarig behandling med Prednisolon uanset dosis anbefales det at kontrollere HbA1c jævnligt f.eks. hver 3. måned. </a:t>
            </a:r>
            <a:endParaRPr lang="da-DK">
              <a:ea typeface="Calibri"/>
              <a:cs typeface="Calibri"/>
            </a:endParaRPr>
          </a:p>
          <a:p>
            <a:r>
              <a:rPr lang="da-DK"/>
              <a:t>Læs mere på Videncenter for Diabetes: https://videncenterfordiabetes.dk/viden-om-diabetes/andre-typer-diabetes/medicininduceret-diabetes#binyrebarkhormo5:n-steroider-63</a:t>
            </a:r>
            <a:endParaRPr lang="da-DK">
              <a:ea typeface="Calibri"/>
              <a:cs typeface="Calibri"/>
            </a:endParaRP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E2301130-4817-AC40-8117-2C2B3CEC0120}" type="slidenum">
              <a:rPr lang="da-DK" smtClean="0"/>
              <a:t>10</a:t>
            </a:fld>
            <a:endParaRPr lang="da-DK"/>
          </a:p>
        </p:txBody>
      </p:sp>
    </p:spTree>
    <p:extLst>
      <p:ext uri="{BB962C8B-B14F-4D97-AF65-F5344CB8AC3E}">
        <p14:creationId xmlns:p14="http://schemas.microsoft.com/office/powerpoint/2010/main" val="10965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a:solidFill>
                  <a:srgbClr val="0A0A0A"/>
                </a:solidFill>
                <a:effectLst/>
                <a:latin typeface="Google Sans"/>
              </a:rPr>
              <a:t>Antipsykotika med størst risiko for diabetes:</a:t>
            </a:r>
            <a:endParaRPr lang="da-DK" b="0" i="0">
              <a:solidFill>
                <a:srgbClr val="0A0A0A"/>
              </a:solidFill>
              <a:effectLst/>
              <a:latin typeface="Google Sans"/>
            </a:endParaRPr>
          </a:p>
          <a:p>
            <a:pPr algn="l">
              <a:buFont typeface="Arial" panose="020B0604020202020204" pitchFamily="34" charset="0"/>
              <a:buChar char="•"/>
            </a:pPr>
            <a:r>
              <a:rPr lang="da-DK" b="1" i="0">
                <a:solidFill>
                  <a:srgbClr val="0A0A0A"/>
                </a:solidFill>
                <a:effectLst/>
                <a:latin typeface="Google Sans"/>
                <a:hlinkClick r:id="rId3"/>
              </a:rPr>
              <a:t>Clozapin</a:t>
            </a:r>
            <a:r>
              <a:rPr lang="da-DK" b="1" i="0">
                <a:solidFill>
                  <a:srgbClr val="0A0A0A"/>
                </a:solidFill>
                <a:effectLst/>
                <a:latin typeface="Google Sans"/>
              </a:rPr>
              <a:t> (Leponex):</a:t>
            </a:r>
            <a:r>
              <a:rPr lang="da-DK" b="0" i="0">
                <a:solidFill>
                  <a:srgbClr val="0A0A0A"/>
                </a:solidFill>
                <a:effectLst/>
                <a:latin typeface="Google Sans"/>
              </a:rPr>
              <a:t> Høj risiko for vægtøgning og diabetes.</a:t>
            </a:r>
          </a:p>
          <a:p>
            <a:pPr algn="l">
              <a:buFont typeface="Arial" panose="020B0604020202020204" pitchFamily="34" charset="0"/>
              <a:buChar char="•"/>
            </a:pPr>
            <a:r>
              <a:rPr lang="da-DK" b="1" i="0">
                <a:solidFill>
                  <a:srgbClr val="0A0A0A"/>
                </a:solidFill>
                <a:effectLst/>
                <a:latin typeface="Google Sans"/>
                <a:hlinkClick r:id="rId4"/>
              </a:rPr>
              <a:t>Olanzapin</a:t>
            </a:r>
            <a:r>
              <a:rPr lang="da-DK" b="1" i="0">
                <a:solidFill>
                  <a:srgbClr val="0A0A0A"/>
                </a:solidFill>
                <a:effectLst/>
                <a:latin typeface="Google Sans"/>
              </a:rPr>
              <a:t> (Zyprexa):</a:t>
            </a:r>
            <a:r>
              <a:rPr lang="da-DK" b="0" i="0">
                <a:solidFill>
                  <a:srgbClr val="0A0A0A"/>
                </a:solidFill>
                <a:effectLst/>
                <a:latin typeface="Google Sans"/>
              </a:rPr>
              <a:t> Høj risiko for metabolisk påvirkning.</a:t>
            </a:r>
          </a:p>
          <a:p>
            <a:pPr algn="l">
              <a:buFont typeface="Arial" panose="020B0604020202020204" pitchFamily="34" charset="0"/>
              <a:buChar char="•"/>
            </a:pPr>
            <a:r>
              <a:rPr lang="da-DK" b="1" i="0">
                <a:solidFill>
                  <a:srgbClr val="0A0A0A"/>
                </a:solidFill>
                <a:effectLst/>
                <a:latin typeface="Google Sans"/>
                <a:hlinkClick r:id="rId5"/>
              </a:rPr>
              <a:t>Quetiapin</a:t>
            </a:r>
            <a:r>
              <a:rPr lang="da-DK" b="1" i="0">
                <a:solidFill>
                  <a:srgbClr val="0A0A0A"/>
                </a:solidFill>
                <a:effectLst/>
                <a:latin typeface="Google Sans"/>
              </a:rPr>
              <a:t> (Seroquel):</a:t>
            </a:r>
            <a:r>
              <a:rPr lang="da-DK" b="0" i="0">
                <a:solidFill>
                  <a:srgbClr val="0A0A0A"/>
                </a:solidFill>
                <a:effectLst/>
                <a:latin typeface="Google Sans"/>
              </a:rPr>
              <a:t> Kan give øget risiko, omend nogle studier viser lavere risiko hos ældre.</a:t>
            </a:r>
          </a:p>
          <a:p>
            <a:pPr algn="l">
              <a:buFont typeface="Arial" panose="020B0604020202020204" pitchFamily="34" charset="0"/>
              <a:buChar char="•"/>
            </a:pPr>
            <a:r>
              <a:rPr lang="da-DK" b="1" i="0">
                <a:solidFill>
                  <a:srgbClr val="0A0A0A"/>
                </a:solidFill>
                <a:effectLst/>
                <a:latin typeface="Google Sans"/>
                <a:hlinkClick r:id="rId6"/>
              </a:rPr>
              <a:t>Risperidon</a:t>
            </a:r>
            <a:r>
              <a:rPr lang="da-DK" b="1" i="0">
                <a:solidFill>
                  <a:srgbClr val="0A0A0A"/>
                </a:solidFill>
                <a:effectLst/>
                <a:latin typeface="Google Sans"/>
              </a:rPr>
              <a:t> (Risperdal):</a:t>
            </a:r>
            <a:r>
              <a:rPr lang="da-DK" b="0" i="0">
                <a:solidFill>
                  <a:srgbClr val="0A0A0A"/>
                </a:solidFill>
                <a:effectLst/>
                <a:latin typeface="Google Sans"/>
              </a:rPr>
              <a:t> Forbundet med diabetesrisiko.</a:t>
            </a:r>
          </a:p>
          <a:p>
            <a:pPr algn="l">
              <a:buFont typeface="Arial" panose="020B0604020202020204" pitchFamily="34" charset="0"/>
              <a:buChar char="•"/>
            </a:pPr>
            <a:r>
              <a:rPr lang="da-DK" b="1" i="0">
                <a:solidFill>
                  <a:srgbClr val="0A0A0A"/>
                </a:solidFill>
                <a:effectLst/>
                <a:latin typeface="Google Sans"/>
                <a:hlinkClick r:id="rId7"/>
              </a:rPr>
              <a:t>Aripiprazol</a:t>
            </a:r>
            <a:r>
              <a:rPr lang="da-DK" b="1" i="0">
                <a:solidFill>
                  <a:srgbClr val="0A0A0A"/>
                </a:solidFill>
                <a:effectLst/>
                <a:latin typeface="Google Sans"/>
              </a:rPr>
              <a:t> (Abilify):</a:t>
            </a:r>
            <a:r>
              <a:rPr lang="da-DK" b="0" i="0">
                <a:solidFill>
                  <a:srgbClr val="0A0A0A"/>
                </a:solidFill>
                <a:effectLst/>
                <a:latin typeface="Google Sans"/>
              </a:rPr>
              <a:t> Associeret med diabetes og sjældne tilfælde af ketoacidose. </a:t>
            </a:r>
            <a:r>
              <a:rPr lang="da-DK" b="0" i="0">
                <a:solidFill>
                  <a:srgbClr val="545D7E"/>
                </a:solidFill>
                <a:effectLst/>
                <a:latin typeface="Google Sans"/>
              </a:rPr>
              <a:t>medicin.d +5</a:t>
            </a:r>
            <a:endParaRPr lang="da-DK" b="0" i="0">
              <a:solidFill>
                <a:srgbClr val="0A0A0A"/>
              </a:solidFill>
              <a:effectLst/>
              <a:latin typeface="Google Sans"/>
            </a:endParaRPr>
          </a:p>
          <a:p>
            <a:r>
              <a:rPr lang="da-DK" b="0" i="0">
                <a:solidFill>
                  <a:srgbClr val="0A0A0A"/>
                </a:solidFill>
                <a:effectLst/>
                <a:latin typeface="Google Sans"/>
              </a:rPr>
              <a:t>Det er primært 2.-generations (atypiske) antipsykotika, der er forbundet med </a:t>
            </a:r>
            <a:r>
              <a:rPr lang="da-DK">
                <a:latin typeface="Google Sans"/>
              </a:rPr>
              <a:t>øget risiko for udvikling af diabetes.</a:t>
            </a:r>
            <a:r>
              <a:rPr lang="da-DK">
                <a:solidFill>
                  <a:srgbClr val="0A0A0A"/>
                </a:solidFill>
                <a:latin typeface="Google Sans"/>
              </a:rPr>
              <a:t> </a:t>
            </a:r>
            <a:r>
              <a:rPr lang="da-DK" b="0" i="0">
                <a:solidFill>
                  <a:srgbClr val="0A0A0A"/>
                </a:solidFill>
                <a:effectLst/>
                <a:latin typeface="Google Sans"/>
              </a:rPr>
              <a:t>Ved behandling bør der altid foretages regelmæssige kontroller af blodsukker (HbA1c) og fedtstoffer i blodet (lipider).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a:solidFill>
                  <a:schemeClr val="tx1"/>
                </a:solidFill>
                <a:effectLst/>
                <a:latin typeface="+mn-lt"/>
                <a:ea typeface="+mn-ea"/>
                <a:cs typeface="+mn-cs"/>
              </a:rPr>
              <a:t>Vægtøgning er en næsten uundgåelig bivirkning ved behandling med de fleste antipsykotika, som ofte nedsætter insulinens virkning og dermed øger appetitten. </a:t>
            </a:r>
            <a:endParaRPr lang="da-DK">
              <a:solidFill>
                <a:srgbClr val="0A0A0A"/>
              </a:solidFill>
              <a:latin typeface="Google Sans"/>
            </a:endParaRPr>
          </a:p>
          <a:p>
            <a:endParaRPr lang="da-DK">
              <a:solidFill>
                <a:srgbClr val="0A0A0A"/>
              </a:solidFill>
              <a:latin typeface="Google Sans"/>
            </a:endParaRPr>
          </a:p>
          <a:p>
            <a:r>
              <a:rPr lang="da-DK">
                <a:solidFill>
                  <a:srgbClr val="0A0A0A"/>
                </a:solidFill>
                <a:latin typeface="Google Sans"/>
              </a:rPr>
              <a:t>Udover binyrebarkhormon og anti-psykotisk medicin kan statiner, betablokkere og proteasehæmmere (HIV-medicin) påvirke blodsukkeret og føre til diabetes.</a:t>
            </a:r>
          </a:p>
          <a:p>
            <a:endParaRPr lang="da-DK">
              <a:solidFill>
                <a:srgbClr val="0A0A0A"/>
              </a:solidFill>
              <a:latin typeface="Google Sans"/>
            </a:endParaRPr>
          </a:p>
          <a:p>
            <a:endParaRPr lang="da-DK">
              <a:ea typeface="Calibri" panose="020F0502020204030204"/>
              <a:cs typeface="Calibri" panose="020F0502020204030204"/>
            </a:endParaRPr>
          </a:p>
          <a:p>
            <a:endParaRPr lang="da-DK">
              <a:ea typeface="Calibri" panose="020F0502020204030204"/>
              <a:cs typeface="Calibri" panose="020F0502020204030204"/>
            </a:endParaRPr>
          </a:p>
        </p:txBody>
      </p:sp>
      <p:sp>
        <p:nvSpPr>
          <p:cNvPr id="4" name="Pladsholder til slidenummer 3"/>
          <p:cNvSpPr>
            <a:spLocks noGrp="1"/>
          </p:cNvSpPr>
          <p:nvPr>
            <p:ph type="sldNum" sz="quarter" idx="5"/>
          </p:nvPr>
        </p:nvSpPr>
        <p:spPr/>
        <p:txBody>
          <a:bodyPr/>
          <a:lstStyle/>
          <a:p>
            <a:fld id="{E2301130-4817-AC40-8117-2C2B3CEC0120}" type="slidenum">
              <a:rPr lang="da-DK" smtClean="0"/>
              <a:t>11</a:t>
            </a:fld>
            <a:endParaRPr lang="da-DK"/>
          </a:p>
        </p:txBody>
      </p:sp>
    </p:spTree>
    <p:extLst>
      <p:ext uri="{BB962C8B-B14F-4D97-AF65-F5344CB8AC3E}">
        <p14:creationId xmlns:p14="http://schemas.microsoft.com/office/powerpoint/2010/main" val="354693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1F867F5A-6718-2C41-81DE-1C3540C4D9B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379023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82F9D5A7-3348-2E58-CAE8-FFEB85406BB9}"/>
              </a:ext>
            </a:extLst>
          </p:cNvPr>
          <p:cNvSpPr>
            <a:spLocks noGrp="1"/>
          </p:cNvSpPr>
          <p:nvPr>
            <p:ph type="pic" sz="quarter" idx="13"/>
          </p:nvPr>
        </p:nvSpPr>
        <p:spPr>
          <a:xfrm>
            <a:off x="6275388" y="0"/>
            <a:ext cx="5916612" cy="6858000"/>
          </a:xfrm>
          <a:solidFill>
            <a:schemeClr val="tx2">
              <a:lumMod val="20000"/>
              <a:lumOff val="80000"/>
            </a:schemeClr>
          </a:solidFill>
        </p:spPr>
        <p:txBody>
          <a:bodyPr lIns="108000" tIns="108000" rIns="108000" bIns="108000"/>
          <a:lstStyle>
            <a:lvl1pPr marL="0" indent="0">
              <a:buNone/>
              <a:defRPr sz="1200">
                <a:solidFill>
                  <a:schemeClr val="tx1"/>
                </a:solidFill>
              </a:defRPr>
            </a:lvl1pPr>
          </a:lstStyle>
          <a:p>
            <a:endParaRPr lang="da-DK"/>
          </a:p>
        </p:txBody>
      </p:sp>
      <p:sp>
        <p:nvSpPr>
          <p:cNvPr id="2" name="Titel 1">
            <a:extLst>
              <a:ext uri="{FF2B5EF4-FFF2-40B4-BE49-F238E27FC236}">
                <a16:creationId xmlns:a16="http://schemas.microsoft.com/office/drawing/2014/main" id="{F17A3364-215C-850E-C846-15720D2FAA41}"/>
              </a:ext>
            </a:extLst>
          </p:cNvPr>
          <p:cNvSpPr>
            <a:spLocks noGrp="1"/>
          </p:cNvSpPr>
          <p:nvPr>
            <p:ph type="title"/>
          </p:nvPr>
        </p:nvSpPr>
        <p:spPr>
          <a:xfrm>
            <a:off x="341999" y="477339"/>
            <a:ext cx="5574613" cy="1080000"/>
          </a:xfrm>
        </p:spPr>
        <p:txBody>
          <a:bodyPr anchor="t" anchorCtr="0"/>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579E77E-4AA6-BE4E-CD75-1928E4FA3124}"/>
              </a:ext>
            </a:extLst>
          </p:cNvPr>
          <p:cNvSpPr>
            <a:spLocks noGrp="1"/>
          </p:cNvSpPr>
          <p:nvPr>
            <p:ph idx="1"/>
          </p:nvPr>
        </p:nvSpPr>
        <p:spPr>
          <a:xfrm>
            <a:off x="342000" y="1557339"/>
            <a:ext cx="5574613" cy="447299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9D3F464-9FF5-1A63-043D-08CE6B1A3BED}"/>
              </a:ext>
            </a:extLst>
          </p:cNvPr>
          <p:cNvSpPr>
            <a:spLocks noGrp="1"/>
          </p:cNvSpPr>
          <p:nvPr>
            <p:ph type="dt" sz="half" idx="10"/>
          </p:nvPr>
        </p:nvSpPr>
        <p:spPr>
          <a:xfrm>
            <a:off x="10748514" y="6501600"/>
            <a:ext cx="768092" cy="216000"/>
          </a:xfrm>
        </p:spPr>
        <p:txBody>
          <a:bodyPr/>
          <a:lstStyle/>
          <a:p>
            <a:fld id="{691B74DD-1DAC-B949-BAFF-0F266F41BB8A}" type="datetime1">
              <a:t>6/3/2026</a:t>
            </a:fld>
            <a:endParaRPr lang="da-DK"/>
          </a:p>
        </p:txBody>
      </p:sp>
      <p:sp>
        <p:nvSpPr>
          <p:cNvPr id="6" name="Pladsholder til sidefod 5">
            <a:extLst>
              <a:ext uri="{FF2B5EF4-FFF2-40B4-BE49-F238E27FC236}">
                <a16:creationId xmlns:a16="http://schemas.microsoft.com/office/drawing/2014/main" id="{853CA0DE-EF00-E7FC-38EB-CBD71320E311}"/>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66991AE5-98AD-B507-C8FF-F1346A94D10D}"/>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B1972A6-0EF5-9DDC-745F-B212B9FE0A23}"/>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B3C8D882-6625-CBCC-BC51-77D5875990BB}"/>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696892D3-F114-D471-6C94-3AB230E8022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9178038C-36D3-D639-F36D-FA4F84EEB64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E24B5C6A-4C1B-4D12-8814-B97F45821FD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339A2090-6B68-2C61-DB4E-66FD0182D762}"/>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37956EB-37FC-E9AC-1115-BA96F8423FF5}"/>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04E912D2-6998-F815-ED21-975C68476D05}"/>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E64B5CBF-9310-23CB-1C7B-721E68C2CE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D0A3A0F2-8C83-7FBB-CBC1-378CBB4F9DC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277C2A81-2BBB-008D-E4F6-DFFB5EFC927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2412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kst, to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9FCF-066F-CFED-C1E5-8727FA6FE9D9}"/>
              </a:ext>
            </a:extLst>
          </p:cNvPr>
          <p:cNvSpPr>
            <a:spLocks noGrp="1"/>
          </p:cNvSpPr>
          <p:nvPr>
            <p:ph type="title"/>
          </p:nvPr>
        </p:nvSpPr>
        <p:spPr>
          <a:xfrm>
            <a:off x="342000" y="477338"/>
            <a:ext cx="1150800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955F0B1-D5D2-2981-7059-28BE514AA640}"/>
              </a:ext>
            </a:extLst>
          </p:cNvPr>
          <p:cNvSpPr>
            <a:spLocks noGrp="1"/>
          </p:cNvSpPr>
          <p:nvPr>
            <p:ph sz="half" idx="1"/>
          </p:nvPr>
        </p:nvSpPr>
        <p:spPr>
          <a:xfrm>
            <a:off x="342000" y="1557338"/>
            <a:ext cx="5581350" cy="447299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54534D-30CB-C0EA-33CA-D7049B4AB4D8}"/>
              </a:ext>
            </a:extLst>
          </p:cNvPr>
          <p:cNvSpPr>
            <a:spLocks noGrp="1"/>
          </p:cNvSpPr>
          <p:nvPr>
            <p:ph sz="half" idx="2"/>
          </p:nvPr>
        </p:nvSpPr>
        <p:spPr>
          <a:xfrm>
            <a:off x="6282564" y="1557338"/>
            <a:ext cx="5581349" cy="4824411"/>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2C36F38-8C50-D03C-3573-DE643CB85833}"/>
              </a:ext>
            </a:extLst>
          </p:cNvPr>
          <p:cNvSpPr>
            <a:spLocks noGrp="1"/>
          </p:cNvSpPr>
          <p:nvPr>
            <p:ph type="dt" sz="half" idx="10"/>
          </p:nvPr>
        </p:nvSpPr>
        <p:spPr>
          <a:xfrm>
            <a:off x="10748514" y="6501600"/>
            <a:ext cx="768092" cy="216000"/>
          </a:xfrm>
        </p:spPr>
        <p:txBody>
          <a:bodyPr/>
          <a:lstStyle/>
          <a:p>
            <a:fld id="{995AA562-EBFF-2F4E-A763-DBE52035CA36}" type="datetime1">
              <a:t>6/3/2026</a:t>
            </a:fld>
            <a:endParaRPr lang="da-DK"/>
          </a:p>
        </p:txBody>
      </p:sp>
      <p:sp>
        <p:nvSpPr>
          <p:cNvPr id="6" name="Pladsholder til sidefod 5">
            <a:extLst>
              <a:ext uri="{FF2B5EF4-FFF2-40B4-BE49-F238E27FC236}">
                <a16:creationId xmlns:a16="http://schemas.microsoft.com/office/drawing/2014/main" id="{B6FBD1D1-032C-DE5F-09D2-65338CCBC434}"/>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CBB723B9-F37B-8C18-BE57-D05D67FBA0F2}"/>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3253AE6-2FB5-362E-0CDC-E478F641B6F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4B46A3D5-7F4B-9178-0E9D-7B269C4B3972}"/>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8C9F8440-E267-3F9B-730A-3C53FE2E3E1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151D3FF7-4A62-36CC-A31C-9DAD8ED99E9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44E7EBBE-8B52-2357-0D67-A57AF76D9B05}"/>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55FFB175-7BCA-F9D3-2069-865034F3F7FD}"/>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19275CD5-163E-6CAA-658B-B91E9549C449}"/>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943360D-2B37-58FF-B8BE-268E5AF362D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DFE61A33-71E2-9645-64D2-AF03E123F845}"/>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5611FD08-E03B-0663-F21E-EC07D580375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E474FAC6-5304-2126-C20B-B9C7157534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37252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E85F186F-B4FC-9C4C-A831-2BAE572A2245}"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4" name="Tekstfelt 13">
            <a:extLst>
              <a:ext uri="{FF2B5EF4-FFF2-40B4-BE49-F238E27FC236}">
                <a16:creationId xmlns:a16="http://schemas.microsoft.com/office/drawing/2014/main" id="{E01D1577-CD97-231B-4F5B-21B0D89D3B3A}"/>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a:p>
            <a:pPr algn="l"/>
            <a:endParaRPr lang="da-DK" sz="1400">
              <a:solidFill>
                <a:schemeClr val="tx2">
                  <a:lumMod val="60000"/>
                  <a:lumOff val="40000"/>
                </a:schemeClr>
              </a:solidFill>
            </a:endParaRPr>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tx1"/>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9" name="Gruppe 28">
            <a:extLst>
              <a:ext uri="{FF2B5EF4-FFF2-40B4-BE49-F238E27FC236}">
                <a16:creationId xmlns:a16="http://schemas.microsoft.com/office/drawing/2014/main" id="{4F93DB7F-5380-9742-766F-8FF15AA69785}"/>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1CBB5FD5-3B5A-72AE-9D89-782D8AB9FEA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0FB664F8-F1A1-1E58-1241-2134F1D0CC7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379D42E5-FF89-5536-AE5E-28878CA58FA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626E827A-F547-EF42-CF4B-DE939F93B2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ECA7FC83-790E-9C90-8C35-58976D5F6FF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29084BCA-D189-7069-2374-B6832CBD6C0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F139F96F-0085-CA95-AC9A-2DDDBF210287}"/>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B27173DF-57E2-5E9A-89FC-CAACC2A6D36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7E89897A-5D5C-3D58-47BF-08B1AB8A8762}"/>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3620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mørk">
    <p:bg>
      <p:bgPr>
        <a:solidFill>
          <a:schemeClr val="tx1"/>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BF191ECE-2830-0249-9961-2E82FD1C0491}"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bg2"/>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8" name="Gruppe 27">
            <a:extLst>
              <a:ext uri="{FF2B5EF4-FFF2-40B4-BE49-F238E27FC236}">
                <a16:creationId xmlns:a16="http://schemas.microsoft.com/office/drawing/2014/main" id="{197A222E-D7C7-8043-2849-1CB04BE835B5}"/>
              </a:ext>
            </a:extLst>
          </p:cNvPr>
          <p:cNvGrpSpPr/>
          <p:nvPr userDrawn="1"/>
        </p:nvGrpSpPr>
        <p:grpSpPr>
          <a:xfrm>
            <a:off x="281103" y="6161910"/>
            <a:ext cx="493558" cy="485462"/>
            <a:chOff x="5691849" y="507704"/>
            <a:chExt cx="6151471" cy="6050563"/>
          </a:xfrm>
        </p:grpSpPr>
        <p:sp>
          <p:nvSpPr>
            <p:cNvPr id="29" name="Rektangel 28">
              <a:extLst>
                <a:ext uri="{FF2B5EF4-FFF2-40B4-BE49-F238E27FC236}">
                  <a16:creationId xmlns:a16="http://schemas.microsoft.com/office/drawing/2014/main" id="{955F8516-322B-1575-769F-2EF27D0B8D65}"/>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7D416033-DB5D-3791-1D2B-BF3BFCEF019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0C5D4E0-324B-4786-E832-4DDA0D6DBDFA}"/>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117FF27E-6853-5CFF-9C41-DA0E43741EC3}"/>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a:extLst>
                <a:ext uri="{FF2B5EF4-FFF2-40B4-BE49-F238E27FC236}">
                  <a16:creationId xmlns:a16="http://schemas.microsoft.com/office/drawing/2014/main" id="{6FFB9ED8-6913-28BC-9BD5-C188E3D0654E}"/>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8E9C4119-E993-09EC-00F2-021C3223FF4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F932921-5A4E-2440-4643-A348783F755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07B9976E-ADFF-3917-DADC-4E34431F953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0D574664-03EC-36A4-72F2-495E013D168B}"/>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 name="Tekstfelt 37">
            <a:extLst>
              <a:ext uri="{FF2B5EF4-FFF2-40B4-BE49-F238E27FC236}">
                <a16:creationId xmlns:a16="http://schemas.microsoft.com/office/drawing/2014/main" id="{4C3B35A5-E5BB-1BF9-53B2-6E602841CEE0}"/>
              </a:ext>
            </a:extLst>
          </p:cNvPr>
          <p:cNvSpPr txBox="1"/>
          <p:nvPr userDrawn="1"/>
        </p:nvSpPr>
        <p:spPr>
          <a:xfrm>
            <a:off x="-299803" y="349270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spTree>
    <p:extLst>
      <p:ext uri="{BB962C8B-B14F-4D97-AF65-F5344CB8AC3E}">
        <p14:creationId xmlns:p14="http://schemas.microsoft.com/office/powerpoint/2010/main" val="22334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A875-D629-032A-DB0D-97860C772CAD}"/>
              </a:ext>
            </a:extLst>
          </p:cNvPr>
          <p:cNvSpPr>
            <a:spLocks noGrp="1"/>
          </p:cNvSpPr>
          <p:nvPr>
            <p:ph type="title"/>
          </p:nvPr>
        </p:nvSpPr>
        <p:spPr>
          <a:xfrm>
            <a:off x="342000" y="478800"/>
            <a:ext cx="11528950" cy="1080000"/>
          </a:xfrm>
        </p:spPr>
        <p:txBody>
          <a:bodyPr/>
          <a:lstStyle>
            <a:lvl1pPr>
              <a:defRPr sz="3200" b="1"/>
            </a:lvl1pPr>
          </a:lstStyle>
          <a:p>
            <a:r>
              <a:rPr lang="da-DK"/>
              <a:t>Klik for at redigere titeltypografien i masteren</a:t>
            </a:r>
          </a:p>
        </p:txBody>
      </p:sp>
      <p:sp>
        <p:nvSpPr>
          <p:cNvPr id="3" name="Pladsholder til dato 2">
            <a:extLst>
              <a:ext uri="{FF2B5EF4-FFF2-40B4-BE49-F238E27FC236}">
                <a16:creationId xmlns:a16="http://schemas.microsoft.com/office/drawing/2014/main" id="{436908C4-57CA-5007-C9C2-ECEB9CDBD8C0}"/>
              </a:ext>
            </a:extLst>
          </p:cNvPr>
          <p:cNvSpPr>
            <a:spLocks noGrp="1"/>
          </p:cNvSpPr>
          <p:nvPr>
            <p:ph type="dt" sz="half" idx="10"/>
          </p:nvPr>
        </p:nvSpPr>
        <p:spPr>
          <a:xfrm>
            <a:off x="10748514" y="6501600"/>
            <a:ext cx="768092" cy="216000"/>
          </a:xfrm>
        </p:spPr>
        <p:txBody>
          <a:bodyPr/>
          <a:lstStyle/>
          <a:p>
            <a:fld id="{51656962-EC37-C24A-99EF-524AF855495B}" type="datetime1">
              <a:t>6/3/2026</a:t>
            </a:fld>
            <a:endParaRPr lang="da-DK"/>
          </a:p>
        </p:txBody>
      </p:sp>
      <p:sp>
        <p:nvSpPr>
          <p:cNvPr id="4" name="Pladsholder til sidefod 3">
            <a:extLst>
              <a:ext uri="{FF2B5EF4-FFF2-40B4-BE49-F238E27FC236}">
                <a16:creationId xmlns:a16="http://schemas.microsoft.com/office/drawing/2014/main" id="{98C6BE2D-F45C-C4FA-AB3E-619DECF69E4D}"/>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5" name="Pladsholder til slidenummer 4">
            <a:extLst>
              <a:ext uri="{FF2B5EF4-FFF2-40B4-BE49-F238E27FC236}">
                <a16:creationId xmlns:a16="http://schemas.microsoft.com/office/drawing/2014/main" id="{4A8FE79C-CEE4-EAB5-E959-90E6CF570925}"/>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grpSp>
        <p:nvGrpSpPr>
          <p:cNvPr id="26" name="Gruppe 25">
            <a:extLst>
              <a:ext uri="{FF2B5EF4-FFF2-40B4-BE49-F238E27FC236}">
                <a16:creationId xmlns:a16="http://schemas.microsoft.com/office/drawing/2014/main" id="{60000157-FFD7-5E4D-0D8D-DDCE09FB2B3E}"/>
              </a:ext>
            </a:extLst>
          </p:cNvPr>
          <p:cNvGrpSpPr/>
          <p:nvPr userDrawn="1"/>
        </p:nvGrpSpPr>
        <p:grpSpPr>
          <a:xfrm>
            <a:off x="281103" y="6161910"/>
            <a:ext cx="493558" cy="485462"/>
            <a:chOff x="5691849" y="507704"/>
            <a:chExt cx="6151471" cy="6050563"/>
          </a:xfrm>
        </p:grpSpPr>
        <p:sp>
          <p:nvSpPr>
            <p:cNvPr id="27" name="Rektangel 26">
              <a:extLst>
                <a:ext uri="{FF2B5EF4-FFF2-40B4-BE49-F238E27FC236}">
                  <a16:creationId xmlns:a16="http://schemas.microsoft.com/office/drawing/2014/main" id="{766FBB6A-47D7-8CDE-C109-1604A6A6C899}"/>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C1727391-F626-80CA-9918-BD3BB46DF7C1}"/>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5B14A193-DEB9-2DF5-6814-DED344A241B8}"/>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408CAF00-C3CB-608B-6C10-023832022898}"/>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DFA74F0D-FC95-4270-8117-B701CFF29B9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D8D4D1C7-A6EE-2CDA-5526-BE5E01AF722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A2C90255-9942-5EF2-A00A-3A4141806A0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34C9CFF8-A079-56AA-96F4-3742DF7290E4}"/>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85C9D5C0-EC50-2509-A1E1-71C81851252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4454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4111F591-D238-B14A-AC29-FFE6DB1331AF}"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Tree>
    <p:extLst>
      <p:ext uri="{BB962C8B-B14F-4D97-AF65-F5344CB8AC3E}">
        <p14:creationId xmlns:p14="http://schemas.microsoft.com/office/powerpoint/2010/main" val="161232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1F867F5A-6718-2C41-81DE-1C3540C4D9B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134337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lide, kvadratisk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r>
              <a:rPr lang="da-DK"/>
              <a:t>Klik på ikonet for at tilføje et billede</a:t>
            </a:r>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42D589B1-5A0B-914F-B878-6376BAB5C24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sp>
        <p:nvSpPr>
          <p:cNvPr id="2" name="Tekstfelt 1">
            <a:extLst>
              <a:ext uri="{FF2B5EF4-FFF2-40B4-BE49-F238E27FC236}">
                <a16:creationId xmlns:a16="http://schemas.microsoft.com/office/drawing/2014/main" id="{FEDC0D47-4B26-C322-AB6D-25B505A2885C}"/>
              </a:ext>
            </a:extLst>
          </p:cNvPr>
          <p:cNvSpPr txBox="1"/>
          <p:nvPr userDrawn="1"/>
        </p:nvSpPr>
        <p:spPr>
          <a:xfrm>
            <a:off x="6550702" y="-24733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grpSp>
        <p:nvGrpSpPr>
          <p:cNvPr id="31" name="Gruppe 30">
            <a:extLst>
              <a:ext uri="{FF2B5EF4-FFF2-40B4-BE49-F238E27FC236}">
                <a16:creationId xmlns:a16="http://schemas.microsoft.com/office/drawing/2014/main" id="{2B70AAF3-765E-4FAA-631A-82C19F7D8437}"/>
              </a:ext>
            </a:extLst>
          </p:cNvPr>
          <p:cNvGrpSpPr/>
          <p:nvPr userDrawn="1"/>
        </p:nvGrpSpPr>
        <p:grpSpPr>
          <a:xfrm>
            <a:off x="281103" y="6161910"/>
            <a:ext cx="493558" cy="485462"/>
            <a:chOff x="5691849" y="507704"/>
            <a:chExt cx="6151471" cy="6050563"/>
          </a:xfrm>
        </p:grpSpPr>
        <p:sp>
          <p:nvSpPr>
            <p:cNvPr id="32" name="Rektangel 31">
              <a:extLst>
                <a:ext uri="{FF2B5EF4-FFF2-40B4-BE49-F238E27FC236}">
                  <a16:creationId xmlns:a16="http://schemas.microsoft.com/office/drawing/2014/main" id="{B3100146-BB38-2C64-9608-A331C181DBC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96A4DD01-9581-12AA-4B32-EAE2AF1878DC}"/>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2A5F9F93-9471-61BC-C24D-383E4F89E2CF}"/>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D31311AE-3117-E5FD-3D46-2460D4E934C5}"/>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A5975B9B-D68C-D81A-D752-A9896C1EDD8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5C3E793C-A523-9E2C-A5AD-78D7D6A8C93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1BC87473-5731-E594-0447-3D6EBC34E4A6}"/>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a:extLst>
                <a:ext uri="{FF2B5EF4-FFF2-40B4-BE49-F238E27FC236}">
                  <a16:creationId xmlns:a16="http://schemas.microsoft.com/office/drawing/2014/main" id="{6A96E7E5-A4D9-C113-FB14-93BF71A9880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a:extLst>
                <a:ext uri="{FF2B5EF4-FFF2-40B4-BE49-F238E27FC236}">
                  <a16:creationId xmlns:a16="http://schemas.microsoft.com/office/drawing/2014/main" id="{E6E79FA0-8C9E-54BA-B0CB-949D86EB9DD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7951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slide, rundt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r>
              <a:rPr lang="da-DK"/>
              <a:t>Klik på ikonet for at tilføje et billede</a:t>
            </a:r>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7B4160C6-067B-CC4C-9661-3BA3CF065DEC}"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19" name="Gruppe 18">
            <a:extLst>
              <a:ext uri="{FF2B5EF4-FFF2-40B4-BE49-F238E27FC236}">
                <a16:creationId xmlns:a16="http://schemas.microsoft.com/office/drawing/2014/main" id="{C11D8BFC-B012-14B9-DAE1-81102FCB0BD6}"/>
              </a:ext>
            </a:extLst>
          </p:cNvPr>
          <p:cNvGrpSpPr/>
          <p:nvPr userDrawn="1"/>
        </p:nvGrpSpPr>
        <p:grpSpPr>
          <a:xfrm>
            <a:off x="281103" y="6161910"/>
            <a:ext cx="493558" cy="485462"/>
            <a:chOff x="5691849" y="507704"/>
            <a:chExt cx="6151471" cy="6050563"/>
          </a:xfrm>
        </p:grpSpPr>
        <p:sp>
          <p:nvSpPr>
            <p:cNvPr id="21" name="Rektangel 20">
              <a:extLst>
                <a:ext uri="{FF2B5EF4-FFF2-40B4-BE49-F238E27FC236}">
                  <a16:creationId xmlns:a16="http://schemas.microsoft.com/office/drawing/2014/main" id="{7747BC65-2701-F134-FF8F-9AC492C2C2E7}"/>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75DDDE1-D5C6-0AD4-E769-F8A9A2AC47B5}"/>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a:extLst>
                <a:ext uri="{FF2B5EF4-FFF2-40B4-BE49-F238E27FC236}">
                  <a16:creationId xmlns:a16="http://schemas.microsoft.com/office/drawing/2014/main" id="{160F8B0E-07D0-5ED2-CCBE-774C940B284D}"/>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6565011E-7986-CD81-0E10-7E4212B68CAF}"/>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9A2FDA9F-2B3A-69CE-760C-654F9E4B9AE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79F7733-D3A6-965C-8E9C-FC3642844E36}"/>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A353962-8824-8590-9B17-740C2CF99300}"/>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44DFBF53-C4BF-C23A-2464-713F92B04ACB}"/>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D11E35D4-C279-2F0D-5FD5-96598C2D0DF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357868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lide mørk">
    <p:bg>
      <p:bgPr>
        <a:solidFill>
          <a:schemeClr val="tx1"/>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D041E8F-18A4-0F46-B434-F77A87DBB921}"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331997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kvadratisk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42D589B1-5A0B-914F-B878-6376BAB5C24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sp>
        <p:nvSpPr>
          <p:cNvPr id="2" name="Tekstfelt 1">
            <a:extLst>
              <a:ext uri="{FF2B5EF4-FFF2-40B4-BE49-F238E27FC236}">
                <a16:creationId xmlns:a16="http://schemas.microsoft.com/office/drawing/2014/main" id="{FEDC0D47-4B26-C322-AB6D-25B505A2885C}"/>
              </a:ext>
            </a:extLst>
          </p:cNvPr>
          <p:cNvSpPr txBox="1"/>
          <p:nvPr userDrawn="1"/>
        </p:nvSpPr>
        <p:spPr>
          <a:xfrm>
            <a:off x="6550702" y="-24733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grpSp>
        <p:nvGrpSpPr>
          <p:cNvPr id="31" name="Gruppe 30">
            <a:extLst>
              <a:ext uri="{FF2B5EF4-FFF2-40B4-BE49-F238E27FC236}">
                <a16:creationId xmlns:a16="http://schemas.microsoft.com/office/drawing/2014/main" id="{2B70AAF3-765E-4FAA-631A-82C19F7D8437}"/>
              </a:ext>
            </a:extLst>
          </p:cNvPr>
          <p:cNvGrpSpPr/>
          <p:nvPr userDrawn="1"/>
        </p:nvGrpSpPr>
        <p:grpSpPr>
          <a:xfrm>
            <a:off x="281103" y="6161910"/>
            <a:ext cx="493558" cy="485462"/>
            <a:chOff x="5691849" y="507704"/>
            <a:chExt cx="6151471" cy="6050563"/>
          </a:xfrm>
        </p:grpSpPr>
        <p:sp>
          <p:nvSpPr>
            <p:cNvPr id="32" name="Rektangel 31">
              <a:extLst>
                <a:ext uri="{FF2B5EF4-FFF2-40B4-BE49-F238E27FC236}">
                  <a16:creationId xmlns:a16="http://schemas.microsoft.com/office/drawing/2014/main" id="{B3100146-BB38-2C64-9608-A331C181DBC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96A4DD01-9581-12AA-4B32-EAE2AF1878DC}"/>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2A5F9F93-9471-61BC-C24D-383E4F89E2CF}"/>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D31311AE-3117-E5FD-3D46-2460D4E934C5}"/>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A5975B9B-D68C-D81A-D752-A9896C1EDD8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5C3E793C-A523-9E2C-A5AD-78D7D6A8C93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1BC87473-5731-E594-0447-3D6EBC34E4A6}"/>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a:extLst>
                <a:ext uri="{FF2B5EF4-FFF2-40B4-BE49-F238E27FC236}">
                  <a16:creationId xmlns:a16="http://schemas.microsoft.com/office/drawing/2014/main" id="{6A96E7E5-A4D9-C113-FB14-93BF71A9880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a:extLst>
                <a:ext uri="{FF2B5EF4-FFF2-40B4-BE49-F238E27FC236}">
                  <a16:creationId xmlns:a16="http://schemas.microsoft.com/office/drawing/2014/main" id="{E6E79FA0-8C9E-54BA-B0CB-949D86EB9DD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64992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slide mørk, kvadratisk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r>
              <a:rPr lang="da-DK"/>
              <a:t>Klik på ikonet for at tilføje et billede</a:t>
            </a:r>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39FBF725-BACB-6248-98BB-E960E802AEF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 name="Gruppe 1">
            <a:extLst>
              <a:ext uri="{FF2B5EF4-FFF2-40B4-BE49-F238E27FC236}">
                <a16:creationId xmlns:a16="http://schemas.microsoft.com/office/drawing/2014/main" id="{EC3F5F46-FDB6-9AD0-2651-BF8B47E0B395}"/>
              </a:ext>
            </a:extLst>
          </p:cNvPr>
          <p:cNvGrpSpPr/>
          <p:nvPr userDrawn="1"/>
        </p:nvGrpSpPr>
        <p:grpSpPr>
          <a:xfrm>
            <a:off x="281103" y="6161910"/>
            <a:ext cx="493558" cy="485462"/>
            <a:chOff x="5691849" y="507704"/>
            <a:chExt cx="6151471" cy="6050563"/>
          </a:xfrm>
        </p:grpSpPr>
        <p:sp>
          <p:nvSpPr>
            <p:cNvPr id="3" name="Rektangel 2">
              <a:extLst>
                <a:ext uri="{FF2B5EF4-FFF2-40B4-BE49-F238E27FC236}">
                  <a16:creationId xmlns:a16="http://schemas.microsoft.com/office/drawing/2014/main" id="{E422DE30-D49F-7199-7D02-E633C6D4E7FB}"/>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9084FF48-AFF7-2149-FBA8-EC7205E6A1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86FB661C-95CF-4ED5-D4D0-945C108179F5}"/>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55415754-19FE-502A-0187-4335809226B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A9BF3A66-74FC-3E72-222D-D1CA058968F3}"/>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C3A3F6AC-46B4-626B-1A23-146EBE38BF1F}"/>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865F5F6-E8AF-AAEF-F728-60C1FBC12D3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BA501C51-B04E-618D-A52E-2DE84F9BB53E}"/>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7005B24F-DAC4-89B1-36C5-FEAE6EDAED49}"/>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92590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slide mørk, rundt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r>
              <a:rPr lang="da-DK"/>
              <a:t>Klik på ikonet for at tilføje et billede</a:t>
            </a:r>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C58CD4B-829F-2542-96DB-4ED8D1D4DF0B}"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9" name="Gruppe 28">
            <a:extLst>
              <a:ext uri="{FF2B5EF4-FFF2-40B4-BE49-F238E27FC236}">
                <a16:creationId xmlns:a16="http://schemas.microsoft.com/office/drawing/2014/main" id="{CA6ECF08-0F39-620D-8F19-74AC9CB1FBD2}"/>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31B4778C-B2B3-9DFE-8F6F-1DD65E09CE6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27DCFE82-B77F-BC25-64CC-C8AA93F9BDB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B091EC99-0867-8AFA-19D3-B19631C66EAB}"/>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DC376688-FAA3-E0B2-9B3B-DE0A3CE0F6B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5018678B-E140-AD8E-A0EB-C21A74B6A22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7361EB8C-3D9C-869E-BE74-C215A6B91E77}"/>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9B31E190-346B-BB90-7FC3-24B535F6C4E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290D68D7-D6AC-E077-53A4-B2FB387EBD4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0FD2ABC7-2314-272E-94A5-827B6C8090B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348841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11517848"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9"/>
            <a:ext cx="115268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C70F28FC-0AD7-9C40-B909-A2F83EAD9DBD}"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108000" rtlCol="0">
            <a:noAutofit/>
          </a:bodyPr>
          <a:lstStyle/>
          <a:p>
            <a:pPr algn="l"/>
            <a:endParaRPr lang="da-DK"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8" name="Gruppe 7">
            <a:extLst>
              <a:ext uri="{FF2B5EF4-FFF2-40B4-BE49-F238E27FC236}">
                <a16:creationId xmlns:a16="http://schemas.microsoft.com/office/drawing/2014/main" id="{4A48F9A9-76D3-4226-2AC8-62474DD0FF47}"/>
              </a:ext>
            </a:extLst>
          </p:cNvPr>
          <p:cNvGrpSpPr/>
          <p:nvPr userDrawn="1"/>
        </p:nvGrpSpPr>
        <p:grpSpPr>
          <a:xfrm>
            <a:off x="281103" y="6161910"/>
            <a:ext cx="493558" cy="485462"/>
            <a:chOff x="5691849" y="507704"/>
            <a:chExt cx="6151471" cy="6050563"/>
          </a:xfrm>
        </p:grpSpPr>
        <p:sp>
          <p:nvSpPr>
            <p:cNvPr id="20" name="Rektangel 19">
              <a:extLst>
                <a:ext uri="{FF2B5EF4-FFF2-40B4-BE49-F238E27FC236}">
                  <a16:creationId xmlns:a16="http://schemas.microsoft.com/office/drawing/2014/main" id="{7A2AB1A8-0CF1-C148-49FB-EE31C205CD4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55D5D93C-CDFC-B95D-9001-37F9FB98AE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id="{8967E095-7223-C2A2-2E0C-76E0310587E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3C2861EC-2217-2580-B664-05088FBC50FB}"/>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14538EDC-E768-1DF2-AEA0-B8673EAD9147}"/>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009D3801-CE19-FFC6-4F25-594F387A930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6763ACB-BE85-2496-2933-516681670B43}"/>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50F054ED-20F6-D7EA-85C9-F999BF25005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082D96EA-E2AF-A87D-8BF2-474CC766A4E4}"/>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85361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rundt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072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0721"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AE720A74-79ED-5245-B411-502F8940838E}"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a:off x="6275388" y="464975"/>
            <a:ext cx="5570719" cy="5570719"/>
          </a:xfrm>
          <a:prstGeom prst="ellipse">
            <a:avLst/>
          </a:prstGeom>
          <a:solidFill>
            <a:schemeClr val="tx2">
              <a:lumMod val="20000"/>
              <a:lumOff val="80000"/>
            </a:schemeClr>
          </a:solidFill>
        </p:spPr>
        <p:txBody>
          <a:bodyPr lIns="0"/>
          <a:lstStyle>
            <a:lvl1pPr marL="0" indent="0" algn="ctr">
              <a:buNone/>
              <a:defRPr sz="1200">
                <a:solidFill>
                  <a:schemeClr val="tx1"/>
                </a:solidFill>
              </a:defRPr>
            </a:lvl1pPr>
          </a:lstStyle>
          <a:p>
            <a:r>
              <a:rPr lang="da-DK"/>
              <a:t>Klik på ikonet for at tilføje et billede</a:t>
            </a:r>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6EE1AEA0-2719-87AB-A538-6FFA20CEF5A3}"/>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0EE16F2D-7EDB-8898-9368-66ABD63B27B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AF209BCE-B842-C358-2FB5-363010FABD0E}"/>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0B38F020-CF8C-5104-7E5A-9E16359CD76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DED0C2B-7B62-487B-F665-4411BA669E5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DD16A48C-A2B8-D3C9-CFB1-7384C721A6F8}"/>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B5D035C6-9D4C-0D82-223B-B36D834F00A0}"/>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C19107D6-CD05-BD7D-D8B3-F10E373880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069A899E-1B08-6B5D-2C47-D25C91E8E3C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AD5A5C2D-8282-EACA-BAA0-0C51033D1E65}"/>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1127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kvadratisk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9537"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95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7A302DBD-8125-8F47-9035-01F8AE24FDFA}"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rot="-240000">
            <a:off x="6447452" y="659853"/>
            <a:ext cx="5234843" cy="5234843"/>
          </a:xfrm>
          <a:prstGeom prst="rect">
            <a:avLst/>
          </a:prstGeom>
          <a:solidFill>
            <a:schemeClr val="tx2">
              <a:lumMod val="20000"/>
              <a:lumOff val="80000"/>
            </a:schemeClr>
          </a:solidFill>
        </p:spPr>
        <p:txBody>
          <a:bodyPr lIns="108000" tIns="108000" rIns="108000" bIns="108000"/>
          <a:lstStyle>
            <a:lvl1pPr marL="0" indent="0" algn="l">
              <a:buNone/>
              <a:defRPr sz="1200">
                <a:solidFill>
                  <a:schemeClr val="tx1"/>
                </a:solidFill>
              </a:defRPr>
            </a:lvl1pPr>
          </a:lstStyle>
          <a:p>
            <a:r>
              <a:rPr lang="da-DK"/>
              <a:t>Klik på ikonet for at tilføje et billede</a:t>
            </a:r>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A93B63C2-9277-584B-5C2E-E2BA32C60A7D}"/>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A4E83134-D7E2-836F-E815-69205C82C6C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B9980A5C-B1D3-C56F-0E0F-E4B1AAEED739}"/>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6D3D51E8-27F3-6CED-09E2-0EC573CB6216}"/>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F21CE43-9E1D-AE94-8432-442AA08F7E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8F21D4A-FF8F-61EF-9D51-0AABBBA6245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ACCCEFFD-5F93-2453-8803-7897B5391CDC}"/>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9D4322A0-A274-4007-7FCF-08B854FF47D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1A967F0F-51D1-F3F1-F97E-44B81F23468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70EC36A6-825B-E8DE-EB80-0C19440E36E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691051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82F9D5A7-3348-2E58-CAE8-FFEB85406BB9}"/>
              </a:ext>
            </a:extLst>
          </p:cNvPr>
          <p:cNvSpPr>
            <a:spLocks noGrp="1"/>
          </p:cNvSpPr>
          <p:nvPr>
            <p:ph type="pic" sz="quarter" idx="13"/>
          </p:nvPr>
        </p:nvSpPr>
        <p:spPr>
          <a:xfrm>
            <a:off x="6275388" y="0"/>
            <a:ext cx="5916612" cy="6858000"/>
          </a:xfrm>
          <a:solidFill>
            <a:schemeClr val="tx2">
              <a:lumMod val="20000"/>
              <a:lumOff val="80000"/>
            </a:schemeClr>
          </a:solidFill>
        </p:spPr>
        <p:txBody>
          <a:bodyPr lIns="108000" tIns="108000" rIns="108000" bIns="108000"/>
          <a:lstStyle>
            <a:lvl1pPr marL="0" indent="0">
              <a:buNone/>
              <a:defRPr sz="1200">
                <a:solidFill>
                  <a:schemeClr val="tx1"/>
                </a:solidFill>
              </a:defRPr>
            </a:lvl1pPr>
          </a:lstStyle>
          <a:p>
            <a:r>
              <a:rPr lang="da-DK"/>
              <a:t>Klik på ikonet for at tilføje et billede</a:t>
            </a:r>
          </a:p>
        </p:txBody>
      </p:sp>
      <p:sp>
        <p:nvSpPr>
          <p:cNvPr id="2" name="Titel 1">
            <a:extLst>
              <a:ext uri="{FF2B5EF4-FFF2-40B4-BE49-F238E27FC236}">
                <a16:creationId xmlns:a16="http://schemas.microsoft.com/office/drawing/2014/main" id="{F17A3364-215C-850E-C846-15720D2FAA41}"/>
              </a:ext>
            </a:extLst>
          </p:cNvPr>
          <p:cNvSpPr>
            <a:spLocks noGrp="1"/>
          </p:cNvSpPr>
          <p:nvPr>
            <p:ph type="title"/>
          </p:nvPr>
        </p:nvSpPr>
        <p:spPr>
          <a:xfrm>
            <a:off x="341999" y="477339"/>
            <a:ext cx="5574613" cy="1080000"/>
          </a:xfrm>
        </p:spPr>
        <p:txBody>
          <a:bodyPr anchor="t" anchorCtr="0"/>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579E77E-4AA6-BE4E-CD75-1928E4FA3124}"/>
              </a:ext>
            </a:extLst>
          </p:cNvPr>
          <p:cNvSpPr>
            <a:spLocks noGrp="1"/>
          </p:cNvSpPr>
          <p:nvPr>
            <p:ph idx="1"/>
          </p:nvPr>
        </p:nvSpPr>
        <p:spPr>
          <a:xfrm>
            <a:off x="342000" y="1557339"/>
            <a:ext cx="5574613" cy="447299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9D3F464-9FF5-1A63-043D-08CE6B1A3BED}"/>
              </a:ext>
            </a:extLst>
          </p:cNvPr>
          <p:cNvSpPr>
            <a:spLocks noGrp="1"/>
          </p:cNvSpPr>
          <p:nvPr>
            <p:ph type="dt" sz="half" idx="10"/>
          </p:nvPr>
        </p:nvSpPr>
        <p:spPr>
          <a:xfrm>
            <a:off x="10748514" y="6501600"/>
            <a:ext cx="768092" cy="216000"/>
          </a:xfrm>
        </p:spPr>
        <p:txBody>
          <a:bodyPr/>
          <a:lstStyle/>
          <a:p>
            <a:fld id="{691B74DD-1DAC-B949-BAFF-0F266F41BB8A}" type="datetime1">
              <a:t>6/3/2026</a:t>
            </a:fld>
            <a:endParaRPr lang="da-DK"/>
          </a:p>
        </p:txBody>
      </p:sp>
      <p:sp>
        <p:nvSpPr>
          <p:cNvPr id="6" name="Pladsholder til sidefod 5">
            <a:extLst>
              <a:ext uri="{FF2B5EF4-FFF2-40B4-BE49-F238E27FC236}">
                <a16:creationId xmlns:a16="http://schemas.microsoft.com/office/drawing/2014/main" id="{853CA0DE-EF00-E7FC-38EB-CBD71320E311}"/>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66991AE5-98AD-B507-C8FF-F1346A94D10D}"/>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B1972A6-0EF5-9DDC-745F-B212B9FE0A23}"/>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B3C8D882-6625-CBCC-BC51-77D5875990BB}"/>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696892D3-F114-D471-6C94-3AB230E8022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9178038C-36D3-D639-F36D-FA4F84EEB64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E24B5C6A-4C1B-4D12-8814-B97F45821FD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339A2090-6B68-2C61-DB4E-66FD0182D762}"/>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37956EB-37FC-E9AC-1115-BA96F8423FF5}"/>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04E912D2-6998-F815-ED21-975C68476D05}"/>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E64B5CBF-9310-23CB-1C7B-721E68C2CE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D0A3A0F2-8C83-7FBB-CBC1-378CBB4F9DC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277C2A81-2BBB-008D-E4F6-DFFB5EFC927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84099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ekst, to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9FCF-066F-CFED-C1E5-8727FA6FE9D9}"/>
              </a:ext>
            </a:extLst>
          </p:cNvPr>
          <p:cNvSpPr>
            <a:spLocks noGrp="1"/>
          </p:cNvSpPr>
          <p:nvPr>
            <p:ph type="title"/>
          </p:nvPr>
        </p:nvSpPr>
        <p:spPr>
          <a:xfrm>
            <a:off x="342000" y="477338"/>
            <a:ext cx="1150800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955F0B1-D5D2-2981-7059-28BE514AA640}"/>
              </a:ext>
            </a:extLst>
          </p:cNvPr>
          <p:cNvSpPr>
            <a:spLocks noGrp="1"/>
          </p:cNvSpPr>
          <p:nvPr>
            <p:ph sz="half" idx="1"/>
          </p:nvPr>
        </p:nvSpPr>
        <p:spPr>
          <a:xfrm>
            <a:off x="342000" y="1557338"/>
            <a:ext cx="5581350" cy="447299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54534D-30CB-C0EA-33CA-D7049B4AB4D8}"/>
              </a:ext>
            </a:extLst>
          </p:cNvPr>
          <p:cNvSpPr>
            <a:spLocks noGrp="1"/>
          </p:cNvSpPr>
          <p:nvPr>
            <p:ph sz="half" idx="2"/>
          </p:nvPr>
        </p:nvSpPr>
        <p:spPr>
          <a:xfrm>
            <a:off x="6282564" y="1557338"/>
            <a:ext cx="5581349" cy="4824411"/>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2C36F38-8C50-D03C-3573-DE643CB85833}"/>
              </a:ext>
            </a:extLst>
          </p:cNvPr>
          <p:cNvSpPr>
            <a:spLocks noGrp="1"/>
          </p:cNvSpPr>
          <p:nvPr>
            <p:ph type="dt" sz="half" idx="10"/>
          </p:nvPr>
        </p:nvSpPr>
        <p:spPr>
          <a:xfrm>
            <a:off x="10748514" y="6501600"/>
            <a:ext cx="768092" cy="216000"/>
          </a:xfrm>
        </p:spPr>
        <p:txBody>
          <a:bodyPr/>
          <a:lstStyle/>
          <a:p>
            <a:fld id="{995AA562-EBFF-2F4E-A763-DBE52035CA36}" type="datetime1">
              <a:t>6/3/2026</a:t>
            </a:fld>
            <a:endParaRPr lang="da-DK"/>
          </a:p>
        </p:txBody>
      </p:sp>
      <p:sp>
        <p:nvSpPr>
          <p:cNvPr id="6" name="Pladsholder til sidefod 5">
            <a:extLst>
              <a:ext uri="{FF2B5EF4-FFF2-40B4-BE49-F238E27FC236}">
                <a16:creationId xmlns:a16="http://schemas.microsoft.com/office/drawing/2014/main" id="{B6FBD1D1-032C-DE5F-09D2-65338CCBC434}"/>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CBB723B9-F37B-8C18-BE57-D05D67FBA0F2}"/>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3253AE6-2FB5-362E-0CDC-E478F641B6F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4B46A3D5-7F4B-9178-0E9D-7B269C4B3972}"/>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8C9F8440-E267-3F9B-730A-3C53FE2E3E1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151D3FF7-4A62-36CC-A31C-9DAD8ED99E9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44E7EBBE-8B52-2357-0D67-A57AF76D9B05}"/>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55FFB175-7BCA-F9D3-2069-865034F3F7FD}"/>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19275CD5-163E-6CAA-658B-B91E9549C449}"/>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943360D-2B37-58FF-B8BE-268E5AF362D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DFE61A33-71E2-9645-64D2-AF03E123F845}"/>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5611FD08-E03B-0663-F21E-EC07D580375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E474FAC6-5304-2126-C20B-B9C7157534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872356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r>
              <a:rPr lang="da-DK"/>
              <a:t>Klik på ikonet for at tilføje et billede</a:t>
            </a:r>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E85F186F-B4FC-9C4C-A831-2BAE572A2245}"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4" name="Tekstfelt 13">
            <a:extLst>
              <a:ext uri="{FF2B5EF4-FFF2-40B4-BE49-F238E27FC236}">
                <a16:creationId xmlns:a16="http://schemas.microsoft.com/office/drawing/2014/main" id="{E01D1577-CD97-231B-4F5B-21B0D89D3B3A}"/>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a:p>
            <a:pPr algn="l"/>
            <a:endParaRPr lang="da-DK" sz="1400">
              <a:solidFill>
                <a:schemeClr val="tx2">
                  <a:lumMod val="60000"/>
                  <a:lumOff val="40000"/>
                </a:schemeClr>
              </a:solidFill>
            </a:endParaRPr>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tx1"/>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9" name="Gruppe 28">
            <a:extLst>
              <a:ext uri="{FF2B5EF4-FFF2-40B4-BE49-F238E27FC236}">
                <a16:creationId xmlns:a16="http://schemas.microsoft.com/office/drawing/2014/main" id="{4F93DB7F-5380-9742-766F-8FF15AA69785}"/>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1CBB5FD5-3B5A-72AE-9D89-782D8AB9FEA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0FB664F8-F1A1-1E58-1241-2134F1D0CC7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379D42E5-FF89-5536-AE5E-28878CA58FA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626E827A-F547-EF42-CF4B-DE939F93B2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ECA7FC83-790E-9C90-8C35-58976D5F6FF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29084BCA-D189-7069-2374-B6832CBD6C0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F139F96F-0085-CA95-AC9A-2DDDBF210287}"/>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B27173DF-57E2-5E9A-89FC-CAACC2A6D36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7E89897A-5D5C-3D58-47BF-08B1AB8A8762}"/>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183960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er mørk">
    <p:bg>
      <p:bgPr>
        <a:solidFill>
          <a:schemeClr val="tx1"/>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r>
              <a:rPr lang="da-DK"/>
              <a:t>Klik på ikonet for at tilføje et billede</a:t>
            </a:r>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BF191ECE-2830-0249-9961-2E82FD1C0491}"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bg2"/>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8" name="Gruppe 27">
            <a:extLst>
              <a:ext uri="{FF2B5EF4-FFF2-40B4-BE49-F238E27FC236}">
                <a16:creationId xmlns:a16="http://schemas.microsoft.com/office/drawing/2014/main" id="{197A222E-D7C7-8043-2849-1CB04BE835B5}"/>
              </a:ext>
            </a:extLst>
          </p:cNvPr>
          <p:cNvGrpSpPr/>
          <p:nvPr userDrawn="1"/>
        </p:nvGrpSpPr>
        <p:grpSpPr>
          <a:xfrm>
            <a:off x="281103" y="6161910"/>
            <a:ext cx="493558" cy="485462"/>
            <a:chOff x="5691849" y="507704"/>
            <a:chExt cx="6151471" cy="6050563"/>
          </a:xfrm>
        </p:grpSpPr>
        <p:sp>
          <p:nvSpPr>
            <p:cNvPr id="29" name="Rektangel 28">
              <a:extLst>
                <a:ext uri="{FF2B5EF4-FFF2-40B4-BE49-F238E27FC236}">
                  <a16:creationId xmlns:a16="http://schemas.microsoft.com/office/drawing/2014/main" id="{955F8516-322B-1575-769F-2EF27D0B8D65}"/>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7D416033-DB5D-3791-1D2B-BF3BFCEF019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0C5D4E0-324B-4786-E832-4DDA0D6DBDFA}"/>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117FF27E-6853-5CFF-9C41-DA0E43741EC3}"/>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a:extLst>
                <a:ext uri="{FF2B5EF4-FFF2-40B4-BE49-F238E27FC236}">
                  <a16:creationId xmlns:a16="http://schemas.microsoft.com/office/drawing/2014/main" id="{6FFB9ED8-6913-28BC-9BD5-C188E3D0654E}"/>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8E9C4119-E993-09EC-00F2-021C3223FF4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F932921-5A4E-2440-4643-A348783F755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07B9976E-ADFF-3917-DADC-4E34431F953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0D574664-03EC-36A4-72F2-495E013D168B}"/>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 name="Tekstfelt 37">
            <a:extLst>
              <a:ext uri="{FF2B5EF4-FFF2-40B4-BE49-F238E27FC236}">
                <a16:creationId xmlns:a16="http://schemas.microsoft.com/office/drawing/2014/main" id="{4C3B35A5-E5BB-1BF9-53B2-6E602841CEE0}"/>
              </a:ext>
            </a:extLst>
          </p:cNvPr>
          <p:cNvSpPr txBox="1"/>
          <p:nvPr userDrawn="1"/>
        </p:nvSpPr>
        <p:spPr>
          <a:xfrm>
            <a:off x="-299803" y="349270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spTree>
    <p:extLst>
      <p:ext uri="{BB962C8B-B14F-4D97-AF65-F5344CB8AC3E}">
        <p14:creationId xmlns:p14="http://schemas.microsoft.com/office/powerpoint/2010/main" val="3390420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A875-D629-032A-DB0D-97860C772CAD}"/>
              </a:ext>
            </a:extLst>
          </p:cNvPr>
          <p:cNvSpPr>
            <a:spLocks noGrp="1"/>
          </p:cNvSpPr>
          <p:nvPr>
            <p:ph type="title"/>
          </p:nvPr>
        </p:nvSpPr>
        <p:spPr>
          <a:xfrm>
            <a:off x="342000" y="478800"/>
            <a:ext cx="11528950" cy="1080000"/>
          </a:xfrm>
        </p:spPr>
        <p:txBody>
          <a:bodyPr/>
          <a:lstStyle>
            <a:lvl1pPr>
              <a:defRPr sz="3200" b="1"/>
            </a:lvl1pPr>
          </a:lstStyle>
          <a:p>
            <a:r>
              <a:rPr lang="da-DK"/>
              <a:t>Klik for at redigere titeltypografien i masteren</a:t>
            </a:r>
          </a:p>
        </p:txBody>
      </p:sp>
      <p:sp>
        <p:nvSpPr>
          <p:cNvPr id="3" name="Pladsholder til dato 2">
            <a:extLst>
              <a:ext uri="{FF2B5EF4-FFF2-40B4-BE49-F238E27FC236}">
                <a16:creationId xmlns:a16="http://schemas.microsoft.com/office/drawing/2014/main" id="{436908C4-57CA-5007-C9C2-ECEB9CDBD8C0}"/>
              </a:ext>
            </a:extLst>
          </p:cNvPr>
          <p:cNvSpPr>
            <a:spLocks noGrp="1"/>
          </p:cNvSpPr>
          <p:nvPr>
            <p:ph type="dt" sz="half" idx="10"/>
          </p:nvPr>
        </p:nvSpPr>
        <p:spPr>
          <a:xfrm>
            <a:off x="10748514" y="6501600"/>
            <a:ext cx="768092" cy="216000"/>
          </a:xfrm>
        </p:spPr>
        <p:txBody>
          <a:bodyPr/>
          <a:lstStyle/>
          <a:p>
            <a:fld id="{51656962-EC37-C24A-99EF-524AF855495B}" type="datetime1">
              <a:t>6/3/2026</a:t>
            </a:fld>
            <a:endParaRPr lang="da-DK"/>
          </a:p>
        </p:txBody>
      </p:sp>
      <p:sp>
        <p:nvSpPr>
          <p:cNvPr id="4" name="Pladsholder til sidefod 3">
            <a:extLst>
              <a:ext uri="{FF2B5EF4-FFF2-40B4-BE49-F238E27FC236}">
                <a16:creationId xmlns:a16="http://schemas.microsoft.com/office/drawing/2014/main" id="{98C6BE2D-F45C-C4FA-AB3E-619DECF69E4D}"/>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5" name="Pladsholder til slidenummer 4">
            <a:extLst>
              <a:ext uri="{FF2B5EF4-FFF2-40B4-BE49-F238E27FC236}">
                <a16:creationId xmlns:a16="http://schemas.microsoft.com/office/drawing/2014/main" id="{4A8FE79C-CEE4-EAB5-E959-90E6CF570925}"/>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grpSp>
        <p:nvGrpSpPr>
          <p:cNvPr id="26" name="Gruppe 25">
            <a:extLst>
              <a:ext uri="{FF2B5EF4-FFF2-40B4-BE49-F238E27FC236}">
                <a16:creationId xmlns:a16="http://schemas.microsoft.com/office/drawing/2014/main" id="{60000157-FFD7-5E4D-0D8D-DDCE09FB2B3E}"/>
              </a:ext>
            </a:extLst>
          </p:cNvPr>
          <p:cNvGrpSpPr/>
          <p:nvPr userDrawn="1"/>
        </p:nvGrpSpPr>
        <p:grpSpPr>
          <a:xfrm>
            <a:off x="281103" y="6161910"/>
            <a:ext cx="493558" cy="485462"/>
            <a:chOff x="5691849" y="507704"/>
            <a:chExt cx="6151471" cy="6050563"/>
          </a:xfrm>
        </p:grpSpPr>
        <p:sp>
          <p:nvSpPr>
            <p:cNvPr id="27" name="Rektangel 26">
              <a:extLst>
                <a:ext uri="{FF2B5EF4-FFF2-40B4-BE49-F238E27FC236}">
                  <a16:creationId xmlns:a16="http://schemas.microsoft.com/office/drawing/2014/main" id="{766FBB6A-47D7-8CDE-C109-1604A6A6C899}"/>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C1727391-F626-80CA-9918-BD3BB46DF7C1}"/>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5B14A193-DEB9-2DF5-6814-DED344A241B8}"/>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408CAF00-C3CB-608B-6C10-023832022898}"/>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DFA74F0D-FC95-4270-8117-B701CFF29B9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D8D4D1C7-A6EE-2CDA-5526-BE5E01AF722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A2C90255-9942-5EF2-A00A-3A4141806A0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34C9CFF8-A079-56AA-96F4-3742DF7290E4}"/>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85C9D5C0-EC50-2509-A1E1-71C81851252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332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rundt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7B4160C6-067B-CC4C-9661-3BA3CF065DEC}"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19" name="Gruppe 18">
            <a:extLst>
              <a:ext uri="{FF2B5EF4-FFF2-40B4-BE49-F238E27FC236}">
                <a16:creationId xmlns:a16="http://schemas.microsoft.com/office/drawing/2014/main" id="{C11D8BFC-B012-14B9-DAE1-81102FCB0BD6}"/>
              </a:ext>
            </a:extLst>
          </p:cNvPr>
          <p:cNvGrpSpPr/>
          <p:nvPr userDrawn="1"/>
        </p:nvGrpSpPr>
        <p:grpSpPr>
          <a:xfrm>
            <a:off x="281103" y="6161910"/>
            <a:ext cx="493558" cy="485462"/>
            <a:chOff x="5691849" y="507704"/>
            <a:chExt cx="6151471" cy="6050563"/>
          </a:xfrm>
        </p:grpSpPr>
        <p:sp>
          <p:nvSpPr>
            <p:cNvPr id="21" name="Rektangel 20">
              <a:extLst>
                <a:ext uri="{FF2B5EF4-FFF2-40B4-BE49-F238E27FC236}">
                  <a16:creationId xmlns:a16="http://schemas.microsoft.com/office/drawing/2014/main" id="{7747BC65-2701-F134-FF8F-9AC492C2C2E7}"/>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75DDDE1-D5C6-0AD4-E769-F8A9A2AC47B5}"/>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a:extLst>
                <a:ext uri="{FF2B5EF4-FFF2-40B4-BE49-F238E27FC236}">
                  <a16:creationId xmlns:a16="http://schemas.microsoft.com/office/drawing/2014/main" id="{160F8B0E-07D0-5ED2-CCBE-774C940B284D}"/>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6565011E-7986-CD81-0E10-7E4212B68CAF}"/>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9A2FDA9F-2B3A-69CE-760C-654F9E4B9AE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79F7733-D3A6-965C-8E9C-FC3642844E36}"/>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A353962-8824-8590-9B17-740C2CF99300}"/>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44DFBF53-C4BF-C23A-2464-713F92B04ACB}"/>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D11E35D4-C279-2F0D-5FD5-96598C2D0DF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03426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4111F591-D238-B14A-AC29-FFE6DB1331AF}"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Tree>
    <p:extLst>
      <p:ext uri="{BB962C8B-B14F-4D97-AF65-F5344CB8AC3E}">
        <p14:creationId xmlns:p14="http://schemas.microsoft.com/office/powerpoint/2010/main" val="3697017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øvels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1275" y="759398"/>
            <a:ext cx="11515762" cy="795422"/>
          </a:xfrm>
        </p:spPr>
        <p:txBody>
          <a:bodyPr/>
          <a:lstStyle>
            <a:lvl1pPr>
              <a:defRPr sz="2545" b="1"/>
            </a:lvl1pPr>
          </a:lstStyle>
          <a:p>
            <a:r>
              <a:rPr lang="da-DK"/>
              <a:t>Klik for at redigere titeltypografien i masteren</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846CFCFC-F20A-9A4F-A897-A4E632C9C1EE}"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636">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85907" rtlCol="0">
            <a:noAutofit/>
          </a:bodyPr>
          <a:lstStyle/>
          <a:p>
            <a:pPr algn="l"/>
            <a:endParaRPr lang="da-DK" sz="1432"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85907" rtlCol="0">
            <a:noAutofit/>
          </a:bodyPr>
          <a:lstStyle/>
          <a:p>
            <a:pPr algn="l"/>
            <a:r>
              <a:rPr lang="da-DK" sz="1114">
                <a:solidFill>
                  <a:schemeClr val="tx2">
                    <a:lumMod val="60000"/>
                    <a:lumOff val="40000"/>
                  </a:schemeClr>
                </a:solidFill>
              </a:rPr>
              <a:t>Baggrunden kan </a:t>
            </a:r>
            <a:br>
              <a:rPr lang="da-DK" sz="1114">
                <a:solidFill>
                  <a:schemeClr val="tx2">
                    <a:lumMod val="60000"/>
                    <a:lumOff val="40000"/>
                  </a:schemeClr>
                </a:solidFill>
              </a:rPr>
            </a:br>
            <a:r>
              <a:rPr lang="da-DK" sz="1114">
                <a:solidFill>
                  <a:schemeClr val="tx2">
                    <a:lumMod val="60000"/>
                    <a:lumOff val="40000"/>
                  </a:schemeClr>
                </a:solidFill>
              </a:rPr>
              <a:t>skifte farve i </a:t>
            </a:r>
            <a:br>
              <a:rPr lang="da-DK" sz="1114">
                <a:solidFill>
                  <a:schemeClr val="tx2">
                    <a:lumMod val="60000"/>
                    <a:lumOff val="40000"/>
                  </a:schemeClr>
                </a:solidFill>
              </a:rPr>
            </a:br>
            <a:r>
              <a:rPr lang="da-DK" sz="1114">
                <a:solidFill>
                  <a:schemeClr val="tx2">
                    <a:lumMod val="60000"/>
                    <a:lumOff val="40000"/>
                  </a:schemeClr>
                </a:solidFill>
              </a:rPr>
              <a:t>Formatér baggrund. Vælg en lys tone, så dele af logoet ikke forsvinder. </a:t>
            </a:r>
          </a:p>
        </p:txBody>
      </p:sp>
      <p:sp>
        <p:nvSpPr>
          <p:cNvPr id="25" name="Pladsholder til tekst 24">
            <a:extLst>
              <a:ext uri="{FF2B5EF4-FFF2-40B4-BE49-F238E27FC236}">
                <a16:creationId xmlns:a16="http://schemas.microsoft.com/office/drawing/2014/main" id="{63A33C65-1832-034E-2A01-9273BF47766C}"/>
              </a:ext>
            </a:extLst>
          </p:cNvPr>
          <p:cNvSpPr>
            <a:spLocks noGrp="1"/>
          </p:cNvSpPr>
          <p:nvPr>
            <p:ph type="body" sz="quarter" idx="14"/>
          </p:nvPr>
        </p:nvSpPr>
        <p:spPr>
          <a:xfrm>
            <a:off x="334963" y="480773"/>
            <a:ext cx="11522075" cy="242888"/>
          </a:xfrm>
        </p:spPr>
        <p:txBody>
          <a:bodyPr/>
          <a:lstStyle>
            <a:lvl1pPr marL="0" indent="0">
              <a:buNone/>
              <a:defRPr sz="1273" b="0" cap="all" baseline="0"/>
            </a:lvl1pPr>
          </a:lstStyle>
          <a:p>
            <a:pPr lvl="0"/>
            <a:r>
              <a:rPr lang="da-DK"/>
              <a:t>Klik for at redigere teksttypografierne i masteren</a:t>
            </a:r>
          </a:p>
        </p:txBody>
      </p:sp>
      <p:sp>
        <p:nvSpPr>
          <p:cNvPr id="28" name="Pladsholder til tekst 27">
            <a:extLst>
              <a:ext uri="{FF2B5EF4-FFF2-40B4-BE49-F238E27FC236}">
                <a16:creationId xmlns:a16="http://schemas.microsoft.com/office/drawing/2014/main" id="{8DDCEEFD-52B1-B429-3138-939000B6C3AE}"/>
              </a:ext>
            </a:extLst>
          </p:cNvPr>
          <p:cNvSpPr>
            <a:spLocks noGrp="1"/>
          </p:cNvSpPr>
          <p:nvPr>
            <p:ph type="body" sz="quarter" idx="16"/>
          </p:nvPr>
        </p:nvSpPr>
        <p:spPr>
          <a:xfrm>
            <a:off x="334965" y="1557338"/>
            <a:ext cx="7848599" cy="4461364"/>
          </a:xfrm>
        </p:spPr>
        <p:txBody>
          <a:bodyPr/>
          <a:lstStyle>
            <a:lvl1pPr>
              <a:defRPr sz="1273"/>
            </a:lvl1pPr>
            <a:lvl2pPr>
              <a:defRPr sz="1273"/>
            </a:lvl2pPr>
            <a:lvl3pPr>
              <a:defRPr sz="1273"/>
            </a:lvl3pPr>
            <a:lvl4pPr>
              <a:defRPr sz="1273"/>
            </a:lvl4pPr>
            <a:lvl5pPr>
              <a:defRPr sz="1273"/>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0" name="Pladsholder til tekst 29">
            <a:extLst>
              <a:ext uri="{FF2B5EF4-FFF2-40B4-BE49-F238E27FC236}">
                <a16:creationId xmlns:a16="http://schemas.microsoft.com/office/drawing/2014/main" id="{2F855E31-6365-BE8C-512C-FE1C476C751E}"/>
              </a:ext>
            </a:extLst>
          </p:cNvPr>
          <p:cNvSpPr>
            <a:spLocks noGrp="1"/>
          </p:cNvSpPr>
          <p:nvPr>
            <p:ph type="body" sz="quarter" idx="17"/>
          </p:nvPr>
        </p:nvSpPr>
        <p:spPr>
          <a:xfrm>
            <a:off x="8509000" y="1557338"/>
            <a:ext cx="3348038" cy="4824412"/>
          </a:xfrm>
          <a:solidFill>
            <a:schemeClr val="bg1"/>
          </a:solidFill>
        </p:spPr>
        <p:txBody>
          <a:bodyPr lIns="180000" tIns="180000" rIns="180000" bIns="180000"/>
          <a:lstStyle>
            <a:lvl1pPr>
              <a:defRPr sz="1273"/>
            </a:lvl1pPr>
            <a:lvl2pPr>
              <a:defRPr sz="1273"/>
            </a:lvl2pPr>
            <a:lvl3pPr>
              <a:defRPr sz="1273"/>
            </a:lvl3pPr>
            <a:lvl4pPr>
              <a:defRPr sz="1273"/>
            </a:lvl4pPr>
            <a:lvl5pPr>
              <a:defRPr sz="1273"/>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grpSp>
        <p:nvGrpSpPr>
          <p:cNvPr id="3" name="Gruppe 2">
            <a:extLst>
              <a:ext uri="{FF2B5EF4-FFF2-40B4-BE49-F238E27FC236}">
                <a16:creationId xmlns:a16="http://schemas.microsoft.com/office/drawing/2014/main" id="{E6C23396-974B-9C12-B60C-E15343CF24DB}"/>
              </a:ext>
            </a:extLst>
          </p:cNvPr>
          <p:cNvGrpSpPr/>
          <p:nvPr userDrawn="1"/>
        </p:nvGrpSpPr>
        <p:grpSpPr>
          <a:xfrm>
            <a:off x="281103" y="6211834"/>
            <a:ext cx="493558" cy="386153"/>
            <a:chOff x="5691849" y="507704"/>
            <a:chExt cx="6151471" cy="6050563"/>
          </a:xfrm>
        </p:grpSpPr>
        <p:sp>
          <p:nvSpPr>
            <p:cNvPr id="7" name="Rektangel 6">
              <a:extLst>
                <a:ext uri="{FF2B5EF4-FFF2-40B4-BE49-F238E27FC236}">
                  <a16:creationId xmlns:a16="http://schemas.microsoft.com/office/drawing/2014/main" id="{FDA4F68C-5AD2-71F7-6C39-A144D0F201C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8" name="Rektangel 7">
              <a:extLst>
                <a:ext uri="{FF2B5EF4-FFF2-40B4-BE49-F238E27FC236}">
                  <a16:creationId xmlns:a16="http://schemas.microsoft.com/office/drawing/2014/main" id="{CF8C8CEB-9B0F-2061-91D3-092A8E6E08FF}"/>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9" name="Ellipse 8">
              <a:extLst>
                <a:ext uri="{FF2B5EF4-FFF2-40B4-BE49-F238E27FC236}">
                  <a16:creationId xmlns:a16="http://schemas.microsoft.com/office/drawing/2014/main" id="{563B1A81-5FE6-E5B4-27EC-E480A38F42C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2" name="Rektangel 11">
              <a:extLst>
                <a:ext uri="{FF2B5EF4-FFF2-40B4-BE49-F238E27FC236}">
                  <a16:creationId xmlns:a16="http://schemas.microsoft.com/office/drawing/2014/main" id="{2EA88B99-0917-8712-5E1E-A46DFB3FE71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3" name="Ellipse 12">
              <a:extLst>
                <a:ext uri="{FF2B5EF4-FFF2-40B4-BE49-F238E27FC236}">
                  <a16:creationId xmlns:a16="http://schemas.microsoft.com/office/drawing/2014/main" id="{8EE05BF6-C1E4-30F6-E724-F21DBE1003F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4" name="Rektangel 13">
              <a:extLst>
                <a:ext uri="{FF2B5EF4-FFF2-40B4-BE49-F238E27FC236}">
                  <a16:creationId xmlns:a16="http://schemas.microsoft.com/office/drawing/2014/main" id="{CFE7B73B-6271-03E9-D10F-2FDC72D69361}"/>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5" name="Rektangel 14">
              <a:extLst>
                <a:ext uri="{FF2B5EF4-FFF2-40B4-BE49-F238E27FC236}">
                  <a16:creationId xmlns:a16="http://schemas.microsoft.com/office/drawing/2014/main" id="{D015FB89-7DCC-62B6-2746-89FEE1671E04}"/>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6" name="Ellipse 15">
              <a:extLst>
                <a:ext uri="{FF2B5EF4-FFF2-40B4-BE49-F238E27FC236}">
                  <a16:creationId xmlns:a16="http://schemas.microsoft.com/office/drawing/2014/main" id="{0890E1B2-91AF-D1BE-930F-3B0BD3CD4FF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7" name="Ellipse 16">
              <a:extLst>
                <a:ext uri="{FF2B5EF4-FFF2-40B4-BE49-F238E27FC236}">
                  <a16:creationId xmlns:a16="http://schemas.microsoft.com/office/drawing/2014/main" id="{5E40D0E6-48DC-DCD1-E9CC-7B40D6F570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grpSp>
    </p:spTree>
    <p:extLst>
      <p:ext uri="{BB962C8B-B14F-4D97-AF65-F5344CB8AC3E}">
        <p14:creationId xmlns:p14="http://schemas.microsoft.com/office/powerpoint/2010/main" val="510306638"/>
      </p:ext>
    </p:extLst>
  </p:cSld>
  <p:clrMapOvr>
    <a:masterClrMapping/>
  </p:clrMapOvr>
  <p:extLst>
    <p:ext uri="{DCECCB84-F9BA-43D5-87BE-67443E8EF086}">
      <p15:sldGuideLst xmlns:p15="http://schemas.microsoft.com/office/powerpoint/2012/main">
        <p15:guide id="1" pos="5360">
          <p15:clr>
            <a:srgbClr val="FBAE40"/>
          </p15:clr>
        </p15:guide>
        <p15:guide id="3" pos="51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øvels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1275" y="759398"/>
            <a:ext cx="11515762" cy="795422"/>
          </a:xfrm>
        </p:spPr>
        <p:txBody>
          <a:bodyPr/>
          <a:lstStyle>
            <a:lvl1pPr>
              <a:defRPr sz="2545" b="1"/>
            </a:lvl1pPr>
          </a:lstStyle>
          <a:p>
            <a:r>
              <a:rPr lang="da-DK"/>
              <a:t>Klik for at redigere titeltypografien i masteren</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846CFCFC-F20A-9A4F-A897-A4E632C9C1EE}"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636">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85907" rtlCol="0">
            <a:noAutofit/>
          </a:bodyPr>
          <a:lstStyle/>
          <a:p>
            <a:pPr algn="l"/>
            <a:endParaRPr lang="da-DK" sz="1432"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85907" rtlCol="0">
            <a:noAutofit/>
          </a:bodyPr>
          <a:lstStyle/>
          <a:p>
            <a:pPr algn="l"/>
            <a:r>
              <a:rPr lang="da-DK" sz="1114">
                <a:solidFill>
                  <a:schemeClr val="tx2">
                    <a:lumMod val="60000"/>
                    <a:lumOff val="40000"/>
                  </a:schemeClr>
                </a:solidFill>
              </a:rPr>
              <a:t>Baggrunden kan </a:t>
            </a:r>
            <a:br>
              <a:rPr lang="da-DK" sz="1114">
                <a:solidFill>
                  <a:schemeClr val="tx2">
                    <a:lumMod val="60000"/>
                    <a:lumOff val="40000"/>
                  </a:schemeClr>
                </a:solidFill>
              </a:rPr>
            </a:br>
            <a:r>
              <a:rPr lang="da-DK" sz="1114">
                <a:solidFill>
                  <a:schemeClr val="tx2">
                    <a:lumMod val="60000"/>
                    <a:lumOff val="40000"/>
                  </a:schemeClr>
                </a:solidFill>
              </a:rPr>
              <a:t>skifte farve i </a:t>
            </a:r>
            <a:br>
              <a:rPr lang="da-DK" sz="1114">
                <a:solidFill>
                  <a:schemeClr val="tx2">
                    <a:lumMod val="60000"/>
                    <a:lumOff val="40000"/>
                  </a:schemeClr>
                </a:solidFill>
              </a:rPr>
            </a:br>
            <a:r>
              <a:rPr lang="da-DK" sz="1114">
                <a:solidFill>
                  <a:schemeClr val="tx2">
                    <a:lumMod val="60000"/>
                    <a:lumOff val="40000"/>
                  </a:schemeClr>
                </a:solidFill>
              </a:rPr>
              <a:t>Formatér baggrund. Vælg en lys tone, så dele af logoet ikke forsvinder. </a:t>
            </a:r>
          </a:p>
        </p:txBody>
      </p:sp>
      <p:sp>
        <p:nvSpPr>
          <p:cNvPr id="25" name="Pladsholder til tekst 24">
            <a:extLst>
              <a:ext uri="{FF2B5EF4-FFF2-40B4-BE49-F238E27FC236}">
                <a16:creationId xmlns:a16="http://schemas.microsoft.com/office/drawing/2014/main" id="{63A33C65-1832-034E-2A01-9273BF47766C}"/>
              </a:ext>
            </a:extLst>
          </p:cNvPr>
          <p:cNvSpPr>
            <a:spLocks noGrp="1"/>
          </p:cNvSpPr>
          <p:nvPr>
            <p:ph type="body" sz="quarter" idx="14"/>
          </p:nvPr>
        </p:nvSpPr>
        <p:spPr>
          <a:xfrm>
            <a:off x="334963" y="480773"/>
            <a:ext cx="11522075" cy="242888"/>
          </a:xfrm>
        </p:spPr>
        <p:txBody>
          <a:bodyPr/>
          <a:lstStyle>
            <a:lvl1pPr marL="0" indent="0">
              <a:buNone/>
              <a:defRPr sz="1273" b="0" cap="all" baseline="0"/>
            </a:lvl1pPr>
          </a:lstStyle>
          <a:p>
            <a:pPr lvl="0"/>
            <a:r>
              <a:rPr lang="da-DK"/>
              <a:t>Klik for at redigere teksttypografierne i masteren</a:t>
            </a:r>
          </a:p>
        </p:txBody>
      </p:sp>
      <p:sp>
        <p:nvSpPr>
          <p:cNvPr id="28" name="Pladsholder til tekst 27">
            <a:extLst>
              <a:ext uri="{FF2B5EF4-FFF2-40B4-BE49-F238E27FC236}">
                <a16:creationId xmlns:a16="http://schemas.microsoft.com/office/drawing/2014/main" id="{8DDCEEFD-52B1-B429-3138-939000B6C3AE}"/>
              </a:ext>
            </a:extLst>
          </p:cNvPr>
          <p:cNvSpPr>
            <a:spLocks noGrp="1"/>
          </p:cNvSpPr>
          <p:nvPr>
            <p:ph type="body" sz="quarter" idx="16"/>
          </p:nvPr>
        </p:nvSpPr>
        <p:spPr>
          <a:xfrm>
            <a:off x="334965" y="1557338"/>
            <a:ext cx="7848599" cy="4461364"/>
          </a:xfrm>
        </p:spPr>
        <p:txBody>
          <a:bodyPr/>
          <a:lstStyle>
            <a:lvl1pPr>
              <a:defRPr sz="1273"/>
            </a:lvl1pPr>
            <a:lvl2pPr>
              <a:defRPr sz="1273"/>
            </a:lvl2pPr>
            <a:lvl3pPr>
              <a:defRPr sz="1273"/>
            </a:lvl3pPr>
            <a:lvl4pPr>
              <a:defRPr sz="1273"/>
            </a:lvl4pPr>
            <a:lvl5pPr>
              <a:defRPr sz="1273"/>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0" name="Pladsholder til tekst 29">
            <a:extLst>
              <a:ext uri="{FF2B5EF4-FFF2-40B4-BE49-F238E27FC236}">
                <a16:creationId xmlns:a16="http://schemas.microsoft.com/office/drawing/2014/main" id="{2F855E31-6365-BE8C-512C-FE1C476C751E}"/>
              </a:ext>
            </a:extLst>
          </p:cNvPr>
          <p:cNvSpPr>
            <a:spLocks noGrp="1"/>
          </p:cNvSpPr>
          <p:nvPr>
            <p:ph type="body" sz="quarter" idx="17"/>
          </p:nvPr>
        </p:nvSpPr>
        <p:spPr>
          <a:xfrm>
            <a:off x="8509000" y="1557338"/>
            <a:ext cx="3348038" cy="4824412"/>
          </a:xfrm>
          <a:solidFill>
            <a:schemeClr val="bg1"/>
          </a:solidFill>
        </p:spPr>
        <p:txBody>
          <a:bodyPr lIns="180000" tIns="180000" rIns="180000" bIns="180000"/>
          <a:lstStyle>
            <a:lvl1pPr>
              <a:defRPr sz="1273"/>
            </a:lvl1pPr>
            <a:lvl2pPr>
              <a:defRPr sz="1273"/>
            </a:lvl2pPr>
            <a:lvl3pPr>
              <a:defRPr sz="1273"/>
            </a:lvl3pPr>
            <a:lvl4pPr>
              <a:defRPr sz="1273"/>
            </a:lvl4pPr>
            <a:lvl5pPr>
              <a:defRPr sz="1273"/>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grpSp>
        <p:nvGrpSpPr>
          <p:cNvPr id="3" name="Gruppe 2">
            <a:extLst>
              <a:ext uri="{FF2B5EF4-FFF2-40B4-BE49-F238E27FC236}">
                <a16:creationId xmlns:a16="http://schemas.microsoft.com/office/drawing/2014/main" id="{E6C23396-974B-9C12-B60C-E15343CF24DB}"/>
              </a:ext>
            </a:extLst>
          </p:cNvPr>
          <p:cNvGrpSpPr/>
          <p:nvPr userDrawn="1"/>
        </p:nvGrpSpPr>
        <p:grpSpPr>
          <a:xfrm>
            <a:off x="281103" y="6211834"/>
            <a:ext cx="493558" cy="386153"/>
            <a:chOff x="5691849" y="507704"/>
            <a:chExt cx="6151471" cy="6050563"/>
          </a:xfrm>
        </p:grpSpPr>
        <p:sp>
          <p:nvSpPr>
            <p:cNvPr id="7" name="Rektangel 6">
              <a:extLst>
                <a:ext uri="{FF2B5EF4-FFF2-40B4-BE49-F238E27FC236}">
                  <a16:creationId xmlns:a16="http://schemas.microsoft.com/office/drawing/2014/main" id="{FDA4F68C-5AD2-71F7-6C39-A144D0F201C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8" name="Rektangel 7">
              <a:extLst>
                <a:ext uri="{FF2B5EF4-FFF2-40B4-BE49-F238E27FC236}">
                  <a16:creationId xmlns:a16="http://schemas.microsoft.com/office/drawing/2014/main" id="{CF8C8CEB-9B0F-2061-91D3-092A8E6E08FF}"/>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9" name="Ellipse 8">
              <a:extLst>
                <a:ext uri="{FF2B5EF4-FFF2-40B4-BE49-F238E27FC236}">
                  <a16:creationId xmlns:a16="http://schemas.microsoft.com/office/drawing/2014/main" id="{563B1A81-5FE6-E5B4-27EC-E480A38F42C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2" name="Rektangel 11">
              <a:extLst>
                <a:ext uri="{FF2B5EF4-FFF2-40B4-BE49-F238E27FC236}">
                  <a16:creationId xmlns:a16="http://schemas.microsoft.com/office/drawing/2014/main" id="{2EA88B99-0917-8712-5E1E-A46DFB3FE71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3" name="Ellipse 12">
              <a:extLst>
                <a:ext uri="{FF2B5EF4-FFF2-40B4-BE49-F238E27FC236}">
                  <a16:creationId xmlns:a16="http://schemas.microsoft.com/office/drawing/2014/main" id="{8EE05BF6-C1E4-30F6-E724-F21DBE1003F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4" name="Rektangel 13">
              <a:extLst>
                <a:ext uri="{FF2B5EF4-FFF2-40B4-BE49-F238E27FC236}">
                  <a16:creationId xmlns:a16="http://schemas.microsoft.com/office/drawing/2014/main" id="{CFE7B73B-6271-03E9-D10F-2FDC72D69361}"/>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5" name="Rektangel 14">
              <a:extLst>
                <a:ext uri="{FF2B5EF4-FFF2-40B4-BE49-F238E27FC236}">
                  <a16:creationId xmlns:a16="http://schemas.microsoft.com/office/drawing/2014/main" id="{D015FB89-7DCC-62B6-2746-89FEE1671E04}"/>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6" name="Ellipse 15">
              <a:extLst>
                <a:ext uri="{FF2B5EF4-FFF2-40B4-BE49-F238E27FC236}">
                  <a16:creationId xmlns:a16="http://schemas.microsoft.com/office/drawing/2014/main" id="{0890E1B2-91AF-D1BE-930F-3B0BD3CD4FF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sp>
          <p:nvSpPr>
            <p:cNvPr id="17" name="Ellipse 16">
              <a:extLst>
                <a:ext uri="{FF2B5EF4-FFF2-40B4-BE49-F238E27FC236}">
                  <a16:creationId xmlns:a16="http://schemas.microsoft.com/office/drawing/2014/main" id="{5E40D0E6-48DC-DCD1-E9CC-7B40D6F570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32"/>
            </a:p>
          </p:txBody>
        </p:sp>
      </p:grpSp>
    </p:spTree>
    <p:extLst>
      <p:ext uri="{BB962C8B-B14F-4D97-AF65-F5344CB8AC3E}">
        <p14:creationId xmlns:p14="http://schemas.microsoft.com/office/powerpoint/2010/main" val="76575697"/>
      </p:ext>
    </p:extLst>
  </p:cSld>
  <p:clrMapOvr>
    <a:masterClrMapping/>
  </p:clrMapOvr>
  <p:extLst>
    <p:ext uri="{DCECCB84-F9BA-43D5-87BE-67443E8EF086}">
      <p15:sldGuideLst xmlns:p15="http://schemas.microsoft.com/office/powerpoint/2012/main">
        <p15:guide id="1" pos="5360">
          <p15:clr>
            <a:srgbClr val="FBAE40"/>
          </p15:clr>
        </p15:guide>
        <p15:guide id="3" pos="51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ørk">
    <p:bg>
      <p:bgPr>
        <a:solidFill>
          <a:schemeClr val="tx1"/>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D041E8F-18A4-0F46-B434-F77A87DBB921}"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210875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ørk, kvadratisk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39FBF725-BACB-6248-98BB-E960E802AEF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 name="Gruppe 1">
            <a:extLst>
              <a:ext uri="{FF2B5EF4-FFF2-40B4-BE49-F238E27FC236}">
                <a16:creationId xmlns:a16="http://schemas.microsoft.com/office/drawing/2014/main" id="{EC3F5F46-FDB6-9AD0-2651-BF8B47E0B395}"/>
              </a:ext>
            </a:extLst>
          </p:cNvPr>
          <p:cNvGrpSpPr/>
          <p:nvPr userDrawn="1"/>
        </p:nvGrpSpPr>
        <p:grpSpPr>
          <a:xfrm>
            <a:off x="281103" y="6161910"/>
            <a:ext cx="493558" cy="485462"/>
            <a:chOff x="5691849" y="507704"/>
            <a:chExt cx="6151471" cy="6050563"/>
          </a:xfrm>
        </p:grpSpPr>
        <p:sp>
          <p:nvSpPr>
            <p:cNvPr id="3" name="Rektangel 2">
              <a:extLst>
                <a:ext uri="{FF2B5EF4-FFF2-40B4-BE49-F238E27FC236}">
                  <a16:creationId xmlns:a16="http://schemas.microsoft.com/office/drawing/2014/main" id="{E422DE30-D49F-7199-7D02-E633C6D4E7FB}"/>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9084FF48-AFF7-2149-FBA8-EC7205E6A1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86FB661C-95CF-4ED5-D4D0-945C108179F5}"/>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55415754-19FE-502A-0187-4335809226B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A9BF3A66-74FC-3E72-222D-D1CA058968F3}"/>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C3A3F6AC-46B4-626B-1A23-146EBE38BF1F}"/>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865F5F6-E8AF-AAEF-F728-60C1FBC12D3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BA501C51-B04E-618D-A52E-2DE84F9BB53E}"/>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7005B24F-DAC4-89B1-36C5-FEAE6EDAED49}"/>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55887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ørk, rundt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C58CD4B-829F-2542-96DB-4ED8D1D4DF0B}"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9" name="Gruppe 28">
            <a:extLst>
              <a:ext uri="{FF2B5EF4-FFF2-40B4-BE49-F238E27FC236}">
                <a16:creationId xmlns:a16="http://schemas.microsoft.com/office/drawing/2014/main" id="{CA6ECF08-0F39-620D-8F19-74AC9CB1FBD2}"/>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31B4778C-B2B3-9DFE-8F6F-1DD65E09CE6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27DCFE82-B77F-BC25-64CC-C8AA93F9BDB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B091EC99-0867-8AFA-19D3-B19631C66EAB}"/>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DC376688-FAA3-E0B2-9B3B-DE0A3CE0F6B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5018678B-E140-AD8E-A0EB-C21A74B6A22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7361EB8C-3D9C-869E-BE74-C215A6B91E77}"/>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9B31E190-346B-BB90-7FC3-24B535F6C4E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290D68D7-D6AC-E077-53A4-B2FB387EBD4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0FD2ABC7-2314-272E-94A5-827B6C8090B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5085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11517848"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9"/>
            <a:ext cx="115268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C70F28FC-0AD7-9C40-B909-A2F83EAD9DBD}"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108000" rtlCol="0">
            <a:noAutofit/>
          </a:bodyPr>
          <a:lstStyle/>
          <a:p>
            <a:pPr algn="l"/>
            <a:endParaRPr lang="da-DK"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8" name="Gruppe 7">
            <a:extLst>
              <a:ext uri="{FF2B5EF4-FFF2-40B4-BE49-F238E27FC236}">
                <a16:creationId xmlns:a16="http://schemas.microsoft.com/office/drawing/2014/main" id="{4A48F9A9-76D3-4226-2AC8-62474DD0FF47}"/>
              </a:ext>
            </a:extLst>
          </p:cNvPr>
          <p:cNvGrpSpPr/>
          <p:nvPr userDrawn="1"/>
        </p:nvGrpSpPr>
        <p:grpSpPr>
          <a:xfrm>
            <a:off x="281103" y="6161910"/>
            <a:ext cx="493558" cy="485462"/>
            <a:chOff x="5691849" y="507704"/>
            <a:chExt cx="6151471" cy="6050563"/>
          </a:xfrm>
        </p:grpSpPr>
        <p:sp>
          <p:nvSpPr>
            <p:cNvPr id="20" name="Rektangel 19">
              <a:extLst>
                <a:ext uri="{FF2B5EF4-FFF2-40B4-BE49-F238E27FC236}">
                  <a16:creationId xmlns:a16="http://schemas.microsoft.com/office/drawing/2014/main" id="{7A2AB1A8-0CF1-C148-49FB-EE31C205CD4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55D5D93C-CDFC-B95D-9001-37F9FB98AE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id="{8967E095-7223-C2A2-2E0C-76E0310587E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3C2861EC-2217-2580-B664-05088FBC50FB}"/>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14538EDC-E768-1DF2-AEA0-B8673EAD9147}"/>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009D3801-CE19-FFC6-4F25-594F387A930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6763ACB-BE85-2496-2933-516681670B43}"/>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50F054ED-20F6-D7EA-85C9-F999BF25005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082D96EA-E2AF-A87D-8BF2-474CC766A4E4}"/>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80562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rundt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072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0721"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AE720A74-79ED-5245-B411-502F8940838E}"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a:off x="6275388" y="464975"/>
            <a:ext cx="5570719" cy="5570719"/>
          </a:xfrm>
          <a:prstGeom prst="ellipse">
            <a:avLst/>
          </a:prstGeom>
          <a:solidFill>
            <a:schemeClr val="tx2">
              <a:lumMod val="20000"/>
              <a:lumOff val="80000"/>
            </a:schemeClr>
          </a:solidFill>
        </p:spPr>
        <p:txBody>
          <a:bodyPr lIns="0"/>
          <a:lstStyle>
            <a:lvl1pPr marL="0" indent="0" algn="ctr">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6EE1AEA0-2719-87AB-A538-6FFA20CEF5A3}"/>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0EE16F2D-7EDB-8898-9368-66ABD63B27B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AF209BCE-B842-C358-2FB5-363010FABD0E}"/>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0B38F020-CF8C-5104-7E5A-9E16359CD76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DED0C2B-7B62-487B-F665-4411BA669E5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DD16A48C-A2B8-D3C9-CFB1-7384C721A6F8}"/>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B5D035C6-9D4C-0D82-223B-B36D834F00A0}"/>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C19107D6-CD05-BD7D-D8B3-F10E373880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069A899E-1B08-6B5D-2C47-D25C91E8E3C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AD5A5C2D-8282-EACA-BAA0-0C51033D1E65}"/>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85515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kvadratisk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9537"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95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7A302DBD-8125-8F47-9035-01F8AE24FDFA}"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rot="-240000">
            <a:off x="6447452" y="659853"/>
            <a:ext cx="5234843" cy="5234843"/>
          </a:xfrm>
          <a:prstGeom prst="rect">
            <a:avLst/>
          </a:prstGeom>
          <a:solidFill>
            <a:schemeClr val="tx2">
              <a:lumMod val="20000"/>
              <a:lumOff val="80000"/>
            </a:schemeClr>
          </a:solidFill>
        </p:spPr>
        <p:txBody>
          <a:bodyPr lIns="108000" tIns="108000" rIns="108000" bIns="108000"/>
          <a:lstStyle>
            <a:lvl1pPr marL="0" indent="0" algn="l">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A93B63C2-9277-584B-5C2E-E2BA32C60A7D}"/>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A4E83134-D7E2-836F-E815-69205C82C6C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B9980A5C-B1D3-C56F-0E0F-E4B1AAEED739}"/>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6D3D51E8-27F3-6CED-09E2-0EC573CB6216}"/>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F21CE43-9E1D-AE94-8432-442AA08F7E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8F21D4A-FF8F-61EF-9D51-0AABBBA6245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ACCCEFFD-5F93-2453-8803-7897B5391CDC}"/>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9D4322A0-A274-4007-7FCF-08B854FF47D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1A967F0F-51D1-F3F1-F97E-44B81F23468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70EC36A6-825B-E8DE-EB80-0C19440E36E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208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2DF26-2F17-9764-E2AE-67D3B454EEC7}"/>
              </a:ext>
            </a:extLst>
          </p:cNvPr>
          <p:cNvSpPr>
            <a:spLocks noGrp="1"/>
          </p:cNvSpPr>
          <p:nvPr>
            <p:ph type="title"/>
          </p:nvPr>
        </p:nvSpPr>
        <p:spPr>
          <a:xfrm>
            <a:off x="334963" y="476249"/>
            <a:ext cx="11528950" cy="1080000"/>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602DD6-3154-2A5D-DB4D-FC28E4778AAB}"/>
              </a:ext>
            </a:extLst>
          </p:cNvPr>
          <p:cNvSpPr>
            <a:spLocks noGrp="1"/>
          </p:cNvSpPr>
          <p:nvPr>
            <p:ph type="body" idx="1"/>
          </p:nvPr>
        </p:nvSpPr>
        <p:spPr>
          <a:xfrm>
            <a:off x="334963" y="1557339"/>
            <a:ext cx="11528950" cy="446136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38BC96-55D2-E900-0CEB-943D5DCB6284}"/>
              </a:ext>
            </a:extLst>
          </p:cNvPr>
          <p:cNvSpPr>
            <a:spLocks noGrp="1"/>
          </p:cNvSpPr>
          <p:nvPr>
            <p:ph type="dt" sz="half" idx="2"/>
          </p:nvPr>
        </p:nvSpPr>
        <p:spPr>
          <a:xfrm>
            <a:off x="10748514" y="6589365"/>
            <a:ext cx="768092"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52923EC9-069C-F547-B278-EDEF1925F67F}" type="datetime1">
              <a:t>6/3/2026</a:t>
            </a:fld>
            <a:endParaRPr lang="da-DK"/>
          </a:p>
        </p:txBody>
      </p:sp>
      <p:sp>
        <p:nvSpPr>
          <p:cNvPr id="5" name="Pladsholder til sidefod 4">
            <a:extLst>
              <a:ext uri="{FF2B5EF4-FFF2-40B4-BE49-F238E27FC236}">
                <a16:creationId xmlns:a16="http://schemas.microsoft.com/office/drawing/2014/main" id="{6991E866-86E6-9B24-1658-10E0FCDAC82F}"/>
              </a:ext>
            </a:extLst>
          </p:cNvPr>
          <p:cNvSpPr>
            <a:spLocks noGrp="1"/>
          </p:cNvSpPr>
          <p:nvPr>
            <p:ph type="ftr" sz="quarter" idx="3"/>
          </p:nvPr>
        </p:nvSpPr>
        <p:spPr>
          <a:xfrm>
            <a:off x="6635751" y="6589365"/>
            <a:ext cx="40818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4BBB05E4-CC77-CF47-E227-713F6890E29E}"/>
              </a:ext>
            </a:extLst>
          </p:cNvPr>
          <p:cNvSpPr>
            <a:spLocks noGrp="1"/>
          </p:cNvSpPr>
          <p:nvPr>
            <p:ph type="sldNum" sz="quarter" idx="4"/>
          </p:nvPr>
        </p:nvSpPr>
        <p:spPr>
          <a:xfrm>
            <a:off x="11539870" y="6589365"/>
            <a:ext cx="3171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8C0A4E09-8E86-EF4A-9820-DF214B1893AD}" type="slidenum">
              <a:rPr lang="da-DK" smtClean="0"/>
              <a:pPr/>
              <a:t>‹#›</a:t>
            </a:fld>
            <a:endParaRPr lang="da-DK"/>
          </a:p>
        </p:txBody>
      </p:sp>
    </p:spTree>
    <p:extLst>
      <p:ext uri="{BB962C8B-B14F-4D97-AF65-F5344CB8AC3E}">
        <p14:creationId xmlns:p14="http://schemas.microsoft.com/office/powerpoint/2010/main" val="3257838603"/>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1" r:id="rId3"/>
    <p:sldLayoutId id="2147483672" r:id="rId4"/>
    <p:sldLayoutId id="2147483673" r:id="rId5"/>
    <p:sldLayoutId id="2147483674" r:id="rId6"/>
    <p:sldLayoutId id="2147483650" r:id="rId7"/>
    <p:sldLayoutId id="2147483666" r:id="rId8"/>
    <p:sldLayoutId id="2147483670" r:id="rId9"/>
    <p:sldLayoutId id="2147483656" r:id="rId10"/>
    <p:sldLayoutId id="2147483652" r:id="rId11"/>
    <p:sldLayoutId id="2147483655" r:id="rId12"/>
    <p:sldLayoutId id="2147483675" r:id="rId13"/>
    <p:sldLayoutId id="2147483654" r:id="rId14"/>
    <p:sldLayoutId id="2147483665" r:id="rId15"/>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53" userDrawn="1">
          <p15:clr>
            <a:srgbClr val="F26B43"/>
          </p15:clr>
        </p15:guide>
        <p15:guide id="3" pos="3727" userDrawn="1">
          <p15:clr>
            <a:srgbClr val="F26B43"/>
          </p15:clr>
        </p15:guide>
        <p15:guide id="4" pos="7469" userDrawn="1">
          <p15:clr>
            <a:srgbClr val="F26B43"/>
          </p15:clr>
        </p15:guide>
        <p15:guide id="5" pos="211" userDrawn="1">
          <p15:clr>
            <a:srgbClr val="F26B43"/>
          </p15:clr>
        </p15:guide>
        <p15:guide id="6" orient="horz" pos="981" userDrawn="1">
          <p15:clr>
            <a:srgbClr val="F26B43"/>
          </p15:clr>
        </p15:guide>
        <p15:guide id="7" orient="horz" pos="300" userDrawn="1">
          <p15:clr>
            <a:srgbClr val="F26B43"/>
          </p15:clr>
        </p15:guide>
        <p15:guide id="8" orient="horz" pos="4020" userDrawn="1">
          <p15:clr>
            <a:srgbClr val="F26B43"/>
          </p15:clr>
        </p15:guide>
        <p15:guide id="9"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2DF26-2F17-9764-E2AE-67D3B454EEC7}"/>
              </a:ext>
            </a:extLst>
          </p:cNvPr>
          <p:cNvSpPr>
            <a:spLocks noGrp="1"/>
          </p:cNvSpPr>
          <p:nvPr>
            <p:ph type="title"/>
          </p:nvPr>
        </p:nvSpPr>
        <p:spPr>
          <a:xfrm>
            <a:off x="334963" y="476249"/>
            <a:ext cx="11528950" cy="1080000"/>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602DD6-3154-2A5D-DB4D-FC28E4778AAB}"/>
              </a:ext>
            </a:extLst>
          </p:cNvPr>
          <p:cNvSpPr>
            <a:spLocks noGrp="1"/>
          </p:cNvSpPr>
          <p:nvPr>
            <p:ph type="body" idx="1"/>
          </p:nvPr>
        </p:nvSpPr>
        <p:spPr>
          <a:xfrm>
            <a:off x="334963" y="1557339"/>
            <a:ext cx="11528950" cy="446136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38BC96-55D2-E900-0CEB-943D5DCB6284}"/>
              </a:ext>
            </a:extLst>
          </p:cNvPr>
          <p:cNvSpPr>
            <a:spLocks noGrp="1"/>
          </p:cNvSpPr>
          <p:nvPr>
            <p:ph type="dt" sz="half" idx="2"/>
          </p:nvPr>
        </p:nvSpPr>
        <p:spPr>
          <a:xfrm>
            <a:off x="10748514" y="6589365"/>
            <a:ext cx="768092"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52923EC9-069C-F547-B278-EDEF1925F67F}" type="datetime1">
              <a:t>6/3/2026</a:t>
            </a:fld>
            <a:endParaRPr lang="da-DK"/>
          </a:p>
        </p:txBody>
      </p:sp>
      <p:sp>
        <p:nvSpPr>
          <p:cNvPr id="5" name="Pladsholder til sidefod 4">
            <a:extLst>
              <a:ext uri="{FF2B5EF4-FFF2-40B4-BE49-F238E27FC236}">
                <a16:creationId xmlns:a16="http://schemas.microsoft.com/office/drawing/2014/main" id="{6991E866-86E6-9B24-1658-10E0FCDAC82F}"/>
              </a:ext>
            </a:extLst>
          </p:cNvPr>
          <p:cNvSpPr>
            <a:spLocks noGrp="1"/>
          </p:cNvSpPr>
          <p:nvPr>
            <p:ph type="ftr" sz="quarter" idx="3"/>
          </p:nvPr>
        </p:nvSpPr>
        <p:spPr>
          <a:xfrm>
            <a:off x="6635751" y="6589365"/>
            <a:ext cx="40818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4BBB05E4-CC77-CF47-E227-713F6890E29E}"/>
              </a:ext>
            </a:extLst>
          </p:cNvPr>
          <p:cNvSpPr>
            <a:spLocks noGrp="1"/>
          </p:cNvSpPr>
          <p:nvPr>
            <p:ph type="sldNum" sz="quarter" idx="4"/>
          </p:nvPr>
        </p:nvSpPr>
        <p:spPr>
          <a:xfrm>
            <a:off x="11539870" y="6589365"/>
            <a:ext cx="3171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8C0A4E09-8E86-EF4A-9820-DF214B1893AD}" type="slidenum">
              <a:rPr lang="da-DK" smtClean="0"/>
              <a:pPr/>
              <a:t>‹#›</a:t>
            </a:fld>
            <a:endParaRPr lang="da-DK"/>
          </a:p>
        </p:txBody>
      </p:sp>
    </p:spTree>
    <p:extLst>
      <p:ext uri="{BB962C8B-B14F-4D97-AF65-F5344CB8AC3E}">
        <p14:creationId xmlns:p14="http://schemas.microsoft.com/office/powerpoint/2010/main" val="18613552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53">
          <p15:clr>
            <a:srgbClr val="F26B43"/>
          </p15:clr>
        </p15:guide>
        <p15:guide id="3" pos="3727">
          <p15:clr>
            <a:srgbClr val="F26B43"/>
          </p15:clr>
        </p15:guide>
        <p15:guide id="4" pos="7469">
          <p15:clr>
            <a:srgbClr val="F26B43"/>
          </p15:clr>
        </p15:guide>
        <p15:guide id="5" pos="211">
          <p15:clr>
            <a:srgbClr val="F26B43"/>
          </p15:clr>
        </p15:guide>
        <p15:guide id="6" orient="horz" pos="981">
          <p15:clr>
            <a:srgbClr val="F26B43"/>
          </p15:clr>
        </p15:guide>
        <p15:guide id="7" orient="horz" pos="300">
          <p15:clr>
            <a:srgbClr val="F26B43"/>
          </p15:clr>
        </p15:guide>
        <p15:guide id="8" orient="horz" pos="4020">
          <p15:clr>
            <a:srgbClr val="F26B43"/>
          </p15:clr>
        </p15:guide>
        <p15:guide id="9" orient="horz" pos="3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2DF26-2F17-9764-E2AE-67D3B454EEC7}"/>
              </a:ext>
            </a:extLst>
          </p:cNvPr>
          <p:cNvSpPr>
            <a:spLocks noGrp="1"/>
          </p:cNvSpPr>
          <p:nvPr>
            <p:ph type="title"/>
          </p:nvPr>
        </p:nvSpPr>
        <p:spPr>
          <a:xfrm>
            <a:off x="334963" y="476249"/>
            <a:ext cx="11528950" cy="1080000"/>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602DD6-3154-2A5D-DB4D-FC28E4778AAB}"/>
              </a:ext>
            </a:extLst>
          </p:cNvPr>
          <p:cNvSpPr>
            <a:spLocks noGrp="1"/>
          </p:cNvSpPr>
          <p:nvPr>
            <p:ph type="body" idx="1"/>
          </p:nvPr>
        </p:nvSpPr>
        <p:spPr>
          <a:xfrm>
            <a:off x="334963" y="1557339"/>
            <a:ext cx="11528950" cy="446136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38BC96-55D2-E900-0CEB-943D5DCB6284}"/>
              </a:ext>
            </a:extLst>
          </p:cNvPr>
          <p:cNvSpPr>
            <a:spLocks noGrp="1"/>
          </p:cNvSpPr>
          <p:nvPr>
            <p:ph type="dt" sz="half" idx="2"/>
          </p:nvPr>
        </p:nvSpPr>
        <p:spPr>
          <a:xfrm>
            <a:off x="10748514" y="6589365"/>
            <a:ext cx="768092" cy="216000"/>
          </a:xfrm>
          <a:prstGeom prst="rect">
            <a:avLst/>
          </a:prstGeom>
        </p:spPr>
        <p:txBody>
          <a:bodyPr vert="horz" lIns="0" tIns="0" rIns="0" bIns="0" rtlCol="0" anchor="t" anchorCtr="0"/>
          <a:lstStyle>
            <a:lvl1pPr algn="r">
              <a:defRPr sz="636">
                <a:solidFill>
                  <a:schemeClr val="tx2">
                    <a:lumMod val="40000"/>
                    <a:lumOff val="60000"/>
                  </a:schemeClr>
                </a:solidFill>
              </a:defRPr>
            </a:lvl1pPr>
          </a:lstStyle>
          <a:p>
            <a:fld id="{52923EC9-069C-F547-B278-EDEF1925F67F}" type="datetime1">
              <a:t>6/3/2026</a:t>
            </a:fld>
            <a:endParaRPr lang="da-DK"/>
          </a:p>
        </p:txBody>
      </p:sp>
      <p:sp>
        <p:nvSpPr>
          <p:cNvPr id="5" name="Pladsholder til sidefod 4">
            <a:extLst>
              <a:ext uri="{FF2B5EF4-FFF2-40B4-BE49-F238E27FC236}">
                <a16:creationId xmlns:a16="http://schemas.microsoft.com/office/drawing/2014/main" id="{6991E866-86E6-9B24-1658-10E0FCDAC82F}"/>
              </a:ext>
            </a:extLst>
          </p:cNvPr>
          <p:cNvSpPr>
            <a:spLocks noGrp="1"/>
          </p:cNvSpPr>
          <p:nvPr>
            <p:ph type="ftr" sz="quarter" idx="3"/>
          </p:nvPr>
        </p:nvSpPr>
        <p:spPr>
          <a:xfrm>
            <a:off x="6635751" y="6589365"/>
            <a:ext cx="4081868" cy="216000"/>
          </a:xfrm>
          <a:prstGeom prst="rect">
            <a:avLst/>
          </a:prstGeom>
        </p:spPr>
        <p:txBody>
          <a:bodyPr vert="horz" lIns="0" tIns="0" rIns="0" bIns="0" rtlCol="0" anchor="t" anchorCtr="0"/>
          <a:lstStyle>
            <a:lvl1pPr algn="r">
              <a:defRPr sz="636">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4BBB05E4-CC77-CF47-E227-713F6890E29E}"/>
              </a:ext>
            </a:extLst>
          </p:cNvPr>
          <p:cNvSpPr>
            <a:spLocks noGrp="1"/>
          </p:cNvSpPr>
          <p:nvPr>
            <p:ph type="sldNum" sz="quarter" idx="4"/>
          </p:nvPr>
        </p:nvSpPr>
        <p:spPr>
          <a:xfrm>
            <a:off x="11539870" y="6589365"/>
            <a:ext cx="317168" cy="216000"/>
          </a:xfrm>
          <a:prstGeom prst="rect">
            <a:avLst/>
          </a:prstGeom>
        </p:spPr>
        <p:txBody>
          <a:bodyPr vert="horz" lIns="0" tIns="0" rIns="0" bIns="0" rtlCol="0" anchor="t" anchorCtr="0"/>
          <a:lstStyle>
            <a:lvl1pPr algn="r">
              <a:defRPr sz="636">
                <a:solidFill>
                  <a:schemeClr val="tx2">
                    <a:lumMod val="40000"/>
                    <a:lumOff val="60000"/>
                  </a:schemeClr>
                </a:solidFill>
              </a:defRPr>
            </a:lvl1pPr>
          </a:lstStyle>
          <a:p>
            <a:fld id="{8C0A4E09-8E86-EF4A-9820-DF214B1893AD}" type="slidenum">
              <a:rPr lang="da-DK" smtClean="0"/>
              <a:pPr/>
              <a:t>‹#›</a:t>
            </a:fld>
            <a:endParaRPr lang="da-DK"/>
          </a:p>
        </p:txBody>
      </p:sp>
    </p:spTree>
    <p:extLst>
      <p:ext uri="{BB962C8B-B14F-4D97-AF65-F5344CB8AC3E}">
        <p14:creationId xmlns:p14="http://schemas.microsoft.com/office/powerpoint/2010/main" val="3125058499"/>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l" defTabSz="727314" rtl="0" eaLnBrk="1" latinLnBrk="0" hangingPunct="1">
        <a:lnSpc>
          <a:spcPct val="90000"/>
        </a:lnSpc>
        <a:spcBef>
          <a:spcPct val="0"/>
        </a:spcBef>
        <a:buNone/>
        <a:defRPr sz="2545" b="1" kern="1200">
          <a:solidFill>
            <a:schemeClr val="tx1"/>
          </a:solidFill>
          <a:latin typeface="+mj-lt"/>
          <a:ea typeface="+mj-ea"/>
          <a:cs typeface="+mj-cs"/>
        </a:defRPr>
      </a:lvl1pPr>
    </p:titleStyle>
    <p:bodyStyle>
      <a:lvl1pPr marL="145211" indent="-145211" algn="l" defTabSz="727314" rtl="0" eaLnBrk="1" latinLnBrk="0" hangingPunct="1">
        <a:lnSpc>
          <a:spcPct val="90000"/>
        </a:lnSpc>
        <a:spcBef>
          <a:spcPts val="795"/>
        </a:spcBef>
        <a:buFont typeface="Arial" panose="020B0604020202020204" pitchFamily="34" charset="0"/>
        <a:buChar char="•"/>
        <a:tabLst/>
        <a:defRPr sz="1591" kern="1200">
          <a:solidFill>
            <a:schemeClr val="tx1"/>
          </a:solidFill>
          <a:latin typeface="+mn-lt"/>
          <a:ea typeface="+mn-ea"/>
          <a:cs typeface="+mn-cs"/>
        </a:defRPr>
      </a:lvl1pPr>
      <a:lvl2pPr marL="285370" indent="-140160" algn="l" defTabSz="727314" rtl="0" eaLnBrk="1" latinLnBrk="0" hangingPunct="1">
        <a:lnSpc>
          <a:spcPct val="90000"/>
        </a:lnSpc>
        <a:spcBef>
          <a:spcPts val="398"/>
        </a:spcBef>
        <a:buSzPct val="70000"/>
        <a:buFont typeface="Normal systemskrift"/>
        <a:buChar char="–"/>
        <a:tabLst/>
        <a:defRPr sz="1591" kern="1200">
          <a:solidFill>
            <a:schemeClr val="tx1"/>
          </a:solidFill>
          <a:latin typeface="+mn-lt"/>
          <a:ea typeface="+mn-ea"/>
          <a:cs typeface="+mn-cs"/>
        </a:defRPr>
      </a:lvl2pPr>
      <a:lvl3pPr marL="424266" indent="-138897" algn="l" defTabSz="727314" rtl="0" eaLnBrk="1" latinLnBrk="0" hangingPunct="1">
        <a:lnSpc>
          <a:spcPct val="90000"/>
        </a:lnSpc>
        <a:spcBef>
          <a:spcPts val="398"/>
        </a:spcBef>
        <a:buSzPct val="70000"/>
        <a:buFont typeface="Normal systemskrift"/>
        <a:buChar char="–"/>
        <a:tabLst/>
        <a:defRPr sz="1591" kern="1200">
          <a:solidFill>
            <a:schemeClr val="tx1"/>
          </a:solidFill>
          <a:latin typeface="+mn-lt"/>
          <a:ea typeface="+mn-ea"/>
          <a:cs typeface="+mn-cs"/>
        </a:defRPr>
      </a:lvl3pPr>
      <a:lvl4pPr marL="570739" indent="-146473" algn="l" defTabSz="727314" rtl="0" eaLnBrk="1" latinLnBrk="0" hangingPunct="1">
        <a:lnSpc>
          <a:spcPct val="90000"/>
        </a:lnSpc>
        <a:spcBef>
          <a:spcPts val="398"/>
        </a:spcBef>
        <a:buSzPct val="70000"/>
        <a:buFont typeface="Normal systemskrift"/>
        <a:buChar char="–"/>
        <a:tabLst/>
        <a:defRPr sz="1591" kern="1200">
          <a:solidFill>
            <a:schemeClr val="tx1"/>
          </a:solidFill>
          <a:latin typeface="+mn-lt"/>
          <a:ea typeface="+mn-ea"/>
          <a:cs typeface="+mn-cs"/>
        </a:defRPr>
      </a:lvl4pPr>
      <a:lvl5pPr marL="709636" indent="-138897" algn="l" defTabSz="727314" rtl="0" eaLnBrk="1" latinLnBrk="0" hangingPunct="1">
        <a:lnSpc>
          <a:spcPct val="90000"/>
        </a:lnSpc>
        <a:spcBef>
          <a:spcPts val="398"/>
        </a:spcBef>
        <a:buSzPct val="70000"/>
        <a:buFont typeface="Normal systemskrift"/>
        <a:buChar char="–"/>
        <a:tabLst/>
        <a:defRPr sz="1591" kern="1200">
          <a:solidFill>
            <a:schemeClr val="tx1"/>
          </a:solidFill>
          <a:latin typeface="+mn-lt"/>
          <a:ea typeface="+mn-ea"/>
          <a:cs typeface="+mn-cs"/>
        </a:defRPr>
      </a:lvl5pPr>
      <a:lvl6pPr marL="2000113" indent="-181828" algn="l" defTabSz="72731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770" indent="-181828" algn="l" defTabSz="72731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427" indent="-181828" algn="l" defTabSz="72731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083" indent="-181828" algn="l" defTabSz="72731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da-DK"/>
      </a:defPPr>
      <a:lvl1pPr marL="0" algn="l" defTabSz="727314" rtl="0" eaLnBrk="1" latinLnBrk="0" hangingPunct="1">
        <a:defRPr sz="1432" kern="1200">
          <a:solidFill>
            <a:schemeClr val="tx1"/>
          </a:solidFill>
          <a:latin typeface="+mn-lt"/>
          <a:ea typeface="+mn-ea"/>
          <a:cs typeface="+mn-cs"/>
        </a:defRPr>
      </a:lvl1pPr>
      <a:lvl2pPr marL="363657" algn="l" defTabSz="727314" rtl="0" eaLnBrk="1" latinLnBrk="0" hangingPunct="1">
        <a:defRPr sz="1432" kern="1200">
          <a:solidFill>
            <a:schemeClr val="tx1"/>
          </a:solidFill>
          <a:latin typeface="+mn-lt"/>
          <a:ea typeface="+mn-ea"/>
          <a:cs typeface="+mn-cs"/>
        </a:defRPr>
      </a:lvl2pPr>
      <a:lvl3pPr marL="727314" algn="l" defTabSz="727314" rtl="0" eaLnBrk="1" latinLnBrk="0" hangingPunct="1">
        <a:defRPr sz="1432" kern="1200">
          <a:solidFill>
            <a:schemeClr val="tx1"/>
          </a:solidFill>
          <a:latin typeface="+mn-lt"/>
          <a:ea typeface="+mn-ea"/>
          <a:cs typeface="+mn-cs"/>
        </a:defRPr>
      </a:lvl3pPr>
      <a:lvl4pPr marL="1090971" algn="l" defTabSz="727314" rtl="0" eaLnBrk="1" latinLnBrk="0" hangingPunct="1">
        <a:defRPr sz="1432" kern="1200">
          <a:solidFill>
            <a:schemeClr val="tx1"/>
          </a:solidFill>
          <a:latin typeface="+mn-lt"/>
          <a:ea typeface="+mn-ea"/>
          <a:cs typeface="+mn-cs"/>
        </a:defRPr>
      </a:lvl4pPr>
      <a:lvl5pPr marL="1454628" algn="l" defTabSz="727314" rtl="0" eaLnBrk="1" latinLnBrk="0" hangingPunct="1">
        <a:defRPr sz="1432" kern="1200">
          <a:solidFill>
            <a:schemeClr val="tx1"/>
          </a:solidFill>
          <a:latin typeface="+mn-lt"/>
          <a:ea typeface="+mn-ea"/>
          <a:cs typeface="+mn-cs"/>
        </a:defRPr>
      </a:lvl5pPr>
      <a:lvl6pPr marL="1818284" algn="l" defTabSz="727314" rtl="0" eaLnBrk="1" latinLnBrk="0" hangingPunct="1">
        <a:defRPr sz="1432" kern="1200">
          <a:solidFill>
            <a:schemeClr val="tx1"/>
          </a:solidFill>
          <a:latin typeface="+mn-lt"/>
          <a:ea typeface="+mn-ea"/>
          <a:cs typeface="+mn-cs"/>
        </a:defRPr>
      </a:lvl6pPr>
      <a:lvl7pPr marL="2181941" algn="l" defTabSz="727314" rtl="0" eaLnBrk="1" latinLnBrk="0" hangingPunct="1">
        <a:defRPr sz="1432" kern="1200">
          <a:solidFill>
            <a:schemeClr val="tx1"/>
          </a:solidFill>
          <a:latin typeface="+mn-lt"/>
          <a:ea typeface="+mn-ea"/>
          <a:cs typeface="+mn-cs"/>
        </a:defRPr>
      </a:lvl7pPr>
      <a:lvl8pPr marL="2545598" algn="l" defTabSz="727314" rtl="0" eaLnBrk="1" latinLnBrk="0" hangingPunct="1">
        <a:defRPr sz="1432" kern="1200">
          <a:solidFill>
            <a:schemeClr val="tx1"/>
          </a:solidFill>
          <a:latin typeface="+mn-lt"/>
          <a:ea typeface="+mn-ea"/>
          <a:cs typeface="+mn-cs"/>
        </a:defRPr>
      </a:lvl8pPr>
      <a:lvl9pPr marL="2909255" algn="l" defTabSz="727314"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469">
          <p15:clr>
            <a:srgbClr val="F26B43"/>
          </p15:clr>
        </p15:guide>
        <p15:guide id="5" pos="211">
          <p15:clr>
            <a:srgbClr val="F26B43"/>
          </p15:clr>
        </p15:guide>
        <p15:guide id="6" orient="horz" pos="1233">
          <p15:clr>
            <a:srgbClr val="F26B43"/>
          </p15:clr>
        </p15:guide>
        <p15:guide id="7" orient="horz" pos="377">
          <p15:clr>
            <a:srgbClr val="F26B43"/>
          </p15:clr>
        </p15:guide>
        <p15:guide id="8" orient="horz" pos="5054">
          <p15:clr>
            <a:srgbClr val="F26B43"/>
          </p15:clr>
        </p15:guide>
        <p15:guide id="9" orient="horz" pos="47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3_C64DC917.xm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34_B4A29DF4.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02F5D56-1BDB-F90F-0E49-26860D53121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96F0E8D-EC09-54A5-41FC-82D81DB3D468}"/>
              </a:ext>
            </a:extLst>
          </p:cNvPr>
          <p:cNvSpPr>
            <a:spLocks noGrp="1"/>
          </p:cNvSpPr>
          <p:nvPr>
            <p:ph type="ctrTitle"/>
          </p:nvPr>
        </p:nvSpPr>
        <p:spPr>
          <a:xfrm>
            <a:off x="342000" y="476250"/>
            <a:ext cx="4318569" cy="1156150"/>
          </a:xfrm>
        </p:spPr>
        <p:txBody>
          <a:bodyPr/>
          <a:lstStyle/>
          <a:p>
            <a:r>
              <a:rPr lang="da-DK"/>
              <a:t>Opsporing af</a:t>
            </a:r>
            <a:br>
              <a:rPr lang="da-DK"/>
            </a:br>
            <a:r>
              <a:rPr lang="da-DK"/>
              <a:t>diabetes </a:t>
            </a:r>
          </a:p>
        </p:txBody>
      </p:sp>
      <p:sp>
        <p:nvSpPr>
          <p:cNvPr id="7" name="Undertitel 6">
            <a:extLst>
              <a:ext uri="{FF2B5EF4-FFF2-40B4-BE49-F238E27FC236}">
                <a16:creationId xmlns:a16="http://schemas.microsoft.com/office/drawing/2014/main" id="{586388CE-AAC0-966E-2B57-099F328FF818}"/>
              </a:ext>
            </a:extLst>
          </p:cNvPr>
          <p:cNvSpPr>
            <a:spLocks noGrp="1"/>
          </p:cNvSpPr>
          <p:nvPr>
            <p:ph type="subTitle" idx="1"/>
          </p:nvPr>
        </p:nvSpPr>
        <p:spPr>
          <a:xfrm>
            <a:off x="342000" y="1800000"/>
            <a:ext cx="4318569" cy="553998"/>
          </a:xfrm>
        </p:spPr>
        <p:txBody>
          <a:bodyPr/>
          <a:lstStyle/>
          <a:p>
            <a:r>
              <a:rPr lang="da-DK"/>
              <a:t>Type 2-diabetes og andre typer af diabetes</a:t>
            </a:r>
          </a:p>
        </p:txBody>
      </p:sp>
    </p:spTree>
    <p:extLst>
      <p:ext uri="{BB962C8B-B14F-4D97-AF65-F5344CB8AC3E}">
        <p14:creationId xmlns:p14="http://schemas.microsoft.com/office/powerpoint/2010/main" val="70154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9EB925-6115-3B15-502F-751DDD48B825}"/>
              </a:ext>
            </a:extLst>
          </p:cNvPr>
          <p:cNvSpPr>
            <a:spLocks noGrp="1"/>
          </p:cNvSpPr>
          <p:nvPr>
            <p:ph type="ctrTitle"/>
          </p:nvPr>
        </p:nvSpPr>
        <p:spPr>
          <a:xfrm>
            <a:off x="342000" y="476250"/>
            <a:ext cx="9818000" cy="1416863"/>
          </a:xfrm>
        </p:spPr>
        <p:txBody>
          <a:bodyPr/>
          <a:lstStyle/>
          <a:p>
            <a:r>
              <a:rPr lang="da-DK" sz="3600"/>
              <a:t>Diabetes som følge af medicinsk behandling</a:t>
            </a:r>
            <a:br>
              <a:rPr lang="da-DK" sz="3600"/>
            </a:br>
            <a:r>
              <a:rPr lang="da-DK" sz="3600"/>
              <a:t>- Binyrebarkhormon </a:t>
            </a:r>
          </a:p>
        </p:txBody>
      </p:sp>
      <p:sp>
        <p:nvSpPr>
          <p:cNvPr id="4" name="Undertitel 3">
            <a:extLst>
              <a:ext uri="{FF2B5EF4-FFF2-40B4-BE49-F238E27FC236}">
                <a16:creationId xmlns:a16="http://schemas.microsoft.com/office/drawing/2014/main" id="{F91FE056-602A-9C57-6948-D1C7A70A3D16}"/>
              </a:ext>
            </a:extLst>
          </p:cNvPr>
          <p:cNvSpPr>
            <a:spLocks noGrp="1"/>
          </p:cNvSpPr>
          <p:nvPr>
            <p:ph type="subTitle" idx="1"/>
          </p:nvPr>
        </p:nvSpPr>
        <p:spPr>
          <a:xfrm>
            <a:off x="341999" y="1852367"/>
            <a:ext cx="5422799" cy="3411190"/>
          </a:xfrm>
        </p:spPr>
        <p:txBody>
          <a:bodyPr/>
          <a:lstStyle/>
          <a:p>
            <a:pPr marL="342900" indent="-342900">
              <a:buFont typeface="Wingdings" panose="05000000000000000000" pitchFamily="2" charset="2"/>
              <a:buChar char="§"/>
            </a:pPr>
            <a:endParaRPr lang="da-DK"/>
          </a:p>
          <a:p>
            <a:pPr marL="342900" indent="-342900">
              <a:buFont typeface="Wingdings" panose="05000000000000000000" pitchFamily="2" charset="2"/>
              <a:buChar char="§"/>
            </a:pPr>
            <a:r>
              <a:rPr lang="da-DK"/>
              <a:t>Behandling med binyrebarkhormon/steroider kan udløse diabetes</a:t>
            </a:r>
          </a:p>
          <a:p>
            <a:pPr marL="342900" indent="-342900">
              <a:buFont typeface="Wingdings" panose="05000000000000000000" pitchFamily="2" charset="2"/>
              <a:buChar char="§"/>
            </a:pPr>
            <a:r>
              <a:rPr lang="da-DK"/>
              <a:t>F.eks. </a:t>
            </a:r>
            <a:r>
              <a:rPr lang="da-DK" err="1"/>
              <a:t>Prednisolon</a:t>
            </a:r>
            <a:r>
              <a:rPr lang="da-DK"/>
              <a:t> som tabletter</a:t>
            </a:r>
          </a:p>
          <a:p>
            <a:pPr marL="342900" indent="-342900">
              <a:buFont typeface="Wingdings" panose="05000000000000000000" pitchFamily="2" charset="2"/>
              <a:buChar char="§"/>
            </a:pPr>
            <a:r>
              <a:rPr lang="da-DK"/>
              <a:t>Binyrebarkhormon gør cellerne mindre følsomme for insulin og øger insulinresistensen</a:t>
            </a:r>
          </a:p>
          <a:p>
            <a:pPr marL="342900" indent="-342900">
              <a:buFont typeface="Wingdings" panose="05000000000000000000" pitchFamily="2" charset="2"/>
              <a:buChar char="§"/>
            </a:pPr>
            <a:r>
              <a:rPr lang="da-DK"/>
              <a:t>Svage symptomer, som ved </a:t>
            </a:r>
            <a:r>
              <a:rPr lang="da-DK" err="1"/>
              <a:t>uopdaget</a:t>
            </a:r>
            <a:r>
              <a:rPr lang="da-DK"/>
              <a:t> diabetes</a:t>
            </a:r>
          </a:p>
          <a:p>
            <a:r>
              <a:rPr lang="da-DK"/>
              <a:t>  </a:t>
            </a:r>
          </a:p>
        </p:txBody>
      </p:sp>
      <p:sp>
        <p:nvSpPr>
          <p:cNvPr id="5" name="Ellipse 4">
            <a:extLst>
              <a:ext uri="{FF2B5EF4-FFF2-40B4-BE49-F238E27FC236}">
                <a16:creationId xmlns:a16="http://schemas.microsoft.com/office/drawing/2014/main" id="{FA70E98E-14AF-A429-469A-322B47450DB6}"/>
              </a:ext>
              <a:ext uri="{C183D7F6-B498-43B3-948B-1728B52AA6E4}">
                <adec:decorative xmlns:adec="http://schemas.microsoft.com/office/drawing/2017/decorative" val="1"/>
              </a:ext>
            </a:extLst>
          </p:cNvPr>
          <p:cNvSpPr>
            <a:spLocks noChangeAspect="1"/>
          </p:cNvSpPr>
          <p:nvPr/>
        </p:nvSpPr>
        <p:spPr>
          <a:xfrm>
            <a:off x="6096000" y="1181913"/>
            <a:ext cx="5196417" cy="5196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7" name="Gruppe 6">
            <a:extLst>
              <a:ext uri="{FF2B5EF4-FFF2-40B4-BE49-F238E27FC236}">
                <a16:creationId xmlns:a16="http://schemas.microsoft.com/office/drawing/2014/main" id="{AE96043C-A9E1-E30E-5BB9-F89268F36F3C}"/>
              </a:ext>
              <a:ext uri="{C183D7F6-B498-43B3-948B-1728B52AA6E4}">
                <adec:decorative xmlns:adec="http://schemas.microsoft.com/office/drawing/2017/decorative" val="1"/>
              </a:ext>
            </a:extLst>
          </p:cNvPr>
          <p:cNvGrpSpPr>
            <a:grpSpLocks noChangeAspect="1"/>
          </p:cNvGrpSpPr>
          <p:nvPr/>
        </p:nvGrpSpPr>
        <p:grpSpPr>
          <a:xfrm>
            <a:off x="6897215" y="2368742"/>
            <a:ext cx="3770785" cy="2596146"/>
            <a:chOff x="7077836" y="2427040"/>
            <a:chExt cx="3622401" cy="2493985"/>
          </a:xfrm>
        </p:grpSpPr>
        <p:pic>
          <p:nvPicPr>
            <p:cNvPr id="8" name="Billede 7">
              <a:extLst>
                <a:ext uri="{FF2B5EF4-FFF2-40B4-BE49-F238E27FC236}">
                  <a16:creationId xmlns:a16="http://schemas.microsoft.com/office/drawing/2014/main" id="{603DFD15-A44F-7D56-9840-5281D95DD1E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092"/>
            <a:stretch/>
          </p:blipFill>
          <p:spPr>
            <a:xfrm>
              <a:off x="7077836" y="2427040"/>
              <a:ext cx="1243789" cy="1923667"/>
            </a:xfrm>
            <a:prstGeom prst="rect">
              <a:avLst/>
            </a:prstGeom>
          </p:spPr>
        </p:pic>
        <p:pic>
          <p:nvPicPr>
            <p:cNvPr id="6" name="Billede 5">
              <a:extLst>
                <a:ext uri="{FF2B5EF4-FFF2-40B4-BE49-F238E27FC236}">
                  <a16:creationId xmlns:a16="http://schemas.microsoft.com/office/drawing/2014/main" id="{2E2CF7FF-95C4-5C2A-8B21-70097FAFD69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775" y="2772907"/>
              <a:ext cx="2576462" cy="2148118"/>
            </a:xfrm>
            <a:prstGeom prst="rect">
              <a:avLst/>
            </a:prstGeom>
          </p:spPr>
        </p:pic>
      </p:grpSp>
    </p:spTree>
    <p:extLst>
      <p:ext uri="{BB962C8B-B14F-4D97-AF65-F5344CB8AC3E}">
        <p14:creationId xmlns:p14="http://schemas.microsoft.com/office/powerpoint/2010/main" val="297739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9EB925-6115-3B15-502F-751DDD48B825}"/>
              </a:ext>
            </a:extLst>
          </p:cNvPr>
          <p:cNvSpPr>
            <a:spLocks noGrp="1"/>
          </p:cNvSpPr>
          <p:nvPr>
            <p:ph type="ctrTitle"/>
          </p:nvPr>
        </p:nvSpPr>
        <p:spPr>
          <a:xfrm>
            <a:off x="342000" y="476250"/>
            <a:ext cx="8722978" cy="945965"/>
          </a:xfrm>
        </p:spPr>
        <p:txBody>
          <a:bodyPr/>
          <a:lstStyle/>
          <a:p>
            <a:r>
              <a:rPr lang="da-DK" sz="3600"/>
              <a:t>Diabetes som følge af medicinsk behandling</a:t>
            </a:r>
            <a:br>
              <a:rPr lang="da-DK" sz="3600"/>
            </a:br>
            <a:r>
              <a:rPr lang="da-DK" sz="3600"/>
              <a:t>- Antipsykotisk medicin </a:t>
            </a:r>
          </a:p>
        </p:txBody>
      </p:sp>
      <p:sp>
        <p:nvSpPr>
          <p:cNvPr id="4" name="Undertitel 3">
            <a:extLst>
              <a:ext uri="{FF2B5EF4-FFF2-40B4-BE49-F238E27FC236}">
                <a16:creationId xmlns:a16="http://schemas.microsoft.com/office/drawing/2014/main" id="{F91FE056-602A-9C57-6948-D1C7A70A3D16}"/>
              </a:ext>
            </a:extLst>
          </p:cNvPr>
          <p:cNvSpPr>
            <a:spLocks noGrp="1"/>
          </p:cNvSpPr>
          <p:nvPr>
            <p:ph type="subTitle" idx="1"/>
          </p:nvPr>
        </p:nvSpPr>
        <p:spPr>
          <a:xfrm>
            <a:off x="341999" y="2289580"/>
            <a:ext cx="5316549" cy="2749471"/>
          </a:xfrm>
        </p:spPr>
        <p:txBody>
          <a:bodyPr/>
          <a:lstStyle/>
          <a:p>
            <a:pPr marL="342900" indent="-342900">
              <a:buFont typeface="Wingdings" panose="05000000000000000000" pitchFamily="2" charset="2"/>
              <a:buChar char="§"/>
            </a:pPr>
            <a:r>
              <a:rPr lang="da-DK"/>
              <a:t>Antipsykotisk medicin øger risikoen for at udvikle type 2-diabetes</a:t>
            </a:r>
          </a:p>
          <a:p>
            <a:pPr marL="342900" indent="-342900">
              <a:buFont typeface="Wingdings" panose="05000000000000000000" pitchFamily="2" charset="2"/>
              <a:buChar char="§"/>
            </a:pPr>
            <a:r>
              <a:rPr lang="da-DK"/>
              <a:t>Årsagen skyldes sandsynligvis, at medicinen nedsætter insulinens virkning og ofte giver øget appetit og dermed vægtøgning</a:t>
            </a:r>
          </a:p>
          <a:p>
            <a:pPr marL="342900" indent="-342900">
              <a:buFont typeface="Wingdings" panose="05000000000000000000" pitchFamily="2" charset="2"/>
              <a:buChar char="§"/>
            </a:pPr>
            <a:r>
              <a:rPr lang="da-DK"/>
              <a:t>Personer der får særlige typer af antipsykotisk medicin bør regelmæssigt få kontrolleret HbA1c </a:t>
            </a:r>
          </a:p>
        </p:txBody>
      </p:sp>
      <p:sp>
        <p:nvSpPr>
          <p:cNvPr id="5" name="Ellipse 4">
            <a:extLst>
              <a:ext uri="{FF2B5EF4-FFF2-40B4-BE49-F238E27FC236}">
                <a16:creationId xmlns:a16="http://schemas.microsoft.com/office/drawing/2014/main" id="{D27A73C7-8BA2-A3DC-1234-A269C5F63841}"/>
              </a:ext>
              <a:ext uri="{C183D7F6-B498-43B3-948B-1728B52AA6E4}">
                <adec:decorative xmlns:adec="http://schemas.microsoft.com/office/drawing/2017/decorative" val="1"/>
              </a:ext>
            </a:extLst>
          </p:cNvPr>
          <p:cNvSpPr>
            <a:spLocks noChangeAspect="1"/>
          </p:cNvSpPr>
          <p:nvPr/>
        </p:nvSpPr>
        <p:spPr>
          <a:xfrm>
            <a:off x="5960533" y="1185333"/>
            <a:ext cx="5196417" cy="5196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 name="Gruppe 5">
            <a:extLst>
              <a:ext uri="{FF2B5EF4-FFF2-40B4-BE49-F238E27FC236}">
                <a16:creationId xmlns:a16="http://schemas.microsoft.com/office/drawing/2014/main" id="{ABBA9C37-0B7C-8854-0581-1060A70A66F1}"/>
              </a:ext>
              <a:ext uri="{C183D7F6-B498-43B3-948B-1728B52AA6E4}">
                <adec:decorative xmlns:adec="http://schemas.microsoft.com/office/drawing/2017/decorative" val="1"/>
              </a:ext>
            </a:extLst>
          </p:cNvPr>
          <p:cNvGrpSpPr/>
          <p:nvPr/>
        </p:nvGrpSpPr>
        <p:grpSpPr>
          <a:xfrm flipH="1">
            <a:off x="6662334" y="1185333"/>
            <a:ext cx="3792814" cy="4635968"/>
            <a:chOff x="6296301" y="1211677"/>
            <a:chExt cx="3792814" cy="4635968"/>
          </a:xfrm>
        </p:grpSpPr>
        <p:pic>
          <p:nvPicPr>
            <p:cNvPr id="1026" name="Picture 2" descr="Et billede, der indeholder tegning, tegneserie, skitse, clipart&#10;&#10;AI-genereret indhold kan være ukorrekt.">
              <a:extLst>
                <a:ext uri="{FF2B5EF4-FFF2-40B4-BE49-F238E27FC236}">
                  <a16:creationId xmlns:a16="http://schemas.microsoft.com/office/drawing/2014/main" id="{F62E286D-5B40-8898-8D87-D2D46CCA1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34604" y="2698248"/>
              <a:ext cx="2554511" cy="3149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t billede, der indeholder clipart, tegning, tegneserie, skitse&#10;&#10;AI-genereret indhold kan være ukorrekt.">
              <a:extLst>
                <a:ext uri="{FF2B5EF4-FFF2-40B4-BE49-F238E27FC236}">
                  <a16:creationId xmlns:a16="http://schemas.microsoft.com/office/drawing/2014/main" id="{A2FE8455-82CA-03E6-271A-FC3CAD6BAA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114"/>
            <a:stretch>
              <a:fillRect/>
            </a:stretch>
          </p:blipFill>
          <p:spPr bwMode="auto">
            <a:xfrm flipH="1">
              <a:off x="6296301" y="1211677"/>
              <a:ext cx="2262439" cy="21506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698651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9EB925-6115-3B15-502F-751DDD48B825}"/>
              </a:ext>
            </a:extLst>
          </p:cNvPr>
          <p:cNvSpPr>
            <a:spLocks noGrp="1"/>
          </p:cNvSpPr>
          <p:nvPr>
            <p:ph type="ctrTitle"/>
          </p:nvPr>
        </p:nvSpPr>
        <p:spPr>
          <a:xfrm>
            <a:off x="341999" y="476250"/>
            <a:ext cx="6115071" cy="1416863"/>
          </a:xfrm>
        </p:spPr>
        <p:txBody>
          <a:bodyPr/>
          <a:lstStyle/>
          <a:p>
            <a:r>
              <a:rPr lang="da-DK" sz="3600"/>
              <a:t>Diabetes som følge af sygdom i bugspytkirtlen</a:t>
            </a:r>
          </a:p>
        </p:txBody>
      </p:sp>
      <p:sp>
        <p:nvSpPr>
          <p:cNvPr id="4" name="Undertitel 3">
            <a:extLst>
              <a:ext uri="{FF2B5EF4-FFF2-40B4-BE49-F238E27FC236}">
                <a16:creationId xmlns:a16="http://schemas.microsoft.com/office/drawing/2014/main" id="{F91FE056-602A-9C57-6948-D1C7A70A3D16}"/>
              </a:ext>
            </a:extLst>
          </p:cNvPr>
          <p:cNvSpPr>
            <a:spLocks noGrp="1"/>
          </p:cNvSpPr>
          <p:nvPr>
            <p:ph type="subTitle" idx="1"/>
          </p:nvPr>
        </p:nvSpPr>
        <p:spPr>
          <a:xfrm>
            <a:off x="341999" y="1852367"/>
            <a:ext cx="5065743" cy="3338350"/>
          </a:xfrm>
        </p:spPr>
        <p:txBody>
          <a:bodyPr/>
          <a:lstStyle/>
          <a:p>
            <a:pPr marL="342900" indent="-342900">
              <a:buFont typeface="Wingdings" panose="05000000000000000000" pitchFamily="2" charset="2"/>
              <a:buChar char="§"/>
            </a:pPr>
            <a:r>
              <a:rPr lang="da-DK"/>
              <a:t>Akut eller kronisk betændelse i bugspytkirtlen kan opstå ved f.eks. alkoholoverforbrug eller galdesten</a:t>
            </a:r>
          </a:p>
          <a:p>
            <a:pPr marL="342900" indent="-342900">
              <a:buFont typeface="Wingdings" panose="05000000000000000000" pitchFamily="2" charset="2"/>
              <a:buChar char="§"/>
            </a:pPr>
            <a:r>
              <a:rPr lang="da-DK"/>
              <a:t>Cellerne, som laver insulin kan blive ødelagte </a:t>
            </a:r>
          </a:p>
          <a:p>
            <a:pPr marL="342900" indent="-342900">
              <a:buFont typeface="Wingdings" panose="05000000000000000000" pitchFamily="2" charset="2"/>
              <a:buChar char="§"/>
            </a:pPr>
            <a:r>
              <a:rPr lang="da-DK"/>
              <a:t>Kræft i bugspytkirtlen kan betyde at dele af- eller hele bugspytkirtlen må fjernes</a:t>
            </a:r>
          </a:p>
          <a:p>
            <a:pPr marL="342900" indent="-342900">
              <a:buFont typeface="Wingdings" panose="05000000000000000000" pitchFamily="2" charset="2"/>
              <a:buChar char="§"/>
            </a:pPr>
            <a:r>
              <a:rPr lang="da-DK"/>
              <a:t>Hvis hele bugspytkirtlen er fjernet, har man ingen insulinproduktion og skal behandles som en med type 1- diabetes</a:t>
            </a:r>
          </a:p>
          <a:p>
            <a:pPr marL="342900" indent="-342900">
              <a:buFont typeface="Wingdings" panose="05000000000000000000" pitchFamily="2" charset="2"/>
              <a:buChar char="§"/>
            </a:pPr>
            <a:endParaRPr lang="da-DK" sz="2400"/>
          </a:p>
        </p:txBody>
      </p:sp>
      <p:sp>
        <p:nvSpPr>
          <p:cNvPr id="5" name="Ellipse 4">
            <a:extLst>
              <a:ext uri="{FF2B5EF4-FFF2-40B4-BE49-F238E27FC236}">
                <a16:creationId xmlns:a16="http://schemas.microsoft.com/office/drawing/2014/main" id="{1DCDA468-74B6-12F7-C15B-DBED094A50D4}"/>
              </a:ext>
              <a:ext uri="{C183D7F6-B498-43B3-948B-1728B52AA6E4}">
                <adec:decorative xmlns:adec="http://schemas.microsoft.com/office/drawing/2017/decorative" val="1"/>
              </a:ext>
            </a:extLst>
          </p:cNvPr>
          <p:cNvSpPr>
            <a:spLocks noChangeAspect="1"/>
          </p:cNvSpPr>
          <p:nvPr/>
        </p:nvSpPr>
        <p:spPr>
          <a:xfrm>
            <a:off x="5960533" y="1185333"/>
            <a:ext cx="5196417" cy="5196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52" name="Picture 4">
            <a:extLst>
              <a:ext uri="{FF2B5EF4-FFF2-40B4-BE49-F238E27FC236}">
                <a16:creationId xmlns:a16="http://schemas.microsoft.com/office/drawing/2014/main" id="{BA390889-6F9E-8654-01E9-AEE0ABB2F3B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45" y="2812092"/>
            <a:ext cx="3532539" cy="194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5614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02F5D56-1BDB-F90F-0E49-26860D531210}"/>
            </a:ext>
          </a:extLst>
        </p:cNvPr>
        <p:cNvGrpSpPr/>
        <p:nvPr/>
      </p:nvGrpSpPr>
      <p:grpSpPr>
        <a:xfrm>
          <a:off x="0" y="0"/>
          <a:ext cx="0" cy="0"/>
          <a:chOff x="0" y="0"/>
          <a:chExt cx="0" cy="0"/>
        </a:xfrm>
      </p:grpSpPr>
      <p:sp>
        <p:nvSpPr>
          <p:cNvPr id="5" name="Titel 5">
            <a:extLst>
              <a:ext uri="{FF2B5EF4-FFF2-40B4-BE49-F238E27FC236}">
                <a16:creationId xmlns:a16="http://schemas.microsoft.com/office/drawing/2014/main" id="{97EE553A-955C-F678-B40F-DBF5115FC60A}"/>
              </a:ext>
            </a:extLst>
          </p:cNvPr>
          <p:cNvSpPr txBox="1">
            <a:spLocks noGrp="1"/>
          </p:cNvSpPr>
          <p:nvPr>
            <p:ph type="title" idx="4294967295"/>
          </p:nvPr>
        </p:nvSpPr>
        <p:spPr>
          <a:xfrm>
            <a:off x="1277182" y="2790689"/>
            <a:ext cx="3533810"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3200" b="0" i="0" u="none" strike="noStrike" kern="1200" cap="none" spc="0" normalizeH="0" baseline="0" noProof="0">
                <a:ln>
                  <a:noFill/>
                </a:ln>
                <a:solidFill>
                  <a:schemeClr val="tx1"/>
                </a:solidFill>
                <a:effectLst/>
                <a:uLnTx/>
                <a:uFillTx/>
                <a:latin typeface="+mj-lt"/>
                <a:ea typeface="+mj-ea"/>
                <a:cs typeface="+mj-cs"/>
              </a:rPr>
              <a:t>Tid til…</a:t>
            </a:r>
            <a:br>
              <a:rPr kumimoji="0" lang="da-DK" sz="4400" b="1" i="0" u="none" strike="noStrike" kern="1200" cap="none" spc="0" normalizeH="0" baseline="0" noProof="0">
                <a:ln>
                  <a:noFill/>
                </a:ln>
                <a:solidFill>
                  <a:schemeClr val="tx1"/>
                </a:solidFill>
                <a:effectLst/>
                <a:uLnTx/>
                <a:uFillTx/>
                <a:latin typeface="+mj-lt"/>
                <a:ea typeface="+mj-ea"/>
                <a:cs typeface="+mj-cs"/>
              </a:rPr>
            </a:br>
            <a:r>
              <a:rPr kumimoji="0" lang="da-DK" sz="4400" b="1" i="0" u="none" strike="noStrike" kern="1200" cap="none" spc="0" normalizeH="0" baseline="0" noProof="0">
                <a:ln>
                  <a:noFill/>
                </a:ln>
                <a:solidFill>
                  <a:schemeClr val="tx1"/>
                </a:solidFill>
                <a:effectLst/>
                <a:uLnTx/>
                <a:uFillTx/>
                <a:latin typeface="+mj-lt"/>
                <a:ea typeface="+mj-ea"/>
                <a:cs typeface="+mj-cs"/>
              </a:rPr>
              <a:t>    Case</a:t>
            </a:r>
            <a:br>
              <a:rPr kumimoji="0" lang="da-DK" sz="4400" b="1" i="0" u="none" strike="noStrike" kern="1200" cap="none" spc="0" normalizeH="0" baseline="0" noProof="0">
                <a:ln>
                  <a:noFill/>
                </a:ln>
                <a:solidFill>
                  <a:schemeClr val="tx1"/>
                </a:solidFill>
                <a:effectLst/>
                <a:uLnTx/>
                <a:uFillTx/>
                <a:latin typeface="+mj-lt"/>
                <a:ea typeface="+mj-ea"/>
                <a:cs typeface="+mj-cs"/>
              </a:rPr>
            </a:br>
            <a:endParaRPr kumimoji="0" lang="da-DK" sz="4400" b="1" i="0" u="none" strike="noStrike" kern="1200" cap="none" spc="0" normalizeH="0" baseline="0" noProof="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7539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04BDC381-C729-EAF4-16AB-F2DA3BEE3BF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5FC7D2B-6E40-0C77-46C8-112781ECAB98}"/>
              </a:ext>
            </a:extLst>
          </p:cNvPr>
          <p:cNvSpPr>
            <a:spLocks noGrp="1"/>
          </p:cNvSpPr>
          <p:nvPr>
            <p:ph type="ctrTitle"/>
          </p:nvPr>
        </p:nvSpPr>
        <p:spPr>
          <a:xfrm>
            <a:off x="478062" y="604626"/>
            <a:ext cx="7875716" cy="1731693"/>
          </a:xfrm>
        </p:spPr>
        <p:txBody>
          <a:bodyPr/>
          <a:lstStyle/>
          <a:p>
            <a:r>
              <a:rPr lang="da-DK"/>
              <a:t>Hvad kan du gøre, hvis du mistænker en borger for at have </a:t>
            </a:r>
            <a:r>
              <a:rPr lang="da-DK" err="1"/>
              <a:t>uopdaget</a:t>
            </a:r>
            <a:r>
              <a:rPr lang="da-DK"/>
              <a:t> diabetes?</a:t>
            </a:r>
          </a:p>
        </p:txBody>
      </p:sp>
      <p:grpSp>
        <p:nvGrpSpPr>
          <p:cNvPr id="6" name="Gruppe 5">
            <a:extLst>
              <a:ext uri="{FF2B5EF4-FFF2-40B4-BE49-F238E27FC236}">
                <a16:creationId xmlns:a16="http://schemas.microsoft.com/office/drawing/2014/main" id="{790EF7AD-2D89-A9B8-8F66-FC84343EAD52}"/>
              </a:ext>
            </a:extLst>
          </p:cNvPr>
          <p:cNvGrpSpPr/>
          <p:nvPr/>
        </p:nvGrpSpPr>
        <p:grpSpPr>
          <a:xfrm>
            <a:off x="478062" y="2878666"/>
            <a:ext cx="6513688" cy="2077155"/>
            <a:chOff x="478062" y="2878666"/>
            <a:chExt cx="6513688" cy="2077155"/>
          </a:xfrm>
        </p:grpSpPr>
        <p:sp>
          <p:nvSpPr>
            <p:cNvPr id="2" name="Rektangel 1">
              <a:extLst>
                <a:ext uri="{FF2B5EF4-FFF2-40B4-BE49-F238E27FC236}">
                  <a16:creationId xmlns:a16="http://schemas.microsoft.com/office/drawing/2014/main" id="{082053B3-1607-83B5-BF6C-91A02A94D5B1}"/>
                </a:ext>
              </a:extLst>
            </p:cNvPr>
            <p:cNvSpPr/>
            <p:nvPr/>
          </p:nvSpPr>
          <p:spPr>
            <a:xfrm>
              <a:off x="478062" y="2878666"/>
              <a:ext cx="6513688" cy="20771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0507511E-69A1-7CB6-C9EC-D4D68C76AEC8}"/>
                </a:ext>
                <a:ext uri="{C183D7F6-B498-43B3-948B-1728B52AA6E4}">
                  <adec:decorative xmlns:adec="http://schemas.microsoft.com/office/drawing/2017/decorative" val="0"/>
                </a:ext>
              </a:extLst>
            </p:cNvPr>
            <p:cNvSpPr txBox="1"/>
            <p:nvPr/>
          </p:nvSpPr>
          <p:spPr>
            <a:xfrm>
              <a:off x="948267" y="3138310"/>
              <a:ext cx="5147733" cy="1557866"/>
            </a:xfrm>
            <a:prstGeom prst="rect">
              <a:avLst/>
            </a:prstGeom>
            <a:noFill/>
          </p:spPr>
          <p:txBody>
            <a:bodyPr wrap="square" lIns="0" tIns="0" rIns="0" bIns="108000" rtlCol="0" anchor="t">
              <a:noAutofit/>
            </a:bodyPr>
            <a:lstStyle/>
            <a:p>
              <a:pPr algn="l">
                <a:lnSpc>
                  <a:spcPct val="90000"/>
                </a:lnSpc>
                <a:spcBef>
                  <a:spcPts val="1000"/>
                </a:spcBef>
              </a:pPr>
              <a:r>
                <a:rPr lang="da-DK" sz="2200"/>
                <a:t>Stil ikke selv en diagnose!</a:t>
              </a:r>
            </a:p>
            <a:p>
              <a:pPr algn="l">
                <a:lnSpc>
                  <a:spcPct val="90000"/>
                </a:lnSpc>
                <a:spcBef>
                  <a:spcPts val="1000"/>
                </a:spcBef>
              </a:pPr>
              <a:endParaRPr lang="da-DK" sz="2200"/>
            </a:p>
            <a:p>
              <a:pPr>
                <a:lnSpc>
                  <a:spcPct val="90000"/>
                </a:lnSpc>
                <a:spcBef>
                  <a:spcPts val="1000"/>
                </a:spcBef>
              </a:pPr>
              <a:r>
                <a:rPr lang="da-DK" sz="2200"/>
                <a:t>Opfordr eller hjælp borgeren med at tage kontakt til egen læge.</a:t>
              </a:r>
            </a:p>
          </p:txBody>
        </p:sp>
      </p:grpSp>
      <p:pic>
        <p:nvPicPr>
          <p:cNvPr id="1026" name="Picture 2">
            <a:extLst>
              <a:ext uri="{FF2B5EF4-FFF2-40B4-BE49-F238E27FC236}">
                <a16:creationId xmlns:a16="http://schemas.microsoft.com/office/drawing/2014/main" id="{B78D1274-D0B1-7ECE-213C-916CA7149A0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54"/>
          <a:stretch>
            <a:fillRect/>
          </a:stretch>
        </p:blipFill>
        <p:spPr bwMode="auto">
          <a:xfrm flipH="1">
            <a:off x="7473662" y="2197853"/>
            <a:ext cx="3092320" cy="35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8D3AF">
            <a:alpha val="70000"/>
          </a:srgb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54994D-48F9-51DA-0050-5A0C894394A0}"/>
              </a:ext>
            </a:extLst>
          </p:cNvPr>
          <p:cNvSpPr>
            <a:spLocks noGrp="1"/>
          </p:cNvSpPr>
          <p:nvPr>
            <p:ph type="ctrTitle"/>
          </p:nvPr>
        </p:nvSpPr>
        <p:spPr>
          <a:xfrm>
            <a:off x="709403" y="589639"/>
            <a:ext cx="8119657" cy="735266"/>
          </a:xfrm>
        </p:spPr>
        <p:txBody>
          <a:bodyPr/>
          <a:lstStyle/>
          <a:p>
            <a:r>
              <a:rPr lang="da-DK" sz="3200"/>
              <a:t>Sådan stilles diagnosen</a:t>
            </a:r>
            <a:br>
              <a:rPr lang="da-DK" sz="2400">
                <a:solidFill>
                  <a:srgbClr val="212121"/>
                </a:solidFill>
              </a:rPr>
            </a:br>
            <a:endParaRPr lang="da-DK" sz="2400">
              <a:solidFill>
                <a:srgbClr val="C2E0C7"/>
              </a:solidFill>
            </a:endParaRPr>
          </a:p>
        </p:txBody>
      </p:sp>
      <p:sp>
        <p:nvSpPr>
          <p:cNvPr id="18" name="Undertitel 17">
            <a:extLst>
              <a:ext uri="{FF2B5EF4-FFF2-40B4-BE49-F238E27FC236}">
                <a16:creationId xmlns:a16="http://schemas.microsoft.com/office/drawing/2014/main" id="{9C4F6590-B5CE-874D-B070-6DDEB2E58CB4}"/>
              </a:ext>
            </a:extLst>
          </p:cNvPr>
          <p:cNvSpPr>
            <a:spLocks noGrp="1"/>
          </p:cNvSpPr>
          <p:nvPr>
            <p:ph type="subTitle" idx="1"/>
          </p:nvPr>
        </p:nvSpPr>
        <p:spPr>
          <a:xfrm>
            <a:off x="704223" y="1324905"/>
            <a:ext cx="6581480" cy="1897955"/>
          </a:xfrm>
        </p:spPr>
        <p:txBody>
          <a:bodyPr/>
          <a:lstStyle/>
          <a:p>
            <a:pPr marL="342900" indent="-342900">
              <a:buFont typeface="Wingdings" panose="05000000000000000000" pitchFamily="2" charset="2"/>
              <a:buChar char="§"/>
            </a:pPr>
            <a:r>
              <a:rPr lang="da-DK"/>
              <a:t>Blodprøve med HbA1c</a:t>
            </a:r>
          </a:p>
          <a:p>
            <a:pPr marL="342900" indent="-342900">
              <a:buFont typeface="Wingdings" panose="05000000000000000000" pitchFamily="2" charset="2"/>
              <a:buChar char="§"/>
            </a:pPr>
            <a:r>
              <a:rPr lang="da-DK"/>
              <a:t>Over 48 mmol/mol på to uafhængige målinger</a:t>
            </a:r>
          </a:p>
          <a:p>
            <a:r>
              <a:rPr lang="da-DK"/>
              <a:t>eller</a:t>
            </a:r>
          </a:p>
          <a:p>
            <a:pPr marL="342900" indent="-342900">
              <a:buFont typeface="Wingdings" panose="05000000000000000000" pitchFamily="2" charset="2"/>
              <a:buChar char="§"/>
            </a:pPr>
            <a:r>
              <a:rPr lang="da-DK"/>
              <a:t>To tilfældige blodsukkermålinger på 11,1 mmol/l eller over</a:t>
            </a:r>
          </a:p>
          <a:p>
            <a:pPr marL="342900" indent="-342900">
              <a:buFont typeface="Wingdings" panose="05000000000000000000" pitchFamily="2" charset="2"/>
              <a:buChar char="§"/>
            </a:pPr>
            <a:r>
              <a:rPr lang="da-DK"/>
              <a:t>Fastende blodsukkermåling på 7 mmol/l eller over</a:t>
            </a:r>
          </a:p>
        </p:txBody>
      </p:sp>
      <p:grpSp>
        <p:nvGrpSpPr>
          <p:cNvPr id="14" name="Gruppe 13">
            <a:extLst>
              <a:ext uri="{FF2B5EF4-FFF2-40B4-BE49-F238E27FC236}">
                <a16:creationId xmlns:a16="http://schemas.microsoft.com/office/drawing/2014/main" id="{6B5F8ED6-7BB0-717B-55AF-448E4DEEC302}"/>
              </a:ext>
              <a:ext uri="{C183D7F6-B498-43B3-948B-1728B52AA6E4}">
                <adec:decorative xmlns:adec="http://schemas.microsoft.com/office/drawing/2017/decorative" val="1"/>
              </a:ext>
            </a:extLst>
          </p:cNvPr>
          <p:cNvGrpSpPr>
            <a:grpSpLocks noChangeAspect="1"/>
          </p:cNvGrpSpPr>
          <p:nvPr/>
        </p:nvGrpSpPr>
        <p:grpSpPr>
          <a:xfrm>
            <a:off x="8188880" y="2055703"/>
            <a:ext cx="3066384" cy="3804845"/>
            <a:chOff x="7869165" y="1013127"/>
            <a:chExt cx="3348535" cy="4154944"/>
          </a:xfrm>
        </p:grpSpPr>
        <p:pic>
          <p:nvPicPr>
            <p:cNvPr id="6" name="Billede 5">
              <a:extLst>
                <a:ext uri="{FF2B5EF4-FFF2-40B4-BE49-F238E27FC236}">
                  <a16:creationId xmlns:a16="http://schemas.microsoft.com/office/drawing/2014/main" id="{899EA1CD-D592-4F5B-275A-D6D42CC26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610" y="1013127"/>
              <a:ext cx="1679451" cy="1417323"/>
            </a:xfrm>
            <a:prstGeom prst="rect">
              <a:avLst/>
            </a:prstGeom>
          </p:spPr>
        </p:pic>
        <p:pic>
          <p:nvPicPr>
            <p:cNvPr id="8" name="Billede 7" descr="Et billede, der indeholder tekst&#10;&#10;Automatisk genereret beskrivelse">
              <a:extLst>
                <a:ext uri="{FF2B5EF4-FFF2-40B4-BE49-F238E27FC236}">
                  <a16:creationId xmlns:a16="http://schemas.microsoft.com/office/drawing/2014/main" id="{8EFD5850-1F79-358C-C302-24A182517C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6"/>
            <a:stretch/>
          </p:blipFill>
          <p:spPr>
            <a:xfrm>
              <a:off x="7869165" y="1236914"/>
              <a:ext cx="1546605" cy="982890"/>
            </a:xfrm>
            <a:prstGeom prst="rect">
              <a:avLst/>
            </a:prstGeom>
          </p:spPr>
        </p:pic>
        <p:pic>
          <p:nvPicPr>
            <p:cNvPr id="10" name="Billede 9">
              <a:extLst>
                <a:ext uri="{FF2B5EF4-FFF2-40B4-BE49-F238E27FC236}">
                  <a16:creationId xmlns:a16="http://schemas.microsoft.com/office/drawing/2014/main" id="{20C89900-4172-E177-AD88-A6D4FA4C1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8335" y="1940232"/>
              <a:ext cx="2499365" cy="3227839"/>
            </a:xfrm>
            <a:prstGeom prst="rect">
              <a:avLst/>
            </a:prstGeom>
          </p:spPr>
        </p:pic>
      </p:grpSp>
      <p:pic>
        <p:nvPicPr>
          <p:cNvPr id="7" name="Billede 6">
            <a:extLst>
              <a:ext uri="{FF2B5EF4-FFF2-40B4-BE49-F238E27FC236}">
                <a16:creationId xmlns:a16="http://schemas.microsoft.com/office/drawing/2014/main" id="{FCDBEE51-65CE-3FFB-C0B6-E8A8E7ADFC6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792"/>
          <a:stretch/>
        </p:blipFill>
        <p:spPr>
          <a:xfrm>
            <a:off x="6373778" y="3062351"/>
            <a:ext cx="2460031" cy="3034668"/>
          </a:xfrm>
          <a:prstGeom prst="rect">
            <a:avLst/>
          </a:prstGeom>
        </p:spPr>
      </p:pic>
    </p:spTree>
    <p:extLst>
      <p:ext uri="{BB962C8B-B14F-4D97-AF65-F5344CB8AC3E}">
        <p14:creationId xmlns:p14="http://schemas.microsoft.com/office/powerpoint/2010/main" val="154976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621D2EC-D02E-450C-088E-3339B90EC2D2}"/>
              </a:ext>
            </a:extLst>
          </p:cNvPr>
          <p:cNvSpPr>
            <a:spLocks noGrp="1"/>
          </p:cNvSpPr>
          <p:nvPr>
            <p:ph type="ctrTitle"/>
          </p:nvPr>
        </p:nvSpPr>
        <p:spPr>
          <a:xfrm>
            <a:off x="342000" y="476250"/>
            <a:ext cx="4318569" cy="1156150"/>
          </a:xfrm>
        </p:spPr>
        <p:txBody>
          <a:bodyPr/>
          <a:lstStyle/>
          <a:p>
            <a:r>
              <a:rPr lang="da-DK"/>
              <a:t>Formålet med undervisningen</a:t>
            </a:r>
          </a:p>
        </p:txBody>
      </p:sp>
      <p:sp>
        <p:nvSpPr>
          <p:cNvPr id="6" name="Undertitel 5">
            <a:extLst>
              <a:ext uri="{FF2B5EF4-FFF2-40B4-BE49-F238E27FC236}">
                <a16:creationId xmlns:a16="http://schemas.microsoft.com/office/drawing/2014/main" id="{81569C15-64A2-FF18-EB7C-A87A48E34C07}"/>
              </a:ext>
            </a:extLst>
          </p:cNvPr>
          <p:cNvSpPr>
            <a:spLocks noGrp="1"/>
          </p:cNvSpPr>
          <p:nvPr>
            <p:ph type="subTitle" idx="1"/>
          </p:nvPr>
        </p:nvSpPr>
        <p:spPr>
          <a:xfrm>
            <a:off x="341999" y="2092397"/>
            <a:ext cx="5046078" cy="3411190"/>
          </a:xfrm>
        </p:spPr>
        <p:txBody>
          <a:bodyPr/>
          <a:lstStyle/>
          <a:p>
            <a:r>
              <a:rPr lang="da-DK"/>
              <a:t>Du skal opnå en forståelse for:</a:t>
            </a:r>
          </a:p>
          <a:p>
            <a:pPr marL="342900" indent="-342900">
              <a:buFont typeface="Wingdings" panose="05000000000000000000" pitchFamily="2" charset="2"/>
              <a:buChar char="§"/>
            </a:pPr>
            <a:r>
              <a:rPr lang="da-DK"/>
              <a:t>Hvilke risikofaktorer der er for udvikling af type 2-diabetes</a:t>
            </a:r>
          </a:p>
          <a:p>
            <a:pPr marL="342900" indent="-342900">
              <a:buFont typeface="Wingdings" panose="05000000000000000000" pitchFamily="2" charset="2"/>
              <a:buChar char="§"/>
            </a:pPr>
            <a:r>
              <a:rPr lang="da-DK"/>
              <a:t>Hvilke symptomer, der kan være tegn på  </a:t>
            </a:r>
            <a:r>
              <a:rPr lang="da-DK" err="1"/>
              <a:t>uopdaget</a:t>
            </a:r>
            <a:r>
              <a:rPr lang="da-DK"/>
              <a:t> type 2-diabetes </a:t>
            </a:r>
          </a:p>
          <a:p>
            <a:pPr marL="342900" indent="-342900">
              <a:buFont typeface="Wingdings" panose="05000000000000000000" pitchFamily="2" charset="2"/>
              <a:buChar char="§"/>
            </a:pPr>
            <a:r>
              <a:rPr lang="da-DK"/>
              <a:t>Sygdomme og tilstande, der kan medføre diabetes</a:t>
            </a:r>
          </a:p>
          <a:p>
            <a:pPr marL="342900" indent="-342900">
              <a:buFont typeface="Wingdings" panose="05000000000000000000" pitchFamily="2" charset="2"/>
              <a:buChar char="§"/>
            </a:pPr>
            <a:r>
              <a:rPr lang="da-DK"/>
              <a:t>Hvad du kan gøre, hvis du har mistanke om, at din borger har diabetes.</a:t>
            </a:r>
          </a:p>
          <a:p>
            <a:pPr marL="342900" indent="-342900">
              <a:buFont typeface="Wingdings" panose="05000000000000000000" pitchFamily="2" charset="2"/>
              <a:buChar char="§"/>
            </a:pPr>
            <a:endParaRPr lang="da-DK"/>
          </a:p>
        </p:txBody>
      </p:sp>
      <p:sp>
        <p:nvSpPr>
          <p:cNvPr id="2" name="Ellipse 1">
            <a:extLst>
              <a:ext uri="{FF2B5EF4-FFF2-40B4-BE49-F238E27FC236}">
                <a16:creationId xmlns:a16="http://schemas.microsoft.com/office/drawing/2014/main" id="{7FC8245B-4488-933E-91C7-0BA5696582A3}"/>
              </a:ext>
              <a:ext uri="{C183D7F6-B498-43B3-948B-1728B52AA6E4}">
                <adec:decorative xmlns:adec="http://schemas.microsoft.com/office/drawing/2017/decorative" val="1"/>
              </a:ext>
            </a:extLst>
          </p:cNvPr>
          <p:cNvSpPr>
            <a:spLocks noChangeAspect="1"/>
          </p:cNvSpPr>
          <p:nvPr/>
        </p:nvSpPr>
        <p:spPr>
          <a:xfrm>
            <a:off x="5737860" y="321495"/>
            <a:ext cx="6215010" cy="621501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8" name="Picture 4">
            <a:extLst>
              <a:ext uri="{FF2B5EF4-FFF2-40B4-BE49-F238E27FC236}">
                <a16:creationId xmlns:a16="http://schemas.microsoft.com/office/drawing/2014/main" id="{073E68B7-BC4B-117C-7606-992C9ABE248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43"/>
          <a:stretch>
            <a:fillRect/>
          </a:stretch>
        </p:blipFill>
        <p:spPr bwMode="auto">
          <a:xfrm>
            <a:off x="6860871" y="892800"/>
            <a:ext cx="3995739" cy="507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699FD205-E475-A379-2855-3B99D6ED55AF}"/>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46F9966C-8C43-81B1-8B10-5C9456C0A1F9}"/>
              </a:ext>
            </a:extLst>
          </p:cNvPr>
          <p:cNvSpPr>
            <a:spLocks noGrp="1"/>
          </p:cNvSpPr>
          <p:nvPr>
            <p:ph type="ctrTitle"/>
          </p:nvPr>
        </p:nvSpPr>
        <p:spPr>
          <a:xfrm>
            <a:off x="342000" y="476250"/>
            <a:ext cx="8264790" cy="945965"/>
          </a:xfrm>
        </p:spPr>
        <p:txBody>
          <a:bodyPr/>
          <a:lstStyle/>
          <a:p>
            <a:r>
              <a:rPr lang="da-DK" sz="3600" err="1"/>
              <a:t>Uopdaget</a:t>
            </a:r>
            <a:r>
              <a:rPr lang="da-DK" sz="3600"/>
              <a:t> type 2- diabetes   </a:t>
            </a:r>
            <a:br>
              <a:rPr lang="da-DK" sz="3600"/>
            </a:br>
            <a:endParaRPr lang="da-DK" sz="3600"/>
          </a:p>
        </p:txBody>
      </p:sp>
      <p:sp>
        <p:nvSpPr>
          <p:cNvPr id="7" name="Undertitel 6">
            <a:extLst>
              <a:ext uri="{FF2B5EF4-FFF2-40B4-BE49-F238E27FC236}">
                <a16:creationId xmlns:a16="http://schemas.microsoft.com/office/drawing/2014/main" id="{A1053E84-3BEB-70A1-5276-39F0AC2406DE}"/>
              </a:ext>
            </a:extLst>
          </p:cNvPr>
          <p:cNvSpPr>
            <a:spLocks noGrp="1"/>
          </p:cNvSpPr>
          <p:nvPr>
            <p:ph type="subTitle" idx="1"/>
          </p:nvPr>
        </p:nvSpPr>
        <p:spPr>
          <a:xfrm>
            <a:off x="342000" y="1783081"/>
            <a:ext cx="4318569" cy="3411190"/>
          </a:xfrm>
        </p:spPr>
        <p:txBody>
          <a:bodyPr/>
          <a:lstStyle/>
          <a:p>
            <a:r>
              <a:rPr lang="da-DK" sz="2400"/>
              <a:t>Hvor mange mennesker tror du, der har type 2- diabetes og endnu ikke ved det?</a:t>
            </a:r>
          </a:p>
          <a:p>
            <a:endParaRPr lang="da-DK" sz="2400"/>
          </a:p>
          <a:p>
            <a:pPr marL="342900" indent="-342900">
              <a:buFont typeface="Arial" panose="020B0604020202020204" pitchFamily="34" charset="0"/>
              <a:buChar char="•"/>
            </a:pPr>
            <a:r>
              <a:rPr lang="da-DK" sz="2400"/>
              <a:t>25.000?</a:t>
            </a:r>
          </a:p>
          <a:p>
            <a:pPr marL="342900" indent="-342900">
              <a:buFont typeface="Arial" panose="020B0604020202020204" pitchFamily="34" charset="0"/>
              <a:buChar char="•"/>
            </a:pPr>
            <a:r>
              <a:rPr lang="da-DK" sz="2400"/>
              <a:t>50.000?</a:t>
            </a:r>
          </a:p>
          <a:p>
            <a:pPr marL="342900" indent="-342900">
              <a:buFont typeface="Arial" panose="020B0604020202020204" pitchFamily="34" charset="0"/>
              <a:buChar char="•"/>
            </a:pPr>
            <a:r>
              <a:rPr lang="da-DK" sz="2400"/>
              <a:t>100.000?</a:t>
            </a:r>
          </a:p>
          <a:p>
            <a:endParaRPr lang="da-DK" sz="3200"/>
          </a:p>
        </p:txBody>
      </p:sp>
      <p:pic>
        <p:nvPicPr>
          <p:cNvPr id="2056" name="Picture 8">
            <a:extLst>
              <a:ext uri="{FF2B5EF4-FFF2-40B4-BE49-F238E27FC236}">
                <a16:creationId xmlns:a16="http://schemas.microsoft.com/office/drawing/2014/main" id="{EB09CB21-2ECF-41DA-D4FD-EF2B42DE8F3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479" y="2389310"/>
            <a:ext cx="4206621" cy="207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4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D3AF">
            <a:alpha val="70000"/>
          </a:srgb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54994D-48F9-51DA-0050-5A0C894394A0}"/>
              </a:ext>
            </a:extLst>
          </p:cNvPr>
          <p:cNvSpPr>
            <a:spLocks noGrp="1"/>
          </p:cNvSpPr>
          <p:nvPr>
            <p:ph type="ctrTitle"/>
          </p:nvPr>
        </p:nvSpPr>
        <p:spPr>
          <a:xfrm>
            <a:off x="709402" y="376509"/>
            <a:ext cx="5815575" cy="1416863"/>
          </a:xfrm>
        </p:spPr>
        <p:txBody>
          <a:bodyPr/>
          <a:lstStyle/>
          <a:p>
            <a:r>
              <a:rPr lang="da-DK" sz="3600"/>
              <a:t>Risikofaktorer for udvikling af type 2-diabetes</a:t>
            </a:r>
            <a:endParaRPr lang="da-DK" sz="2400"/>
          </a:p>
        </p:txBody>
      </p:sp>
      <p:sp>
        <p:nvSpPr>
          <p:cNvPr id="4" name="Undertitel 3">
            <a:extLst>
              <a:ext uri="{FF2B5EF4-FFF2-40B4-BE49-F238E27FC236}">
                <a16:creationId xmlns:a16="http://schemas.microsoft.com/office/drawing/2014/main" id="{F7E98BA6-D1BF-3E71-8E02-7A888E4987F0}"/>
              </a:ext>
            </a:extLst>
          </p:cNvPr>
          <p:cNvSpPr>
            <a:spLocks noGrp="1"/>
          </p:cNvSpPr>
          <p:nvPr>
            <p:ph type="subTitle" idx="1"/>
          </p:nvPr>
        </p:nvSpPr>
        <p:spPr>
          <a:xfrm>
            <a:off x="723330" y="1525032"/>
            <a:ext cx="4784371" cy="4533549"/>
          </a:xfrm>
        </p:spPr>
        <p:txBody>
          <a:bodyPr/>
          <a:lstStyle/>
          <a:p>
            <a:pPr marL="342900" indent="-342900">
              <a:spcAft>
                <a:spcPts val="2000"/>
              </a:spcAft>
              <a:buFont typeface="Wingdings" panose="05000000000000000000" pitchFamily="2" charset="2"/>
              <a:buChar char="§"/>
            </a:pPr>
            <a:r>
              <a:rPr lang="da-DK"/>
              <a:t>Kompliceret samspil af mange faktorer, som gener, miljø og livsstil.</a:t>
            </a:r>
          </a:p>
          <a:p>
            <a:pPr marL="342900" indent="-342900">
              <a:buFont typeface="Wingdings" panose="05000000000000000000" pitchFamily="2" charset="2"/>
              <a:buChar char="§"/>
            </a:pPr>
            <a:r>
              <a:rPr lang="da-DK"/>
              <a:t>Faktorer man </a:t>
            </a:r>
            <a:r>
              <a:rPr lang="da-DK" b="1"/>
              <a:t>ikke</a:t>
            </a:r>
            <a:r>
              <a:rPr lang="da-DK"/>
              <a:t> kan påvirke/ændre på</a:t>
            </a:r>
          </a:p>
          <a:p>
            <a:pPr marL="800100" lvl="1" indent="-342900" algn="l">
              <a:buSzPct val="100000"/>
              <a:buFont typeface="Wingdings" panose="05000000000000000000" pitchFamily="2" charset="2"/>
              <a:buChar char="§"/>
            </a:pPr>
            <a:r>
              <a:rPr lang="da-DK" sz="1800"/>
              <a:t>Køn</a:t>
            </a:r>
          </a:p>
          <a:p>
            <a:pPr marL="800100" lvl="1" indent="-342900" algn="l">
              <a:buSzPct val="100000"/>
              <a:buFont typeface="Wingdings" panose="05000000000000000000" pitchFamily="2" charset="2"/>
              <a:buChar char="§"/>
            </a:pPr>
            <a:r>
              <a:rPr lang="da-DK" sz="1800"/>
              <a:t>Alder</a:t>
            </a:r>
          </a:p>
          <a:p>
            <a:pPr marL="800100" lvl="1" indent="-342900" algn="l">
              <a:buSzPct val="100000"/>
              <a:buFont typeface="Wingdings" panose="05000000000000000000" pitchFamily="2" charset="2"/>
              <a:buChar char="§"/>
            </a:pPr>
            <a:r>
              <a:rPr lang="da-DK" sz="1800"/>
              <a:t>Etnicitet</a:t>
            </a:r>
          </a:p>
          <a:p>
            <a:pPr marL="800100" lvl="1" indent="-342900" algn="l">
              <a:buSzPct val="100000"/>
              <a:buFont typeface="Wingdings" panose="05000000000000000000" pitchFamily="2" charset="2"/>
              <a:buChar char="§"/>
            </a:pPr>
            <a:r>
              <a:rPr lang="da-DK" sz="1800"/>
              <a:t>Gener</a:t>
            </a:r>
          </a:p>
          <a:p>
            <a:pPr marL="342900" indent="-342900">
              <a:buFont typeface="Wingdings" panose="05000000000000000000" pitchFamily="2" charset="2"/>
              <a:buChar char="§"/>
            </a:pPr>
            <a:r>
              <a:rPr lang="da-DK"/>
              <a:t>Faktorer man </a:t>
            </a:r>
            <a:r>
              <a:rPr lang="da-DK" b="1"/>
              <a:t>kan</a:t>
            </a:r>
            <a:r>
              <a:rPr lang="da-DK"/>
              <a:t> påvirke/ændre på</a:t>
            </a:r>
          </a:p>
          <a:p>
            <a:pPr marL="800100" lvl="1" indent="-342900" algn="l">
              <a:buSzPct val="100000"/>
              <a:buFont typeface="Wingdings" panose="05000000000000000000" pitchFamily="2" charset="2"/>
              <a:buChar char="§"/>
            </a:pPr>
            <a:r>
              <a:rPr lang="da-DK" sz="1800"/>
              <a:t>Overvægt</a:t>
            </a:r>
          </a:p>
          <a:p>
            <a:pPr marL="800100" lvl="1" indent="-342900" algn="l">
              <a:buSzPct val="100000"/>
              <a:buFont typeface="Wingdings" panose="05000000000000000000" pitchFamily="2" charset="2"/>
              <a:buChar char="§"/>
            </a:pPr>
            <a:r>
              <a:rPr lang="da-DK" sz="1800"/>
              <a:t>Aktivitetsniveau</a:t>
            </a:r>
          </a:p>
          <a:p>
            <a:pPr marL="800100" lvl="1" indent="-342900" algn="l">
              <a:buSzPct val="100000"/>
              <a:buFont typeface="Wingdings" panose="05000000000000000000" pitchFamily="2" charset="2"/>
              <a:buChar char="§"/>
            </a:pPr>
            <a:r>
              <a:rPr lang="da-DK" sz="1800"/>
              <a:t>Rygning</a:t>
            </a:r>
          </a:p>
          <a:p>
            <a:pPr marL="800100" lvl="1" indent="-342900" algn="l">
              <a:buSzPct val="100000"/>
              <a:buFont typeface="Wingdings" panose="05000000000000000000" pitchFamily="2" charset="2"/>
              <a:buChar char="§"/>
            </a:pPr>
            <a:r>
              <a:rPr lang="da-DK" sz="1800"/>
              <a:t>Mad- og drikkevaner</a:t>
            </a:r>
          </a:p>
          <a:p>
            <a:pPr marL="342900" indent="-342900">
              <a:buFont typeface="Wingdings" panose="05000000000000000000" pitchFamily="2" charset="2"/>
              <a:buChar char="§"/>
            </a:pPr>
            <a:endParaRPr lang="da-DK"/>
          </a:p>
        </p:txBody>
      </p:sp>
      <p:sp>
        <p:nvSpPr>
          <p:cNvPr id="2" name="Rektangel 1">
            <a:extLst>
              <a:ext uri="{FF2B5EF4-FFF2-40B4-BE49-F238E27FC236}">
                <a16:creationId xmlns:a16="http://schemas.microsoft.com/office/drawing/2014/main" id="{1474C399-D6EF-4EB8-2615-09DFDBE62C72}"/>
              </a:ext>
              <a:ext uri="{C183D7F6-B498-43B3-948B-1728B52AA6E4}">
                <adec:decorative xmlns:adec="http://schemas.microsoft.com/office/drawing/2017/decorative" val="1"/>
              </a:ext>
            </a:extLst>
          </p:cNvPr>
          <p:cNvSpPr>
            <a:spLocks noChangeAspect="1"/>
          </p:cNvSpPr>
          <p:nvPr/>
        </p:nvSpPr>
        <p:spPr>
          <a:xfrm rot="20995870" flipH="1">
            <a:off x="6448946" y="1134433"/>
            <a:ext cx="4724445" cy="442314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2" name="Billede 21">
            <a:extLst>
              <a:ext uri="{FF2B5EF4-FFF2-40B4-BE49-F238E27FC236}">
                <a16:creationId xmlns:a16="http://schemas.microsoft.com/office/drawing/2014/main" id="{344462D1-4A84-83B2-6626-7C0BEE8D4A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18975"/>
          <a:stretch/>
        </p:blipFill>
        <p:spPr>
          <a:xfrm>
            <a:off x="6892291" y="2191247"/>
            <a:ext cx="1901096" cy="3110982"/>
          </a:xfrm>
          <a:prstGeom prst="rect">
            <a:avLst/>
          </a:prstGeom>
        </p:spPr>
      </p:pic>
      <p:pic>
        <p:nvPicPr>
          <p:cNvPr id="3078" name="Picture 6">
            <a:extLst>
              <a:ext uri="{FF2B5EF4-FFF2-40B4-BE49-F238E27FC236}">
                <a16:creationId xmlns:a16="http://schemas.microsoft.com/office/drawing/2014/main" id="{B391030D-DFDF-F74B-F8A7-5BE9BB39F6E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532" y="1525032"/>
            <a:ext cx="1247491" cy="311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4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F865B5FF-566E-0C53-DCB0-94AE12C8D72E}"/>
            </a:ext>
          </a:extLst>
        </p:cNvPr>
        <p:cNvGrpSpPr/>
        <p:nvPr/>
      </p:nvGrpSpPr>
      <p:grpSpPr>
        <a:xfrm>
          <a:off x="0" y="0"/>
          <a:ext cx="0" cy="0"/>
          <a:chOff x="0" y="0"/>
          <a:chExt cx="0" cy="0"/>
        </a:xfrm>
      </p:grpSpPr>
      <p:sp>
        <p:nvSpPr>
          <p:cNvPr id="5" name="Titel 5">
            <a:extLst>
              <a:ext uri="{FF2B5EF4-FFF2-40B4-BE49-F238E27FC236}">
                <a16:creationId xmlns:a16="http://schemas.microsoft.com/office/drawing/2014/main" id="{44A2EC83-B7BB-77C6-7A0A-A64A7D780A0C}"/>
              </a:ext>
            </a:extLst>
          </p:cNvPr>
          <p:cNvSpPr txBox="1">
            <a:spLocks noGrp="1"/>
          </p:cNvSpPr>
          <p:nvPr>
            <p:ph type="title" idx="4294967295"/>
          </p:nvPr>
        </p:nvSpPr>
        <p:spPr>
          <a:xfrm>
            <a:off x="1277182" y="2790689"/>
            <a:ext cx="3533810"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3200" b="0" i="0" u="none" strike="noStrike" kern="1200" cap="none" spc="0" normalizeH="0" baseline="0" noProof="0">
                <a:ln>
                  <a:noFill/>
                </a:ln>
                <a:effectLst/>
                <a:uLnTx/>
                <a:uFillTx/>
                <a:latin typeface="+mj-lt"/>
                <a:ea typeface="+mj-ea"/>
                <a:cs typeface="+mj-cs"/>
              </a:rPr>
              <a:t>Tid til…</a:t>
            </a:r>
            <a:br>
              <a:rPr kumimoji="0" lang="da-DK" sz="4400" b="1" i="0" u="none" strike="noStrike" kern="1200" cap="none" spc="0" normalizeH="0" baseline="0" noProof="0">
                <a:ln>
                  <a:noFill/>
                </a:ln>
                <a:solidFill>
                  <a:schemeClr val="tx1"/>
                </a:solidFill>
                <a:effectLst/>
                <a:uLnTx/>
                <a:uFillTx/>
                <a:latin typeface="+mj-lt"/>
                <a:ea typeface="+mj-ea"/>
                <a:cs typeface="+mj-cs"/>
              </a:rPr>
            </a:br>
            <a:r>
              <a:rPr kumimoji="0" lang="da-DK" sz="4400" b="1" i="0" u="none" strike="noStrike" kern="1200" cap="none" spc="0" normalizeH="0" baseline="0" noProof="0">
                <a:ln>
                  <a:noFill/>
                </a:ln>
                <a:effectLst/>
                <a:uLnTx/>
                <a:uFillTx/>
                <a:latin typeface="+mj-lt"/>
                <a:ea typeface="+mj-ea"/>
                <a:cs typeface="+mj-cs"/>
              </a:rPr>
              <a:t>    </a:t>
            </a:r>
            <a:r>
              <a:rPr lang="da-DK"/>
              <a:t>Dialogkort</a:t>
            </a:r>
            <a:br>
              <a:rPr kumimoji="0" lang="da-DK" sz="4400" b="1" i="0" u="none" strike="noStrike" kern="1200" cap="none" spc="0" normalizeH="0" baseline="0" noProof="0">
                <a:ln>
                  <a:noFill/>
                </a:ln>
                <a:solidFill>
                  <a:schemeClr val="tx1"/>
                </a:solidFill>
                <a:effectLst/>
                <a:uLnTx/>
                <a:uFillTx/>
                <a:latin typeface="+mj-lt"/>
                <a:ea typeface="+mj-ea"/>
                <a:cs typeface="+mj-cs"/>
              </a:rPr>
            </a:br>
            <a:endParaRPr kumimoji="0" lang="da-DK" sz="4400" b="1" i="0" u="none" strike="noStrike" kern="1200" cap="none" spc="0" normalizeH="0" baseline="0" noProof="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2495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D3AF">
            <a:alpha val="70000"/>
          </a:srgb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54994D-48F9-51DA-0050-5A0C894394A0}"/>
              </a:ext>
            </a:extLst>
          </p:cNvPr>
          <p:cNvSpPr>
            <a:spLocks noGrp="1"/>
          </p:cNvSpPr>
          <p:nvPr>
            <p:ph type="ctrTitle"/>
          </p:nvPr>
        </p:nvSpPr>
        <p:spPr>
          <a:xfrm>
            <a:off x="703685" y="481164"/>
            <a:ext cx="6222895" cy="475066"/>
          </a:xfrm>
        </p:spPr>
        <p:txBody>
          <a:bodyPr/>
          <a:lstStyle/>
          <a:p>
            <a:r>
              <a:rPr lang="da-DK" sz="3600"/>
              <a:t>Symptomer på type 2-diabetes</a:t>
            </a:r>
          </a:p>
        </p:txBody>
      </p:sp>
      <p:sp>
        <p:nvSpPr>
          <p:cNvPr id="18" name="Undertitel 17">
            <a:extLst>
              <a:ext uri="{FF2B5EF4-FFF2-40B4-BE49-F238E27FC236}">
                <a16:creationId xmlns:a16="http://schemas.microsoft.com/office/drawing/2014/main" id="{9C4F6590-B5CE-874D-B070-6DDEB2E58CB4}"/>
              </a:ext>
            </a:extLst>
          </p:cNvPr>
          <p:cNvSpPr>
            <a:spLocks noGrp="1"/>
          </p:cNvSpPr>
          <p:nvPr>
            <p:ph type="subTitle" idx="1"/>
          </p:nvPr>
        </p:nvSpPr>
        <p:spPr>
          <a:xfrm>
            <a:off x="743960" y="1211777"/>
            <a:ext cx="7767567" cy="4734629"/>
          </a:xfrm>
        </p:spPr>
        <p:txBody>
          <a:bodyPr/>
          <a:lstStyle/>
          <a:p>
            <a:pPr algn="l"/>
            <a:r>
              <a:rPr lang="da-DK" b="0" i="0">
                <a:solidFill>
                  <a:srgbClr val="000000"/>
                </a:solidFill>
                <a:effectLst/>
              </a:rPr>
              <a:t>Vær ekstra opmærksom på:</a:t>
            </a:r>
          </a:p>
          <a:p>
            <a:pPr algn="l"/>
            <a:endParaRPr lang="da-DK" b="0" i="0">
              <a:solidFill>
                <a:srgbClr val="000000"/>
              </a:solidFill>
              <a:effectLst/>
            </a:endParaRPr>
          </a:p>
          <a:p>
            <a:pPr marL="342900" indent="-342900" algn="l">
              <a:buFont typeface="Wingdings" panose="05000000000000000000" pitchFamily="2" charset="2"/>
              <a:buChar char="§"/>
            </a:pPr>
            <a:r>
              <a:rPr lang="da-DK" b="0" i="0">
                <a:solidFill>
                  <a:srgbClr val="000000"/>
                </a:solidFill>
                <a:effectLst/>
              </a:rPr>
              <a:t>Gentagne urinvejsinfektioner</a:t>
            </a:r>
          </a:p>
          <a:p>
            <a:pPr marL="342900" indent="-342900" algn="l">
              <a:buFont typeface="Wingdings" panose="05000000000000000000" pitchFamily="2" charset="2"/>
              <a:buChar char="§"/>
            </a:pPr>
            <a:r>
              <a:rPr lang="da-DK">
                <a:solidFill>
                  <a:srgbClr val="000000"/>
                </a:solidFill>
              </a:rPr>
              <a:t>Tendens</a:t>
            </a:r>
            <a:r>
              <a:rPr lang="da-DK" b="0" i="0">
                <a:solidFill>
                  <a:srgbClr val="000000"/>
                </a:solidFill>
                <a:effectLst/>
              </a:rPr>
              <a:t> til </a:t>
            </a:r>
            <a:r>
              <a:rPr lang="da-DK">
                <a:solidFill>
                  <a:srgbClr val="000000"/>
                </a:solidFill>
              </a:rPr>
              <a:t>hudinfektion</a:t>
            </a:r>
            <a:r>
              <a:rPr lang="da-DK" b="0" i="0">
                <a:solidFill>
                  <a:srgbClr val="000000"/>
                </a:solidFill>
                <a:effectLst/>
              </a:rPr>
              <a:t> </a:t>
            </a:r>
          </a:p>
          <a:p>
            <a:pPr marL="342900" indent="-342900">
              <a:buFont typeface="Wingdings" panose="05000000000000000000" pitchFamily="2" charset="2"/>
              <a:buChar char="§"/>
            </a:pPr>
            <a:r>
              <a:rPr lang="da-DK">
                <a:solidFill>
                  <a:srgbClr val="000000"/>
                </a:solidFill>
              </a:rPr>
              <a:t>Svampeinfektion omkring kønsorganerne</a:t>
            </a:r>
            <a:endParaRPr lang="da-DK" b="0" i="0">
              <a:solidFill>
                <a:srgbClr val="000000"/>
              </a:solidFill>
              <a:effectLst/>
            </a:endParaRPr>
          </a:p>
          <a:p>
            <a:pPr marL="342900" indent="-342900">
              <a:buFont typeface="Wingdings" panose="05000000000000000000" pitchFamily="2" charset="2"/>
              <a:buChar char="§"/>
            </a:pPr>
            <a:r>
              <a:rPr lang="da-DK">
                <a:solidFill>
                  <a:srgbClr val="000000"/>
                </a:solidFill>
              </a:rPr>
              <a:t>Svampeinfektion i mundhulen</a:t>
            </a:r>
          </a:p>
          <a:p>
            <a:pPr marL="342900" indent="-342900" algn="l">
              <a:buFont typeface="Wingdings" panose="05000000000000000000" pitchFamily="2" charset="2"/>
              <a:buChar char="§"/>
            </a:pPr>
            <a:r>
              <a:rPr lang="da-DK" b="0" i="0">
                <a:solidFill>
                  <a:srgbClr val="000000"/>
                </a:solidFill>
                <a:effectLst/>
              </a:rPr>
              <a:t>Dårlig heling af sår</a:t>
            </a:r>
          </a:p>
          <a:p>
            <a:pPr marL="342900" indent="-342900" algn="l">
              <a:buFont typeface="Wingdings" panose="05000000000000000000" pitchFamily="2" charset="2"/>
              <a:buChar char="§"/>
            </a:pPr>
            <a:r>
              <a:rPr lang="da-DK" b="0" i="0">
                <a:solidFill>
                  <a:srgbClr val="000000"/>
                </a:solidFill>
                <a:effectLst/>
              </a:rPr>
              <a:t>Utilsigtet vægttab</a:t>
            </a:r>
          </a:p>
          <a:p>
            <a:pPr marL="342900" indent="-342900" algn="l">
              <a:buFont typeface="Wingdings" panose="05000000000000000000" pitchFamily="2" charset="2"/>
              <a:buChar char="§"/>
            </a:pPr>
            <a:r>
              <a:rPr lang="da-DK" b="0" i="0">
                <a:solidFill>
                  <a:srgbClr val="000000"/>
                </a:solidFill>
                <a:effectLst/>
              </a:rPr>
              <a:t>Rejsningsproblemer ved mænd</a:t>
            </a:r>
          </a:p>
          <a:p>
            <a:pPr marL="342900" indent="-342900" algn="l">
              <a:buFont typeface="Wingdings" panose="05000000000000000000" pitchFamily="2" charset="2"/>
              <a:buChar char="§"/>
            </a:pPr>
            <a:r>
              <a:rPr lang="da-DK" b="0" i="0">
                <a:solidFill>
                  <a:srgbClr val="000000"/>
                </a:solidFill>
                <a:effectLst/>
              </a:rPr>
              <a:t>Tandkødsbetændelse eller </a:t>
            </a:r>
            <a:r>
              <a:rPr lang="da-DK" b="0" i="0" err="1">
                <a:solidFill>
                  <a:srgbClr val="000000"/>
                </a:solidFill>
                <a:effectLst/>
              </a:rPr>
              <a:t>parodontitis</a:t>
            </a:r>
            <a:endParaRPr lang="da-DK" b="0" i="0">
              <a:solidFill>
                <a:srgbClr val="000000"/>
              </a:solidFill>
              <a:effectLst/>
            </a:endParaRPr>
          </a:p>
          <a:p>
            <a:pPr marL="342900" indent="-342900" algn="l">
              <a:buFont typeface="Wingdings" panose="05000000000000000000" pitchFamily="2" charset="2"/>
              <a:buChar char="§"/>
            </a:pPr>
            <a:r>
              <a:rPr lang="da-DK">
                <a:solidFill>
                  <a:srgbClr val="000000"/>
                </a:solidFill>
              </a:rPr>
              <a:t>Syns- og/eller føleforstyrrelser</a:t>
            </a:r>
            <a:endParaRPr lang="da-DK" b="0" i="0">
              <a:solidFill>
                <a:srgbClr val="000000"/>
              </a:solidFill>
              <a:effectLst/>
            </a:endParaRPr>
          </a:p>
          <a:p>
            <a:endParaRPr lang="da-DK"/>
          </a:p>
        </p:txBody>
      </p:sp>
      <p:sp>
        <p:nvSpPr>
          <p:cNvPr id="4" name="Rektangel 3">
            <a:extLst>
              <a:ext uri="{FF2B5EF4-FFF2-40B4-BE49-F238E27FC236}">
                <a16:creationId xmlns:a16="http://schemas.microsoft.com/office/drawing/2014/main" id="{048221C5-8607-BD3D-5EF6-700EFE7472C3}"/>
              </a:ext>
              <a:ext uri="{C183D7F6-B498-43B3-948B-1728B52AA6E4}">
                <adec:decorative xmlns:adec="http://schemas.microsoft.com/office/drawing/2017/decorative" val="1"/>
              </a:ext>
            </a:extLst>
          </p:cNvPr>
          <p:cNvSpPr>
            <a:spLocks noChangeAspect="1"/>
          </p:cNvSpPr>
          <p:nvPr/>
        </p:nvSpPr>
        <p:spPr>
          <a:xfrm rot="21068109" flipH="1">
            <a:off x="6093737" y="1035121"/>
            <a:ext cx="4724445" cy="442314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 name="Billede 1">
            <a:extLst>
              <a:ext uri="{FF2B5EF4-FFF2-40B4-BE49-F238E27FC236}">
                <a16:creationId xmlns:a16="http://schemas.microsoft.com/office/drawing/2014/main" id="{60939576-FEC8-D533-DAC2-C5BD8D429E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52430" y="2365247"/>
            <a:ext cx="2359960" cy="1545460"/>
          </a:xfrm>
          <a:prstGeom prst="rect">
            <a:avLst/>
          </a:prstGeom>
        </p:spPr>
      </p:pic>
      <p:pic>
        <p:nvPicPr>
          <p:cNvPr id="6" name="Billede 5">
            <a:extLst>
              <a:ext uri="{FF2B5EF4-FFF2-40B4-BE49-F238E27FC236}">
                <a16:creationId xmlns:a16="http://schemas.microsoft.com/office/drawing/2014/main" id="{547B0FE1-1A44-BE9E-6526-59E2228841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1001" y="1634178"/>
            <a:ext cx="943085" cy="1954758"/>
          </a:xfrm>
          <a:prstGeom prst="rect">
            <a:avLst/>
          </a:prstGeom>
        </p:spPr>
      </p:pic>
      <p:pic>
        <p:nvPicPr>
          <p:cNvPr id="7" name="Billede 6">
            <a:extLst>
              <a:ext uri="{FF2B5EF4-FFF2-40B4-BE49-F238E27FC236}">
                <a16:creationId xmlns:a16="http://schemas.microsoft.com/office/drawing/2014/main" id="{A3F32B26-82BA-0EDB-2276-4403AC3179E1}"/>
              </a:ext>
              <a:ext uri="{C183D7F6-B498-43B3-948B-1728B52AA6E4}">
                <adec:decorative xmlns:adec="http://schemas.microsoft.com/office/drawing/2017/decorative" val="1"/>
              </a:ext>
            </a:extLst>
          </p:cNvPr>
          <p:cNvPicPr>
            <a:picLocks noChangeAspect="1"/>
          </p:cNvPicPr>
          <p:nvPr/>
        </p:nvPicPr>
        <p:blipFill>
          <a:blip r:embed="rId5"/>
          <a:srcRect b="28975"/>
          <a:stretch/>
        </p:blipFill>
        <p:spPr>
          <a:xfrm>
            <a:off x="7135675" y="971703"/>
            <a:ext cx="1006560" cy="784755"/>
          </a:xfrm>
          <a:prstGeom prst="rect">
            <a:avLst/>
          </a:prstGeom>
        </p:spPr>
      </p:pic>
      <p:pic>
        <p:nvPicPr>
          <p:cNvPr id="8" name="Billede 7">
            <a:extLst>
              <a:ext uri="{FF2B5EF4-FFF2-40B4-BE49-F238E27FC236}">
                <a16:creationId xmlns:a16="http://schemas.microsoft.com/office/drawing/2014/main" id="{B8A7B086-5EDE-58A9-9B9C-256EDA618D2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91501" y="1062125"/>
            <a:ext cx="1066311" cy="1196309"/>
          </a:xfrm>
          <a:prstGeom prst="rect">
            <a:avLst/>
          </a:prstGeom>
        </p:spPr>
      </p:pic>
      <p:pic>
        <p:nvPicPr>
          <p:cNvPr id="10" name="Billede 9">
            <a:extLst>
              <a:ext uri="{FF2B5EF4-FFF2-40B4-BE49-F238E27FC236}">
                <a16:creationId xmlns:a16="http://schemas.microsoft.com/office/drawing/2014/main" id="{99B5A7BB-A34E-C095-085C-0E303BFA210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9124656" y="4007725"/>
            <a:ext cx="1570369" cy="1369362"/>
          </a:xfrm>
          <a:prstGeom prst="rect">
            <a:avLst/>
          </a:prstGeom>
        </p:spPr>
      </p:pic>
      <p:pic>
        <p:nvPicPr>
          <p:cNvPr id="12" name="Billede 11">
            <a:extLst>
              <a:ext uri="{FF2B5EF4-FFF2-40B4-BE49-F238E27FC236}">
                <a16:creationId xmlns:a16="http://schemas.microsoft.com/office/drawing/2014/main" id="{C3C26E21-73E4-8BE5-65ED-8773A611F2A5}"/>
              </a:ext>
              <a:ext uri="{C183D7F6-B498-43B3-948B-1728B52AA6E4}">
                <adec:decorative xmlns:adec="http://schemas.microsoft.com/office/drawing/2017/decorative" val="1"/>
              </a:ext>
            </a:extLst>
          </p:cNvPr>
          <p:cNvPicPr>
            <a:picLocks noChangeAspect="1"/>
          </p:cNvPicPr>
          <p:nvPr/>
        </p:nvPicPr>
        <p:blipFill>
          <a:blip r:embed="rId8"/>
          <a:srcRect b="37201"/>
          <a:stretch/>
        </p:blipFill>
        <p:spPr>
          <a:xfrm>
            <a:off x="7045859" y="4467005"/>
            <a:ext cx="1616099" cy="772573"/>
          </a:xfrm>
          <a:prstGeom prst="rect">
            <a:avLst/>
          </a:prstGeom>
        </p:spPr>
      </p:pic>
    </p:spTree>
    <p:extLst>
      <p:ext uri="{BB962C8B-B14F-4D97-AF65-F5344CB8AC3E}">
        <p14:creationId xmlns:p14="http://schemas.microsoft.com/office/powerpoint/2010/main" val="285086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1" name="Titel 4">
            <a:extLst>
              <a:ext uri="{FF2B5EF4-FFF2-40B4-BE49-F238E27FC236}">
                <a16:creationId xmlns:a16="http://schemas.microsoft.com/office/drawing/2014/main" id="{2531D0E1-FC5B-90D8-2923-93388A074B1E}"/>
              </a:ext>
            </a:extLst>
          </p:cNvPr>
          <p:cNvSpPr>
            <a:spLocks noGrp="1"/>
          </p:cNvSpPr>
          <p:nvPr>
            <p:ph type="ctrTitle"/>
          </p:nvPr>
        </p:nvSpPr>
        <p:spPr>
          <a:xfrm>
            <a:off x="1227453" y="509532"/>
            <a:ext cx="9514068" cy="1301964"/>
          </a:xfrm>
        </p:spPr>
        <p:txBody>
          <a:bodyPr/>
          <a:lstStyle/>
          <a:p>
            <a:pPr algn="ctr"/>
            <a:r>
              <a:rPr lang="da-DK" sz="3600"/>
              <a:t>De klassiske symptomer på højt blodsukker</a:t>
            </a:r>
            <a:br>
              <a:rPr lang="da-DK" sz="3600"/>
            </a:br>
            <a:r>
              <a:rPr lang="da-DK" sz="2800" b="0" i="1" err="1"/>
              <a:t>Hyperglykæmi</a:t>
            </a:r>
            <a:endParaRPr lang="da-DK" sz="3600" b="0" i="1"/>
          </a:p>
        </p:txBody>
      </p:sp>
      <p:grpSp>
        <p:nvGrpSpPr>
          <p:cNvPr id="24" name="Gruppe 23" descr="Person ser udmattet ud med hånden støttet mod ansigtet, symptom på træthed ved højt blodsukker.">
            <a:extLst>
              <a:ext uri="{FF2B5EF4-FFF2-40B4-BE49-F238E27FC236}">
                <a16:creationId xmlns:a16="http://schemas.microsoft.com/office/drawing/2014/main" id="{104FE4E5-C60E-0CD7-8B00-E3AE375EA8CB}"/>
              </a:ext>
            </a:extLst>
          </p:cNvPr>
          <p:cNvGrpSpPr/>
          <p:nvPr/>
        </p:nvGrpSpPr>
        <p:grpSpPr>
          <a:xfrm>
            <a:off x="318059" y="1823143"/>
            <a:ext cx="2412000" cy="3211713"/>
            <a:chOff x="71779" y="1692875"/>
            <a:chExt cx="2412000" cy="3211713"/>
          </a:xfrm>
        </p:grpSpPr>
        <p:sp>
          <p:nvSpPr>
            <p:cNvPr id="25" name="Ellipse 24">
              <a:extLst>
                <a:ext uri="{FF2B5EF4-FFF2-40B4-BE49-F238E27FC236}">
                  <a16:creationId xmlns:a16="http://schemas.microsoft.com/office/drawing/2014/main" id="{F1B2C0F2-8997-3095-0DFF-990DB9AEDB85}"/>
                </a:ext>
              </a:extLst>
            </p:cNvPr>
            <p:cNvSpPr>
              <a:spLocks noChangeAspect="1"/>
            </p:cNvSpPr>
            <p:nvPr/>
          </p:nvSpPr>
          <p:spPr>
            <a:xfrm>
              <a:off x="71779" y="2492588"/>
              <a:ext cx="2412000" cy="2412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Billede 25">
              <a:extLst>
                <a:ext uri="{FF2B5EF4-FFF2-40B4-BE49-F238E27FC236}">
                  <a16:creationId xmlns:a16="http://schemas.microsoft.com/office/drawing/2014/main" id="{04805FD8-930F-BB1F-381B-E6C0FBACCE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157"/>
            <a:stretch/>
          </p:blipFill>
          <p:spPr>
            <a:xfrm>
              <a:off x="526819" y="2690802"/>
              <a:ext cx="1631458" cy="1843784"/>
            </a:xfrm>
            <a:prstGeom prst="rect">
              <a:avLst/>
            </a:prstGeom>
          </p:spPr>
        </p:pic>
        <p:pic>
          <p:nvPicPr>
            <p:cNvPr id="27" name="Billede 26">
              <a:extLst>
                <a:ext uri="{FF2B5EF4-FFF2-40B4-BE49-F238E27FC236}">
                  <a16:creationId xmlns:a16="http://schemas.microsoft.com/office/drawing/2014/main" id="{599F5B0F-593B-B363-BB5E-DE908C665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308" b="-4524"/>
            <a:stretch/>
          </p:blipFill>
          <p:spPr>
            <a:xfrm>
              <a:off x="726166" y="1692875"/>
              <a:ext cx="1232763" cy="356799"/>
            </a:xfrm>
            <a:prstGeom prst="rect">
              <a:avLst/>
            </a:prstGeom>
          </p:spPr>
        </p:pic>
      </p:grpSp>
      <p:grpSp>
        <p:nvGrpSpPr>
          <p:cNvPr id="20" name="Gruppe 19" descr="Person kigger op mod et glas vand i en tankeboble,  symboliserer tørst ved hyperglykæmi.">
            <a:extLst>
              <a:ext uri="{FF2B5EF4-FFF2-40B4-BE49-F238E27FC236}">
                <a16:creationId xmlns:a16="http://schemas.microsoft.com/office/drawing/2014/main" id="{15FBC324-AB16-7537-41E5-966A562364FC}"/>
              </a:ext>
            </a:extLst>
          </p:cNvPr>
          <p:cNvGrpSpPr/>
          <p:nvPr/>
        </p:nvGrpSpPr>
        <p:grpSpPr>
          <a:xfrm>
            <a:off x="3053139" y="1819309"/>
            <a:ext cx="2533768" cy="3211713"/>
            <a:chOff x="2867315" y="1692875"/>
            <a:chExt cx="2533768" cy="3211713"/>
          </a:xfrm>
        </p:grpSpPr>
        <p:sp>
          <p:nvSpPr>
            <p:cNvPr id="21" name="Rektangel 20">
              <a:extLst>
                <a:ext uri="{FF2B5EF4-FFF2-40B4-BE49-F238E27FC236}">
                  <a16:creationId xmlns:a16="http://schemas.microsoft.com/office/drawing/2014/main" id="{644AFDA4-1369-A645-5903-7083F4AFF158}"/>
                </a:ext>
              </a:extLst>
            </p:cNvPr>
            <p:cNvSpPr>
              <a:spLocks noChangeAspect="1"/>
            </p:cNvSpPr>
            <p:nvPr/>
          </p:nvSpPr>
          <p:spPr>
            <a:xfrm>
              <a:off x="2867315" y="2492588"/>
              <a:ext cx="2412000" cy="241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Billede 21">
              <a:extLst>
                <a:ext uri="{FF2B5EF4-FFF2-40B4-BE49-F238E27FC236}">
                  <a16:creationId xmlns:a16="http://schemas.microsoft.com/office/drawing/2014/main" id="{5B8AAC66-B1D4-67C1-AB60-DBD6FF6C1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13290"/>
            <a:stretch/>
          </p:blipFill>
          <p:spPr>
            <a:xfrm>
              <a:off x="3165804" y="2367068"/>
              <a:ext cx="2235279" cy="2412000"/>
            </a:xfrm>
            <a:prstGeom prst="rect">
              <a:avLst/>
            </a:prstGeom>
          </p:spPr>
        </p:pic>
        <p:pic>
          <p:nvPicPr>
            <p:cNvPr id="23" name="Billede 22">
              <a:extLst>
                <a:ext uri="{FF2B5EF4-FFF2-40B4-BE49-F238E27FC236}">
                  <a16:creationId xmlns:a16="http://schemas.microsoft.com/office/drawing/2014/main" id="{AE60B1C0-8D37-7898-E4B6-23E952C387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453" b="-3344"/>
            <a:stretch/>
          </p:blipFill>
          <p:spPr>
            <a:xfrm>
              <a:off x="3335049" y="1692875"/>
              <a:ext cx="2045737" cy="374708"/>
            </a:xfrm>
            <a:prstGeom prst="rect">
              <a:avLst/>
            </a:prstGeom>
          </p:spPr>
        </p:pic>
      </p:grpSp>
      <p:grpSp>
        <p:nvGrpSpPr>
          <p:cNvPr id="16" name="Gruppe 15" descr="Mand med tør mund og tunge ud af munden, viser mundtørhed som symptom på højt blodsukker.">
            <a:extLst>
              <a:ext uri="{FF2B5EF4-FFF2-40B4-BE49-F238E27FC236}">
                <a16:creationId xmlns:a16="http://schemas.microsoft.com/office/drawing/2014/main" id="{D196C787-67A9-6638-D56F-D6FC7F33731B}"/>
              </a:ext>
            </a:extLst>
          </p:cNvPr>
          <p:cNvGrpSpPr/>
          <p:nvPr/>
        </p:nvGrpSpPr>
        <p:grpSpPr>
          <a:xfrm>
            <a:off x="5940980" y="1812298"/>
            <a:ext cx="2412000" cy="3233404"/>
            <a:chOff x="5706687" y="1692875"/>
            <a:chExt cx="2412000" cy="3233404"/>
          </a:xfrm>
        </p:grpSpPr>
        <p:sp>
          <p:nvSpPr>
            <p:cNvPr id="17" name="Ellipse 16">
              <a:extLst>
                <a:ext uri="{FF2B5EF4-FFF2-40B4-BE49-F238E27FC236}">
                  <a16:creationId xmlns:a16="http://schemas.microsoft.com/office/drawing/2014/main" id="{B87552E1-7D60-472E-6DD7-01B36613BE73}"/>
                </a:ext>
              </a:extLst>
            </p:cNvPr>
            <p:cNvSpPr>
              <a:spLocks noChangeAspect="1"/>
            </p:cNvSpPr>
            <p:nvPr/>
          </p:nvSpPr>
          <p:spPr>
            <a:xfrm>
              <a:off x="5706687" y="2514279"/>
              <a:ext cx="2412000" cy="2412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Billede 17">
              <a:extLst>
                <a:ext uri="{FF2B5EF4-FFF2-40B4-BE49-F238E27FC236}">
                  <a16:creationId xmlns:a16="http://schemas.microsoft.com/office/drawing/2014/main" id="{BEA07518-FCD3-07A4-1806-71AFEC66B568}"/>
                </a:ext>
              </a:extLst>
            </p:cNvPr>
            <p:cNvPicPr>
              <a:picLocks noChangeAspect="1"/>
            </p:cNvPicPr>
            <p:nvPr/>
          </p:nvPicPr>
          <p:blipFill>
            <a:blip r:embed="rId5" cstate="print">
              <a:extLst>
                <a:ext uri="{28A0092B-C50C-407E-A947-70E740481C1C}">
                  <a14:useLocalDpi xmlns:a14="http://schemas.microsoft.com/office/drawing/2010/main" val="0"/>
                </a:ext>
              </a:extLst>
            </a:blip>
            <a:srcRect b="16596"/>
            <a:stretch/>
          </p:blipFill>
          <p:spPr>
            <a:xfrm>
              <a:off x="6105526" y="2729887"/>
              <a:ext cx="1588999" cy="1937402"/>
            </a:xfrm>
            <a:prstGeom prst="rect">
              <a:avLst/>
            </a:prstGeom>
          </p:spPr>
        </p:pic>
        <p:pic>
          <p:nvPicPr>
            <p:cNvPr id="19" name="Billede 18">
              <a:extLst>
                <a:ext uri="{FF2B5EF4-FFF2-40B4-BE49-F238E27FC236}">
                  <a16:creationId xmlns:a16="http://schemas.microsoft.com/office/drawing/2014/main" id="{9614096D-85DB-797E-8825-CD6D8EEB8BCD}"/>
                </a:ext>
              </a:extLst>
            </p:cNvPr>
            <p:cNvPicPr>
              <a:picLocks noChangeAspect="1"/>
            </p:cNvPicPr>
            <p:nvPr/>
          </p:nvPicPr>
          <p:blipFill>
            <a:blip r:embed="rId5" cstate="print">
              <a:extLst>
                <a:ext uri="{28A0092B-C50C-407E-A947-70E740481C1C}">
                  <a14:useLocalDpi xmlns:a14="http://schemas.microsoft.com/office/drawing/2010/main" val="0"/>
                </a:ext>
              </a:extLst>
            </a:blip>
            <a:srcRect t="85994"/>
            <a:stretch/>
          </p:blipFill>
          <p:spPr>
            <a:xfrm>
              <a:off x="6201294" y="1692875"/>
              <a:ext cx="1397462" cy="286124"/>
            </a:xfrm>
            <a:prstGeom prst="rect">
              <a:avLst/>
            </a:prstGeom>
          </p:spPr>
        </p:pic>
      </p:grpSp>
      <p:grpSp>
        <p:nvGrpSpPr>
          <p:cNvPr id="12" name="Gruppe 11" descr="Person står forpint med krydsede ben og hænder foran skridtet, tegn på hyppig vandladning ved hyperglykæmi.">
            <a:extLst>
              <a:ext uri="{FF2B5EF4-FFF2-40B4-BE49-F238E27FC236}">
                <a16:creationId xmlns:a16="http://schemas.microsoft.com/office/drawing/2014/main" id="{89E1C27F-504F-4DDE-D1CA-3EB23EE0DF15}"/>
              </a:ext>
            </a:extLst>
          </p:cNvPr>
          <p:cNvGrpSpPr/>
          <p:nvPr/>
        </p:nvGrpSpPr>
        <p:grpSpPr>
          <a:xfrm>
            <a:off x="8751819" y="1819309"/>
            <a:ext cx="3535068" cy="3261329"/>
            <a:chOff x="8517526" y="1692875"/>
            <a:chExt cx="3535068" cy="3261329"/>
          </a:xfrm>
        </p:grpSpPr>
        <p:sp>
          <p:nvSpPr>
            <p:cNvPr id="13" name="Rektangel 12">
              <a:extLst>
                <a:ext uri="{FF2B5EF4-FFF2-40B4-BE49-F238E27FC236}">
                  <a16:creationId xmlns:a16="http://schemas.microsoft.com/office/drawing/2014/main" id="{6C4E4503-EAB7-5194-A54E-6B1BCA796C7F}"/>
                </a:ext>
              </a:extLst>
            </p:cNvPr>
            <p:cNvSpPr/>
            <p:nvPr/>
          </p:nvSpPr>
          <p:spPr>
            <a:xfrm rot="1207377">
              <a:off x="8843512" y="2542204"/>
              <a:ext cx="2412000" cy="241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E9C39DCB-B1F5-96FC-294A-116844BA5A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92"/>
            <a:stretch/>
          </p:blipFill>
          <p:spPr>
            <a:xfrm>
              <a:off x="8517526" y="2384977"/>
              <a:ext cx="3535068" cy="2466905"/>
            </a:xfrm>
            <a:prstGeom prst="rect">
              <a:avLst/>
            </a:prstGeom>
          </p:spPr>
        </p:pic>
        <p:pic>
          <p:nvPicPr>
            <p:cNvPr id="15" name="Billede 14">
              <a:extLst>
                <a:ext uri="{FF2B5EF4-FFF2-40B4-BE49-F238E27FC236}">
                  <a16:creationId xmlns:a16="http://schemas.microsoft.com/office/drawing/2014/main" id="{D68A9096-25C6-C2C5-AEDF-84C132642B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3659"/>
            <a:stretch/>
          </p:blipFill>
          <p:spPr>
            <a:xfrm>
              <a:off x="8921702" y="1692875"/>
              <a:ext cx="2255620" cy="305821"/>
            </a:xfrm>
            <a:prstGeom prst="rect">
              <a:avLst/>
            </a:prstGeom>
          </p:spPr>
        </p:pic>
      </p:grpSp>
      <p:sp>
        <p:nvSpPr>
          <p:cNvPr id="3" name="TextBox 2">
            <a:extLst>
              <a:ext uri="{FF2B5EF4-FFF2-40B4-BE49-F238E27FC236}">
                <a16:creationId xmlns:a16="http://schemas.microsoft.com/office/drawing/2014/main" id="{E8ADE932-E907-9067-5FCD-05267A88CABD}"/>
              </a:ext>
            </a:extLst>
          </p:cNvPr>
          <p:cNvSpPr txBox="1"/>
          <p:nvPr/>
        </p:nvSpPr>
        <p:spPr>
          <a:xfrm>
            <a:off x="1509441" y="5289681"/>
            <a:ext cx="8863077" cy="846693"/>
          </a:xfrm>
          <a:prstGeom prst="rect">
            <a:avLst/>
          </a:prstGeom>
          <a:solidFill>
            <a:schemeClr val="accent1">
              <a:lumMod val="20000"/>
              <a:lumOff val="80000"/>
            </a:schemeClr>
          </a:solidFill>
        </p:spPr>
        <p:txBody>
          <a:bodyPr rot="0" spcFirstLastPara="0" vertOverflow="overflow" horzOverflow="overflow" vert="horz" wrap="square" lIns="0" tIns="0" rIns="0" bIns="108000" numCol="1" spcCol="0" rtlCol="0" fromWordArt="0" anchor="t" anchorCtr="0" forceAA="0" compatLnSpc="1">
            <a:prstTxWarp prst="textNoShape">
              <a:avLst/>
            </a:prstTxWarp>
            <a:spAutoFit/>
          </a:bodyPr>
          <a:lstStyle/>
          <a:p>
            <a:pPr algn="ctr">
              <a:lnSpc>
                <a:spcPct val="90000"/>
              </a:lnSpc>
              <a:spcBef>
                <a:spcPts val="1000"/>
              </a:spcBef>
            </a:pPr>
            <a:r>
              <a:rPr lang="en-US" sz="2200" b="1"/>
              <a:t>HUSK!</a:t>
            </a:r>
            <a:endParaRPr lang="en-US"/>
          </a:p>
          <a:p>
            <a:pPr algn="ctr">
              <a:lnSpc>
                <a:spcPct val="90000"/>
              </a:lnSpc>
              <a:spcBef>
                <a:spcPts val="1000"/>
              </a:spcBef>
            </a:pPr>
            <a:r>
              <a:rPr lang="en-US" sz="2200"/>
              <a:t>Ved type 2- diabetes er de </a:t>
            </a:r>
            <a:r>
              <a:rPr lang="da-DK" sz="2200" noProof="0"/>
              <a:t>klassiske symptomer ofte </a:t>
            </a:r>
            <a:r>
              <a:rPr lang="da-DK" sz="2200" i="1" noProof="0"/>
              <a:t>ikke</a:t>
            </a:r>
            <a:r>
              <a:rPr lang="da-DK" sz="2200" noProof="0"/>
              <a:t> tilstede </a:t>
            </a:r>
            <a:r>
              <a:rPr lang="da-DK" sz="2200" i="1" noProof="0"/>
              <a:t> </a:t>
            </a:r>
            <a:endParaRPr lang="en-US" i="1"/>
          </a:p>
        </p:txBody>
      </p:sp>
    </p:spTree>
    <p:extLst>
      <p:ext uri="{BB962C8B-B14F-4D97-AF65-F5344CB8AC3E}">
        <p14:creationId xmlns:p14="http://schemas.microsoft.com/office/powerpoint/2010/main" val="185977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9EB925-6115-3B15-502F-751DDD48B825}"/>
              </a:ext>
            </a:extLst>
          </p:cNvPr>
          <p:cNvSpPr>
            <a:spLocks noGrp="1"/>
          </p:cNvSpPr>
          <p:nvPr>
            <p:ph type="ctrTitle"/>
          </p:nvPr>
        </p:nvSpPr>
        <p:spPr>
          <a:xfrm>
            <a:off x="342000" y="476250"/>
            <a:ext cx="9750690" cy="945965"/>
          </a:xfrm>
        </p:spPr>
        <p:txBody>
          <a:bodyPr/>
          <a:lstStyle/>
          <a:p>
            <a:r>
              <a:rPr lang="da-DK" sz="3600"/>
              <a:t>Særlige opmærksomhedspunkter</a:t>
            </a:r>
            <a:br>
              <a:rPr lang="da-DK" sz="3600"/>
            </a:br>
            <a:r>
              <a:rPr lang="da-DK" sz="3600"/>
              <a:t>hos den ældre borger </a:t>
            </a:r>
          </a:p>
        </p:txBody>
      </p:sp>
      <p:sp>
        <p:nvSpPr>
          <p:cNvPr id="4" name="Undertitel 3">
            <a:extLst>
              <a:ext uri="{FF2B5EF4-FFF2-40B4-BE49-F238E27FC236}">
                <a16:creationId xmlns:a16="http://schemas.microsoft.com/office/drawing/2014/main" id="{F91FE056-602A-9C57-6948-D1C7A70A3D16}"/>
              </a:ext>
            </a:extLst>
          </p:cNvPr>
          <p:cNvSpPr>
            <a:spLocks noGrp="1"/>
          </p:cNvSpPr>
          <p:nvPr>
            <p:ph type="subTitle" idx="1"/>
          </p:nvPr>
        </p:nvSpPr>
        <p:spPr>
          <a:xfrm>
            <a:off x="341998" y="2469688"/>
            <a:ext cx="6024933" cy="1641475"/>
          </a:xfrm>
        </p:spPr>
        <p:txBody>
          <a:bodyPr/>
          <a:lstStyle/>
          <a:p>
            <a:pPr marL="342900" indent="-342900">
              <a:buFont typeface="Wingdings" panose="05000000000000000000" pitchFamily="2" charset="2"/>
              <a:buChar char="§"/>
            </a:pPr>
            <a:r>
              <a:rPr lang="da-DK"/>
              <a:t>Ældre borgere har en øget risiko for at udvikle type 2- diabetes</a:t>
            </a:r>
          </a:p>
          <a:p>
            <a:pPr marL="342900" indent="-342900">
              <a:buFont typeface="Wingdings" panose="05000000000000000000" pitchFamily="2" charset="2"/>
              <a:buChar char="§"/>
            </a:pPr>
            <a:r>
              <a:rPr lang="da-DK"/>
              <a:t>Symptomer på type 2-diabetes kan ofte være svære at opdage</a:t>
            </a:r>
          </a:p>
          <a:p>
            <a:pPr marL="342900" indent="-342900">
              <a:buFont typeface="Wingdings" panose="05000000000000000000" pitchFamily="2" charset="2"/>
              <a:buChar char="§"/>
            </a:pPr>
            <a:r>
              <a:rPr lang="da-DK"/>
              <a:t>Symptomer på diabetes kan tilskrives aldring</a:t>
            </a:r>
          </a:p>
        </p:txBody>
      </p:sp>
      <p:sp>
        <p:nvSpPr>
          <p:cNvPr id="2" name="Rektangel 1">
            <a:extLst>
              <a:ext uri="{FF2B5EF4-FFF2-40B4-BE49-F238E27FC236}">
                <a16:creationId xmlns:a16="http://schemas.microsoft.com/office/drawing/2014/main" id="{E47B6726-75C1-D478-4FB4-32AABB435A6A}"/>
              </a:ext>
              <a:ext uri="{C183D7F6-B498-43B3-948B-1728B52AA6E4}">
                <adec:decorative xmlns:adec="http://schemas.microsoft.com/office/drawing/2017/decorative" val="1"/>
              </a:ext>
            </a:extLst>
          </p:cNvPr>
          <p:cNvSpPr>
            <a:spLocks noChangeAspect="1"/>
          </p:cNvSpPr>
          <p:nvPr/>
        </p:nvSpPr>
        <p:spPr>
          <a:xfrm>
            <a:off x="6787661" y="1150090"/>
            <a:ext cx="4557819" cy="455781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F7585D29-B935-9109-DB97-F1952918B6F5}"/>
              </a:ext>
            </a:extLst>
          </p:cNvPr>
          <p:cNvSpPr txBox="1"/>
          <p:nvPr/>
        </p:nvSpPr>
        <p:spPr>
          <a:xfrm>
            <a:off x="7060458" y="1558822"/>
            <a:ext cx="4012224" cy="2554545"/>
          </a:xfrm>
          <a:prstGeom prst="rect">
            <a:avLst/>
          </a:prstGeom>
          <a:noFill/>
        </p:spPr>
        <p:txBody>
          <a:bodyPr wrap="square">
            <a:spAutoFit/>
          </a:bodyPr>
          <a:lstStyle/>
          <a:p>
            <a:r>
              <a:rPr lang="da-DK" sz="2000"/>
              <a:t>Hold derfor særligt øje med:</a:t>
            </a:r>
          </a:p>
          <a:p>
            <a:endParaRPr lang="da-DK" sz="2000">
              <a:solidFill>
                <a:schemeClr val="tx1"/>
              </a:solidFill>
            </a:endParaRPr>
          </a:p>
          <a:p>
            <a:pPr marL="285750" indent="-285750">
              <a:buFont typeface="Wingdings" panose="05000000000000000000" pitchFamily="2" charset="2"/>
              <a:buChar char="ü"/>
            </a:pPr>
            <a:r>
              <a:rPr lang="da-DK" sz="2000">
                <a:solidFill>
                  <a:schemeClr val="tx1"/>
                </a:solidFill>
              </a:rPr>
              <a:t>Vægttab</a:t>
            </a:r>
          </a:p>
          <a:p>
            <a:pPr marL="285750" indent="-285750">
              <a:buFont typeface="Wingdings" panose="05000000000000000000" pitchFamily="2" charset="2"/>
              <a:buChar char="ü"/>
            </a:pPr>
            <a:r>
              <a:rPr lang="da-DK" sz="2000">
                <a:solidFill>
                  <a:schemeClr val="tx1"/>
                </a:solidFill>
              </a:rPr>
              <a:t>Træthed, udmattelse</a:t>
            </a:r>
          </a:p>
          <a:p>
            <a:pPr marL="285750" indent="-285750">
              <a:buFont typeface="Wingdings" panose="05000000000000000000" pitchFamily="2" charset="2"/>
              <a:buChar char="ü"/>
            </a:pPr>
            <a:r>
              <a:rPr lang="da-DK" sz="2000">
                <a:solidFill>
                  <a:schemeClr val="tx1"/>
                </a:solidFill>
              </a:rPr>
              <a:t>Øget natlig vandladning</a:t>
            </a:r>
          </a:p>
          <a:p>
            <a:pPr marL="285750" indent="-285750">
              <a:buFont typeface="Wingdings" panose="05000000000000000000" pitchFamily="2" charset="2"/>
              <a:buChar char="ü"/>
            </a:pPr>
            <a:r>
              <a:rPr lang="da-DK" sz="2000">
                <a:solidFill>
                  <a:schemeClr val="tx1"/>
                </a:solidFill>
              </a:rPr>
              <a:t>Nyopstået inkontinens</a:t>
            </a:r>
          </a:p>
          <a:p>
            <a:pPr marL="285750" indent="-285750">
              <a:buFont typeface="Wingdings" panose="05000000000000000000" pitchFamily="2" charset="2"/>
              <a:buChar char="ü"/>
            </a:pPr>
            <a:r>
              <a:rPr lang="da-DK" sz="2000">
                <a:solidFill>
                  <a:schemeClr val="tx1"/>
                </a:solidFill>
              </a:rPr>
              <a:t>Svampeinfektioner omkring kønsorganerne eller i mundhulen</a:t>
            </a:r>
          </a:p>
        </p:txBody>
      </p:sp>
      <p:pic>
        <p:nvPicPr>
          <p:cNvPr id="7" name="Picture 6">
            <a:extLst>
              <a:ext uri="{FF2B5EF4-FFF2-40B4-BE49-F238E27FC236}">
                <a16:creationId xmlns:a16="http://schemas.microsoft.com/office/drawing/2014/main" id="{D591B9F8-8552-08B2-F19D-5E2E5461E4E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66931" y="4111163"/>
            <a:ext cx="959991" cy="2394018"/>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a:extLst>
              <a:ext uri="{FF2B5EF4-FFF2-40B4-BE49-F238E27FC236}">
                <a16:creationId xmlns:a16="http://schemas.microsoft.com/office/drawing/2014/main" id="{15C3A75E-D162-595D-53E7-8413DBECB49F}"/>
              </a:ext>
              <a:ext uri="{C183D7F6-B498-43B3-948B-1728B52AA6E4}">
                <adec:decorative xmlns:adec="http://schemas.microsoft.com/office/drawing/2017/decorative" val="1"/>
              </a:ext>
            </a:extLst>
          </p:cNvPr>
          <p:cNvPicPr>
            <a:picLocks noChangeAspect="1"/>
          </p:cNvPicPr>
          <p:nvPr/>
        </p:nvPicPr>
        <p:blipFill>
          <a:blip r:embed="rId4"/>
          <a:srcRect b="16887"/>
          <a:stretch>
            <a:fillRect/>
          </a:stretch>
        </p:blipFill>
        <p:spPr>
          <a:xfrm flipH="1">
            <a:off x="10254002" y="4059783"/>
            <a:ext cx="1637359" cy="2630301"/>
          </a:xfrm>
          <a:prstGeom prst="rect">
            <a:avLst/>
          </a:prstGeom>
        </p:spPr>
      </p:pic>
    </p:spTree>
    <p:extLst>
      <p:ext uri="{BB962C8B-B14F-4D97-AF65-F5344CB8AC3E}">
        <p14:creationId xmlns:p14="http://schemas.microsoft.com/office/powerpoint/2010/main" val="179483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B5AD26F1-0A49-FFDF-B6D2-E6A5FF628037}"/>
            </a:ext>
          </a:extLst>
        </p:cNvPr>
        <p:cNvGrpSpPr/>
        <p:nvPr/>
      </p:nvGrpSpPr>
      <p:grpSpPr>
        <a:xfrm>
          <a:off x="0" y="0"/>
          <a:ext cx="0" cy="0"/>
          <a:chOff x="0" y="0"/>
          <a:chExt cx="0" cy="0"/>
        </a:xfrm>
      </p:grpSpPr>
      <p:sp>
        <p:nvSpPr>
          <p:cNvPr id="5" name="Titel 5">
            <a:extLst>
              <a:ext uri="{FF2B5EF4-FFF2-40B4-BE49-F238E27FC236}">
                <a16:creationId xmlns:a16="http://schemas.microsoft.com/office/drawing/2014/main" id="{18872CE5-CC5F-2961-B72F-A460497C447A}"/>
              </a:ext>
            </a:extLst>
          </p:cNvPr>
          <p:cNvSpPr txBox="1">
            <a:spLocks noGrp="1"/>
          </p:cNvSpPr>
          <p:nvPr>
            <p:ph type="title" idx="4294967295"/>
          </p:nvPr>
        </p:nvSpPr>
        <p:spPr>
          <a:xfrm>
            <a:off x="1277182" y="2790689"/>
            <a:ext cx="3533810"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3200" b="0" i="0" u="none" strike="noStrike" kern="1200" cap="none" spc="0" normalizeH="0" baseline="0" noProof="0">
                <a:ln>
                  <a:noFill/>
                </a:ln>
                <a:effectLst/>
                <a:uLnTx/>
                <a:uFillTx/>
                <a:latin typeface="+mj-lt"/>
                <a:ea typeface="+mj-ea"/>
                <a:cs typeface="+mj-cs"/>
              </a:rPr>
              <a:t>Tid til…</a:t>
            </a:r>
            <a:br>
              <a:rPr kumimoji="0" lang="da-DK" sz="4400" b="1" i="0" u="none" strike="noStrike" kern="1200" cap="none" spc="0" normalizeH="0" baseline="0" noProof="0">
                <a:ln>
                  <a:noFill/>
                </a:ln>
                <a:solidFill>
                  <a:schemeClr val="tx1"/>
                </a:solidFill>
                <a:effectLst/>
                <a:uLnTx/>
                <a:uFillTx/>
                <a:latin typeface="+mj-lt"/>
                <a:ea typeface="+mj-ea"/>
                <a:cs typeface="+mj-cs"/>
              </a:rPr>
            </a:br>
            <a:r>
              <a:rPr kumimoji="0" lang="da-DK" sz="4400" b="1" i="0" u="none" strike="noStrike" kern="1200" cap="none" spc="0" normalizeH="0" baseline="0" noProof="0">
                <a:ln>
                  <a:noFill/>
                </a:ln>
                <a:effectLst/>
                <a:uLnTx/>
                <a:uFillTx/>
                <a:latin typeface="+mj-lt"/>
                <a:ea typeface="+mj-ea"/>
                <a:cs typeface="+mj-cs"/>
              </a:rPr>
              <a:t>    </a:t>
            </a:r>
            <a:r>
              <a:rPr lang="da-DK"/>
              <a:t>Dialogkort</a:t>
            </a:r>
            <a:br>
              <a:rPr kumimoji="0" lang="da-DK" sz="4400" b="1" i="0" u="none" strike="noStrike" kern="1200" cap="none" spc="0" normalizeH="0" baseline="0" noProof="0">
                <a:ln>
                  <a:noFill/>
                </a:ln>
                <a:solidFill>
                  <a:schemeClr val="tx1"/>
                </a:solidFill>
                <a:effectLst/>
                <a:uLnTx/>
                <a:uFillTx/>
                <a:latin typeface="+mj-lt"/>
                <a:ea typeface="+mj-ea"/>
                <a:cs typeface="+mj-cs"/>
              </a:rPr>
            </a:br>
            <a:endParaRPr kumimoji="0" lang="da-DK" sz="4400" b="1" i="0" u="none" strike="noStrike" kern="1200" cap="none" spc="0" normalizeH="0" baseline="0" noProof="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41581433"/>
      </p:ext>
    </p:extLst>
  </p:cSld>
  <p:clrMapOvr>
    <a:masterClrMapping/>
  </p:clrMapOvr>
</p:sld>
</file>

<file path=ppt/theme/theme1.xml><?xml version="1.0" encoding="utf-8"?>
<a:theme xmlns:a="http://schemas.openxmlformats.org/drawingml/2006/main" name="Office-tema">
  <a:themeElements>
    <a:clrScheme name="Klog_på_diabetes">
      <a:dk1>
        <a:srgbClr val="212121"/>
      </a:dk1>
      <a:lt1>
        <a:srgbClr val="FFFFFF"/>
      </a:lt1>
      <a:dk2>
        <a:srgbClr val="656969"/>
      </a:dk2>
      <a:lt2>
        <a:srgbClr val="E7E6E6"/>
      </a:lt2>
      <a:accent1>
        <a:srgbClr val="D6007E"/>
      </a:accent1>
      <a:accent2>
        <a:srgbClr val="F39100"/>
      </a:accent2>
      <a:accent3>
        <a:srgbClr val="35B6B3"/>
      </a:accent3>
      <a:accent4>
        <a:srgbClr val="A7D3AE"/>
      </a:accent4>
      <a:accent5>
        <a:srgbClr val="00B1EB"/>
      </a:accent5>
      <a:accent6>
        <a:srgbClr val="A0DAF7"/>
      </a:accent6>
      <a:hlink>
        <a:srgbClr val="0087D5"/>
      </a:hlink>
      <a:folHlink>
        <a:srgbClr val="775EC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108000" rtlCol="0">
        <a:noAutofit/>
      </a:bodyPr>
      <a:lstStyle>
        <a:defPPr algn="l">
          <a:lnSpc>
            <a:spcPct val="90000"/>
          </a:lnSpc>
          <a:spcBef>
            <a:spcPts val="1000"/>
          </a:spcBef>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Klog_på_diabetes">
      <a:dk1>
        <a:srgbClr val="212121"/>
      </a:dk1>
      <a:lt1>
        <a:srgbClr val="FFFFFF"/>
      </a:lt1>
      <a:dk2>
        <a:srgbClr val="656969"/>
      </a:dk2>
      <a:lt2>
        <a:srgbClr val="E7E6E6"/>
      </a:lt2>
      <a:accent1>
        <a:srgbClr val="D6007E"/>
      </a:accent1>
      <a:accent2>
        <a:srgbClr val="F39100"/>
      </a:accent2>
      <a:accent3>
        <a:srgbClr val="35B6B3"/>
      </a:accent3>
      <a:accent4>
        <a:srgbClr val="A7D3AE"/>
      </a:accent4>
      <a:accent5>
        <a:srgbClr val="00B1EB"/>
      </a:accent5>
      <a:accent6>
        <a:srgbClr val="A0DAF7"/>
      </a:accent6>
      <a:hlink>
        <a:srgbClr val="0087D5"/>
      </a:hlink>
      <a:folHlink>
        <a:srgbClr val="775EC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108000" rtlCol="0">
        <a:noAutofit/>
      </a:bodyPr>
      <a:lstStyle>
        <a:defPPr algn="l">
          <a:lnSpc>
            <a:spcPct val="90000"/>
          </a:lnSpc>
          <a:spcBef>
            <a:spcPts val="1000"/>
          </a:spcBef>
          <a:defRPr sz="2200" dirty="0" err="1" smtClean="0"/>
        </a:defPPr>
      </a:lstStyle>
    </a:txDef>
  </a:objectDefaults>
  <a:extraClrSchemeLst/>
  <a:extLst>
    <a:ext uri="{05A4C25C-085E-4340-85A3-A5531E510DB2}">
      <thm15:themeFamily xmlns:thm15="http://schemas.microsoft.com/office/thememl/2012/main" name="PowerPoint SKABELON" id="{85A94729-7A2F-44A8-B595-E5EC1B15ABE4}" vid="{18B4AA15-6944-4CC8-B7B1-B74E0E5601B0}"/>
    </a:ext>
  </a:extLst>
</a:theme>
</file>

<file path=ppt/theme/theme3.xml><?xml version="1.0" encoding="utf-8"?>
<a:theme xmlns:a="http://schemas.openxmlformats.org/drawingml/2006/main" name="2_Office-tema">
  <a:themeElements>
    <a:clrScheme name="Klog_på_diabetes">
      <a:dk1>
        <a:srgbClr val="212121"/>
      </a:dk1>
      <a:lt1>
        <a:srgbClr val="FFFFFF"/>
      </a:lt1>
      <a:dk2>
        <a:srgbClr val="656969"/>
      </a:dk2>
      <a:lt2>
        <a:srgbClr val="E7E6E6"/>
      </a:lt2>
      <a:accent1>
        <a:srgbClr val="D6007E"/>
      </a:accent1>
      <a:accent2>
        <a:srgbClr val="F39100"/>
      </a:accent2>
      <a:accent3>
        <a:srgbClr val="35B6B3"/>
      </a:accent3>
      <a:accent4>
        <a:srgbClr val="A7D3AE"/>
      </a:accent4>
      <a:accent5>
        <a:srgbClr val="00B1EB"/>
      </a:accent5>
      <a:accent6>
        <a:srgbClr val="A0DAF7"/>
      </a:accent6>
      <a:hlink>
        <a:srgbClr val="0087D5"/>
      </a:hlink>
      <a:folHlink>
        <a:srgbClr val="775EC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108000" rtlCol="0">
        <a:noAutofit/>
      </a:bodyPr>
      <a:lstStyle>
        <a:defPPr algn="l">
          <a:lnSpc>
            <a:spcPct val="90000"/>
          </a:lnSpc>
          <a:spcBef>
            <a:spcPts val="1000"/>
          </a:spcBef>
          <a:defRPr sz="2200" dirty="0" err="1" smtClean="0"/>
        </a:defPPr>
      </a:lstStyle>
    </a:txDef>
  </a:objectDefaults>
  <a:extraClrSchemeLst/>
  <a:extLst>
    <a:ext uri="{05A4C25C-085E-4340-85A3-A5531E510DB2}">
      <thm15:themeFamily xmlns:thm15="http://schemas.microsoft.com/office/thememl/2012/main" name="9694_STENO_Klog_på_diabetes_Case_Øvelse_1_JW" id="{8CA1C362-349F-8C41-9A8A-36610DD77DF8}" vid="{A4D621F1-0114-C54D-8B0C-F1124C36730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7F53EC6AFC794C80D544DD8FF26BA9" ma:contentTypeVersion="7" ma:contentTypeDescription="Opret et nyt dokument." ma:contentTypeScope="" ma:versionID="4655ad800927254f25d1a8274a185908">
  <xsd:schema xmlns:xsd="http://www.w3.org/2001/XMLSchema" xmlns:xs="http://www.w3.org/2001/XMLSchema" xmlns:p="http://schemas.microsoft.com/office/2006/metadata/properties" xmlns:ns2="48bfb05e-93a7-40ec-a754-b339fb25b6e1" targetNamespace="http://schemas.microsoft.com/office/2006/metadata/properties" ma:root="true" ma:fieldsID="f93c29f2e52df93dd385640c6f649536" ns2:_="">
    <xsd:import namespace="48bfb05e-93a7-40ec-a754-b339fb25b6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fb05e-93a7-40ec-a754-b339fb25b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392D77-A9E6-4538-B8A4-EEBE803674C1}">
  <ds:schemaRefs>
    <ds:schemaRef ds:uri="48bfb05e-93a7-40ec-a754-b339fb25b6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1D166E-9D6F-4553-8D1B-7BA74C3B627D}">
  <ds:schemaRefs>
    <ds:schemaRef ds:uri="http://schemas.microsoft.com/sharepoint/v3/contenttype/forms"/>
  </ds:schemaRefs>
</ds:datastoreItem>
</file>

<file path=customXml/itemProps3.xml><?xml version="1.0" encoding="utf-8"?>
<ds:datastoreItem xmlns:ds="http://schemas.openxmlformats.org/officeDocument/2006/customXml" ds:itemID="{F821D7FF-CB1D-4E43-8B3F-466C14B28B2C}">
  <ds:schemaRefs>
    <ds:schemaRef ds:uri="48bfb05e-93a7-40ec-a754-b339fb25b6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13</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Office-tema</vt:lpstr>
      <vt:lpstr>1_Office-tema</vt:lpstr>
      <vt:lpstr>2_Office-tema</vt:lpstr>
      <vt:lpstr>Opsporing af diabetes </vt:lpstr>
      <vt:lpstr>Formålet med undervisningen</vt:lpstr>
      <vt:lpstr>Uopdaget type 2- diabetes    </vt:lpstr>
      <vt:lpstr>Risikofaktorer for udvikling af type 2-diabetes</vt:lpstr>
      <vt:lpstr>Tid til…     Dialogkort </vt:lpstr>
      <vt:lpstr>Symptomer på type 2-diabetes</vt:lpstr>
      <vt:lpstr>De klassiske symptomer på højt blodsukker Hyperglykæmi</vt:lpstr>
      <vt:lpstr>Særlige opmærksomhedspunkter hos den ældre borger </vt:lpstr>
      <vt:lpstr>Tid til…     Dialogkort </vt:lpstr>
      <vt:lpstr>Diabetes som følge af medicinsk behandling - Binyrebarkhormon </vt:lpstr>
      <vt:lpstr>Diabetes som følge af medicinsk behandling - Antipsykotisk medicin </vt:lpstr>
      <vt:lpstr>Diabetes som følge af sygdom i bugspytkirtlen</vt:lpstr>
      <vt:lpstr>Tid til…     Case </vt:lpstr>
      <vt:lpstr>Hvad kan du gøre, hvis du mistænker en borger for at have uopdaget diabetes?</vt:lpstr>
      <vt:lpstr>Sådan stilles diagnosen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Kathrine Raunkjær</dc:creator>
  <cp:revision>2</cp:revision>
  <dcterms:created xsi:type="dcterms:W3CDTF">2024-02-05T15:23:19Z</dcterms:created>
  <dcterms:modified xsi:type="dcterms:W3CDTF">2026-06-03T08:09:22Z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0x010100BC7F53EC6AFC794C80D544DD8FF26BA9</vt:lpwstr>
  </property>
</Properties>
</file>