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74" r:id="rId5"/>
    <p:sldId id="422" r:id="rId6"/>
    <p:sldId id="430" r:id="rId7"/>
    <p:sldId id="361" r:id="rId8"/>
    <p:sldId id="396" r:id="rId9"/>
    <p:sldId id="397" r:id="rId10"/>
    <p:sldId id="416" r:id="rId11"/>
    <p:sldId id="395" r:id="rId12"/>
    <p:sldId id="425" r:id="rId13"/>
    <p:sldId id="417" r:id="rId14"/>
    <p:sldId id="420" r:id="rId15"/>
    <p:sldId id="431" r:id="rId16"/>
    <p:sldId id="401" r:id="rId17"/>
    <p:sldId id="402" r:id="rId18"/>
    <p:sldId id="403" r:id="rId19"/>
    <p:sldId id="421" r:id="rId20"/>
    <p:sldId id="432" r:id="rId21"/>
    <p:sldId id="433" r:id="rId22"/>
    <p:sldId id="434" r:id="rId23"/>
    <p:sldId id="429" r:id="rId24"/>
    <p:sldId id="424" r:id="rId25"/>
    <p:sldId id="435" r:id="rId26"/>
    <p:sldId id="436" r:id="rId27"/>
    <p:sldId id="437" r:id="rId28"/>
    <p:sldId id="438" r:id="rId29"/>
    <p:sldId id="428" r:id="rId30"/>
    <p:sldId id="419" r:id="rId31"/>
    <p:sldId id="439" r:id="rId32"/>
    <p:sldId id="440" r:id="rId33"/>
    <p:sldId id="441" r:id="rId34"/>
    <p:sldId id="445" r:id="rId35"/>
    <p:sldId id="442" r:id="rId36"/>
    <p:sldId id="427" r:id="rId37"/>
    <p:sldId id="443" r:id="rId38"/>
    <p:sldId id="384" r:id="rId39"/>
    <p:sldId id="444" r:id="rId4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66E3F"/>
    <a:srgbClr val="72CCCA"/>
    <a:srgbClr val="EEF6EF"/>
    <a:srgbClr val="FFD300"/>
    <a:srgbClr val="FFDF00"/>
    <a:srgbClr val="FFED00"/>
    <a:srgbClr val="E94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B51AF-10A5-4CF6-AD0C-F610E31F3C91}" v="2" dt="2025-09-18T06:21:48.216"/>
  </p1510:revLst>
</p1510:revInfo>
</file>

<file path=ppt/tableStyles.xml><?xml version="1.0" encoding="utf-8"?>
<a:tblStyleLst xmlns:a="http://schemas.openxmlformats.org/drawingml/2006/main" def="{7E9639D4-E3E2-4D34-9284-5A2195B3D0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llemlayou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13" autoAdjust="0"/>
  </p:normalViewPr>
  <p:slideViewPr>
    <p:cSldViewPr snapToGrid="0">
      <p:cViewPr varScale="1">
        <p:scale>
          <a:sx n="67" d="100"/>
          <a:sy n="67" d="100"/>
        </p:scale>
        <p:origin x="129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k Vestergaard Simonsen" userId="768b92c9-e93d-447c-b90e-18f9c14fa52a" providerId="ADAL" clId="{AB0E3009-3F36-4556-9261-AB0831B04589}"/>
    <pc:docChg chg="modSld">
      <pc:chgData name="Henrik Vestergaard Simonsen" userId="768b92c9-e93d-447c-b90e-18f9c14fa52a" providerId="ADAL" clId="{AB0E3009-3F36-4556-9261-AB0831B04589}" dt="2025-09-18T06:26:20.915" v="13" actId="207"/>
      <pc:docMkLst>
        <pc:docMk/>
      </pc:docMkLst>
      <pc:sldChg chg="modSp mod">
        <pc:chgData name="Henrik Vestergaard Simonsen" userId="768b92c9-e93d-447c-b90e-18f9c14fa52a" providerId="ADAL" clId="{AB0E3009-3F36-4556-9261-AB0831B04589}" dt="2025-09-18T06:24:18.010" v="10" actId="207"/>
        <pc:sldMkLst>
          <pc:docMk/>
          <pc:sldMk cId="1210215498" sldId="433"/>
        </pc:sldMkLst>
        <pc:spChg chg="mod">
          <ac:chgData name="Henrik Vestergaard Simonsen" userId="768b92c9-e93d-447c-b90e-18f9c14fa52a" providerId="ADAL" clId="{AB0E3009-3F36-4556-9261-AB0831B04589}" dt="2025-09-18T06:23:54.042" v="5" actId="207"/>
          <ac:spMkLst>
            <pc:docMk/>
            <pc:sldMk cId="1210215498" sldId="433"/>
            <ac:spMk id="6" creationId="{CA2AEF28-6772-E8D5-9354-2A7BF5BC6ED3}"/>
          </ac:spMkLst>
        </pc:spChg>
        <pc:spChg chg="mod">
          <ac:chgData name="Henrik Vestergaard Simonsen" userId="768b92c9-e93d-447c-b90e-18f9c14fa52a" providerId="ADAL" clId="{AB0E3009-3F36-4556-9261-AB0831B04589}" dt="2025-09-18T06:24:12.498" v="9" actId="207"/>
          <ac:spMkLst>
            <pc:docMk/>
            <pc:sldMk cId="1210215498" sldId="433"/>
            <ac:spMk id="7" creationId="{4E14FDD7-F5E9-ACEC-F1C3-3E5A5F2AD88B}"/>
          </ac:spMkLst>
        </pc:spChg>
        <pc:spChg chg="mod">
          <ac:chgData name="Henrik Vestergaard Simonsen" userId="768b92c9-e93d-447c-b90e-18f9c14fa52a" providerId="ADAL" clId="{AB0E3009-3F36-4556-9261-AB0831B04589}" dt="2025-09-18T06:23:59.682" v="6" actId="207"/>
          <ac:spMkLst>
            <pc:docMk/>
            <pc:sldMk cId="1210215498" sldId="433"/>
            <ac:spMk id="8" creationId="{3CE203E9-0929-F827-2F77-8717B026C2EA}"/>
          </ac:spMkLst>
        </pc:spChg>
        <pc:spChg chg="mod">
          <ac:chgData name="Henrik Vestergaard Simonsen" userId="768b92c9-e93d-447c-b90e-18f9c14fa52a" providerId="ADAL" clId="{AB0E3009-3F36-4556-9261-AB0831B04589}" dt="2025-09-18T06:23:49.035" v="3" actId="207"/>
          <ac:spMkLst>
            <pc:docMk/>
            <pc:sldMk cId="1210215498" sldId="433"/>
            <ac:spMk id="9" creationId="{AF662F82-29FB-172F-B11C-99FB30352315}"/>
          </ac:spMkLst>
        </pc:spChg>
        <pc:spChg chg="mod">
          <ac:chgData name="Henrik Vestergaard Simonsen" userId="768b92c9-e93d-447c-b90e-18f9c14fa52a" providerId="ADAL" clId="{AB0E3009-3F36-4556-9261-AB0831B04589}" dt="2025-09-18T06:24:18.010" v="10" actId="207"/>
          <ac:spMkLst>
            <pc:docMk/>
            <pc:sldMk cId="1210215498" sldId="433"/>
            <ac:spMk id="17" creationId="{7FF08FCB-345B-7175-BCDE-06F480992836}"/>
          </ac:spMkLst>
        </pc:spChg>
        <pc:spChg chg="mod">
          <ac:chgData name="Henrik Vestergaard Simonsen" userId="768b92c9-e93d-447c-b90e-18f9c14fa52a" providerId="ADAL" clId="{AB0E3009-3F36-4556-9261-AB0831B04589}" dt="2025-09-18T06:24:09.834" v="8" actId="207"/>
          <ac:spMkLst>
            <pc:docMk/>
            <pc:sldMk cId="1210215498" sldId="433"/>
            <ac:spMk id="18" creationId="{3D8D7592-749D-0361-938E-81AEBA2A0A3F}"/>
          </ac:spMkLst>
        </pc:spChg>
        <pc:spChg chg="mod">
          <ac:chgData name="Henrik Vestergaard Simonsen" userId="768b92c9-e93d-447c-b90e-18f9c14fa52a" providerId="ADAL" clId="{AB0E3009-3F36-4556-9261-AB0831B04589}" dt="2025-09-18T06:23:44.713" v="2" actId="207"/>
          <ac:spMkLst>
            <pc:docMk/>
            <pc:sldMk cId="1210215498" sldId="433"/>
            <ac:spMk id="19" creationId="{7E9015CF-58B4-5E6A-BA43-3DDD9E8C216B}"/>
          </ac:spMkLst>
        </pc:spChg>
        <pc:spChg chg="mod">
          <ac:chgData name="Henrik Vestergaard Simonsen" userId="768b92c9-e93d-447c-b90e-18f9c14fa52a" providerId="ADAL" clId="{AB0E3009-3F36-4556-9261-AB0831B04589}" dt="2025-09-18T06:24:07.027" v="7" actId="207"/>
          <ac:spMkLst>
            <pc:docMk/>
            <pc:sldMk cId="1210215498" sldId="433"/>
            <ac:spMk id="21" creationId="{2FAFBFCE-45CE-1957-B7FE-410AF2DB8AD1}"/>
          </ac:spMkLst>
        </pc:spChg>
        <pc:spChg chg="mod">
          <ac:chgData name="Henrik Vestergaard Simonsen" userId="768b92c9-e93d-447c-b90e-18f9c14fa52a" providerId="ADAL" clId="{AB0E3009-3F36-4556-9261-AB0831B04589}" dt="2025-09-18T06:23:22.219" v="1" actId="207"/>
          <ac:spMkLst>
            <pc:docMk/>
            <pc:sldMk cId="1210215498" sldId="433"/>
            <ac:spMk id="22" creationId="{205C52EE-C847-B487-1895-1A63980C44FA}"/>
          </ac:spMkLst>
        </pc:spChg>
      </pc:sldChg>
      <pc:sldChg chg="modSp mod">
        <pc:chgData name="Henrik Vestergaard Simonsen" userId="768b92c9-e93d-447c-b90e-18f9c14fa52a" providerId="ADAL" clId="{AB0E3009-3F36-4556-9261-AB0831B04589}" dt="2025-09-18T06:25:57.152" v="11" actId="207"/>
        <pc:sldMkLst>
          <pc:docMk/>
          <pc:sldMk cId="720677722" sldId="436"/>
        </pc:sldMkLst>
        <pc:spChg chg="mod">
          <ac:chgData name="Henrik Vestergaard Simonsen" userId="768b92c9-e93d-447c-b90e-18f9c14fa52a" providerId="ADAL" clId="{AB0E3009-3F36-4556-9261-AB0831B04589}" dt="2025-09-18T06:25:57.152" v="11" actId="207"/>
          <ac:spMkLst>
            <pc:docMk/>
            <pc:sldMk cId="720677722" sldId="436"/>
            <ac:spMk id="6" creationId="{91B0A21B-D7FC-85C5-6F80-C7318E4A838A}"/>
          </ac:spMkLst>
        </pc:spChg>
      </pc:sldChg>
      <pc:sldChg chg="modSp mod">
        <pc:chgData name="Henrik Vestergaard Simonsen" userId="768b92c9-e93d-447c-b90e-18f9c14fa52a" providerId="ADAL" clId="{AB0E3009-3F36-4556-9261-AB0831B04589}" dt="2025-09-18T06:26:20.915" v="13" actId="207"/>
        <pc:sldMkLst>
          <pc:docMk/>
          <pc:sldMk cId="846778619" sldId="445"/>
        </pc:sldMkLst>
        <pc:spChg chg="mod">
          <ac:chgData name="Henrik Vestergaard Simonsen" userId="768b92c9-e93d-447c-b90e-18f9c14fa52a" providerId="ADAL" clId="{AB0E3009-3F36-4556-9261-AB0831B04589}" dt="2025-09-18T06:26:16.345" v="12" actId="207"/>
          <ac:spMkLst>
            <pc:docMk/>
            <pc:sldMk cId="846778619" sldId="445"/>
            <ac:spMk id="16" creationId="{FA81D3BA-46E4-AFFF-225C-DC776278C57B}"/>
          </ac:spMkLst>
        </pc:spChg>
        <pc:spChg chg="mod">
          <ac:chgData name="Henrik Vestergaard Simonsen" userId="768b92c9-e93d-447c-b90e-18f9c14fa52a" providerId="ADAL" clId="{AB0E3009-3F36-4556-9261-AB0831B04589}" dt="2025-09-18T06:26:20.915" v="13" actId="207"/>
          <ac:spMkLst>
            <pc:docMk/>
            <pc:sldMk cId="846778619" sldId="445"/>
            <ac:spMk id="17" creationId="{BAD1954D-7F69-423E-CED6-F252949B3B0C}"/>
          </ac:spMkLst>
        </pc:spChg>
      </pc:sldChg>
    </pc:docChg>
  </pc:docChgLst>
  <pc:docChgLst>
    <pc:chgData name="Anton Thorsson" userId="S::att@inqludeit.dk::66730e57-d8fa-4d50-8481-1bfafd16a824" providerId="AD" clId="Web-{FC5FEAC7-EF85-7853-C978-A302A3039CBA}"/>
    <pc:docChg chg="modSld">
      <pc:chgData name="Anton Thorsson" userId="S::att@inqludeit.dk::66730e57-d8fa-4d50-8481-1bfafd16a824" providerId="AD" clId="Web-{FC5FEAC7-EF85-7853-C978-A302A3039CBA}" dt="2025-09-15T10:28:53.295" v="17" actId="20577"/>
      <pc:docMkLst>
        <pc:docMk/>
      </pc:docMkLst>
      <pc:sldChg chg="modSp">
        <pc:chgData name="Anton Thorsson" userId="S::att@inqludeit.dk::66730e57-d8fa-4d50-8481-1bfafd16a824" providerId="AD" clId="Web-{FC5FEAC7-EF85-7853-C978-A302A3039CBA}" dt="2025-09-15T10:27:21.872" v="1"/>
        <pc:sldMkLst>
          <pc:docMk/>
          <pc:sldMk cId="1009044018" sldId="395"/>
        </pc:sldMkLst>
        <pc:spChg chg="mod">
          <ac:chgData name="Anton Thorsson" userId="S::att@inqludeit.dk::66730e57-d8fa-4d50-8481-1bfafd16a824" providerId="AD" clId="Web-{FC5FEAC7-EF85-7853-C978-A302A3039CBA}" dt="2025-09-15T10:27:21.872" v="1"/>
          <ac:spMkLst>
            <pc:docMk/>
            <pc:sldMk cId="1009044018" sldId="395"/>
            <ac:spMk id="12" creationId="{606CD3AD-8CED-DF2C-0621-D103F2CB8DB6}"/>
          </ac:spMkLst>
        </pc:spChg>
      </pc:sldChg>
      <pc:sldChg chg="modSp">
        <pc:chgData name="Anton Thorsson" userId="S::att@inqludeit.dk::66730e57-d8fa-4d50-8481-1bfafd16a824" providerId="AD" clId="Web-{FC5FEAC7-EF85-7853-C978-A302A3039CBA}" dt="2025-09-15T10:28:53.295" v="17" actId="20577"/>
        <pc:sldMkLst>
          <pc:docMk/>
          <pc:sldMk cId="696994974" sldId="427"/>
        </pc:sldMkLst>
        <pc:spChg chg="mod">
          <ac:chgData name="Anton Thorsson" userId="S::att@inqludeit.dk::66730e57-d8fa-4d50-8481-1bfafd16a824" providerId="AD" clId="Web-{FC5FEAC7-EF85-7853-C978-A302A3039CBA}" dt="2025-09-15T10:28:53.295" v="17" actId="20577"/>
          <ac:spMkLst>
            <pc:docMk/>
            <pc:sldMk cId="696994974" sldId="427"/>
            <ac:spMk id="3" creationId="{861BBAC0-8C21-E80C-2D5E-CC18E816AD10}"/>
          </ac:spMkLst>
        </pc:spChg>
      </pc:sldChg>
      <pc:sldChg chg="modSp">
        <pc:chgData name="Anton Thorsson" userId="S::att@inqludeit.dk::66730e57-d8fa-4d50-8481-1bfafd16a824" providerId="AD" clId="Web-{FC5FEAC7-EF85-7853-C978-A302A3039CBA}" dt="2025-09-15T10:27:17.762" v="0"/>
        <pc:sldMkLst>
          <pc:docMk/>
          <pc:sldMk cId="3585346992" sldId="430"/>
        </pc:sldMkLst>
        <pc:spChg chg="mod">
          <ac:chgData name="Anton Thorsson" userId="S::att@inqludeit.dk::66730e57-d8fa-4d50-8481-1bfafd16a824" providerId="AD" clId="Web-{FC5FEAC7-EF85-7853-C978-A302A3039CBA}" dt="2025-09-15T10:27:17.762" v="0"/>
          <ac:spMkLst>
            <pc:docMk/>
            <pc:sldMk cId="3585346992" sldId="430"/>
            <ac:spMk id="19" creationId="{A498BF69-8D75-E365-7E0F-EE4B22332CFE}"/>
          </ac:spMkLst>
        </pc:spChg>
      </pc:sldChg>
      <pc:sldChg chg="modSp">
        <pc:chgData name="Anton Thorsson" userId="S::att@inqludeit.dk::66730e57-d8fa-4d50-8481-1bfafd16a824" providerId="AD" clId="Web-{FC5FEAC7-EF85-7853-C978-A302A3039CBA}" dt="2025-09-15T10:27:24.231" v="2"/>
        <pc:sldMkLst>
          <pc:docMk/>
          <pc:sldMk cId="3361346019" sldId="432"/>
        </pc:sldMkLst>
        <pc:spChg chg="mod">
          <ac:chgData name="Anton Thorsson" userId="S::att@inqludeit.dk::66730e57-d8fa-4d50-8481-1bfafd16a824" providerId="AD" clId="Web-{FC5FEAC7-EF85-7853-C978-A302A3039CBA}" dt="2025-09-15T10:27:24.231" v="2"/>
          <ac:spMkLst>
            <pc:docMk/>
            <pc:sldMk cId="3361346019" sldId="432"/>
            <ac:spMk id="11" creationId="{4C53E51C-4817-47D0-296F-092768742557}"/>
          </ac:spMkLst>
        </pc:spChg>
      </pc:sldChg>
      <pc:sldChg chg="modSp">
        <pc:chgData name="Anton Thorsson" userId="S::att@inqludeit.dk::66730e57-d8fa-4d50-8481-1bfafd16a824" providerId="AD" clId="Web-{FC5FEAC7-EF85-7853-C978-A302A3039CBA}" dt="2025-09-15T10:27:26.169" v="3"/>
        <pc:sldMkLst>
          <pc:docMk/>
          <pc:sldMk cId="2094022289" sldId="434"/>
        </pc:sldMkLst>
        <pc:spChg chg="mod">
          <ac:chgData name="Anton Thorsson" userId="S::att@inqludeit.dk::66730e57-d8fa-4d50-8481-1bfafd16a824" providerId="AD" clId="Web-{FC5FEAC7-EF85-7853-C978-A302A3039CBA}" dt="2025-09-15T10:27:26.169" v="3"/>
          <ac:spMkLst>
            <pc:docMk/>
            <pc:sldMk cId="2094022289" sldId="434"/>
            <ac:spMk id="40" creationId="{470CD363-24E0-76AD-7C0C-03BBB29DC910}"/>
          </ac:spMkLst>
        </pc:spChg>
      </pc:sldChg>
      <pc:sldChg chg="modSp">
        <pc:chgData name="Anton Thorsson" userId="S::att@inqludeit.dk::66730e57-d8fa-4d50-8481-1bfafd16a824" providerId="AD" clId="Web-{FC5FEAC7-EF85-7853-C978-A302A3039CBA}" dt="2025-09-15T10:27:28.216" v="4"/>
        <pc:sldMkLst>
          <pc:docMk/>
          <pc:sldMk cId="590944192" sldId="435"/>
        </pc:sldMkLst>
        <pc:spChg chg="mod">
          <ac:chgData name="Anton Thorsson" userId="S::att@inqludeit.dk::66730e57-d8fa-4d50-8481-1bfafd16a824" providerId="AD" clId="Web-{FC5FEAC7-EF85-7853-C978-A302A3039CBA}" dt="2025-09-15T10:27:28.216" v="4"/>
          <ac:spMkLst>
            <pc:docMk/>
            <pc:sldMk cId="590944192" sldId="435"/>
            <ac:spMk id="2" creationId="{74C0AD2B-CBE4-B046-9EDB-4E3CE2B647FA}"/>
          </ac:spMkLst>
        </pc:spChg>
      </pc:sldChg>
      <pc:sldChg chg="modSp">
        <pc:chgData name="Anton Thorsson" userId="S::att@inqludeit.dk::66730e57-d8fa-4d50-8481-1bfafd16a824" providerId="AD" clId="Web-{FC5FEAC7-EF85-7853-C978-A302A3039CBA}" dt="2025-09-15T10:27:30.044" v="5"/>
        <pc:sldMkLst>
          <pc:docMk/>
          <pc:sldMk cId="720677722" sldId="436"/>
        </pc:sldMkLst>
        <pc:spChg chg="mod">
          <ac:chgData name="Anton Thorsson" userId="S::att@inqludeit.dk::66730e57-d8fa-4d50-8481-1bfafd16a824" providerId="AD" clId="Web-{FC5FEAC7-EF85-7853-C978-A302A3039CBA}" dt="2025-09-15T10:27:30.044" v="5"/>
          <ac:spMkLst>
            <pc:docMk/>
            <pc:sldMk cId="720677722" sldId="436"/>
            <ac:spMk id="3" creationId="{C799194D-770C-A336-90B6-8BDF178FD1FD}"/>
          </ac:spMkLst>
        </pc:spChg>
      </pc:sldChg>
      <pc:sldChg chg="modSp">
        <pc:chgData name="Anton Thorsson" userId="S::att@inqludeit.dk::66730e57-d8fa-4d50-8481-1bfafd16a824" providerId="AD" clId="Web-{FC5FEAC7-EF85-7853-C978-A302A3039CBA}" dt="2025-09-15T10:27:33.888" v="6"/>
        <pc:sldMkLst>
          <pc:docMk/>
          <pc:sldMk cId="1751180522" sldId="437"/>
        </pc:sldMkLst>
        <pc:spChg chg="mod">
          <ac:chgData name="Anton Thorsson" userId="S::att@inqludeit.dk::66730e57-d8fa-4d50-8481-1bfafd16a824" providerId="AD" clId="Web-{FC5FEAC7-EF85-7853-C978-A302A3039CBA}" dt="2025-09-15T10:27:33.888" v="6"/>
          <ac:spMkLst>
            <pc:docMk/>
            <pc:sldMk cId="1751180522" sldId="437"/>
            <ac:spMk id="2" creationId="{FD35ABCF-096D-C666-7A64-2F51EA7F137A}"/>
          </ac:spMkLst>
        </pc:spChg>
      </pc:sldChg>
      <pc:sldChg chg="modSp">
        <pc:chgData name="Anton Thorsson" userId="S::att@inqludeit.dk::66730e57-d8fa-4d50-8481-1bfafd16a824" providerId="AD" clId="Web-{FC5FEAC7-EF85-7853-C978-A302A3039CBA}" dt="2025-09-15T10:27:35.856" v="7"/>
        <pc:sldMkLst>
          <pc:docMk/>
          <pc:sldMk cId="9128482" sldId="438"/>
        </pc:sldMkLst>
        <pc:spChg chg="mod">
          <ac:chgData name="Anton Thorsson" userId="S::att@inqludeit.dk::66730e57-d8fa-4d50-8481-1bfafd16a824" providerId="AD" clId="Web-{FC5FEAC7-EF85-7853-C978-A302A3039CBA}" dt="2025-09-15T10:27:35.856" v="7"/>
          <ac:spMkLst>
            <pc:docMk/>
            <pc:sldMk cId="9128482" sldId="438"/>
            <ac:spMk id="3" creationId="{50700A6B-C40D-6E99-73D7-D23156A2C4AA}"/>
          </ac:spMkLst>
        </pc:spChg>
      </pc:sldChg>
      <pc:sldChg chg="modSp">
        <pc:chgData name="Anton Thorsson" userId="S::att@inqludeit.dk::66730e57-d8fa-4d50-8481-1bfafd16a824" providerId="AD" clId="Web-{FC5FEAC7-EF85-7853-C978-A302A3039CBA}" dt="2025-09-15T10:27:37.575" v="8"/>
        <pc:sldMkLst>
          <pc:docMk/>
          <pc:sldMk cId="1871542339" sldId="439"/>
        </pc:sldMkLst>
        <pc:spChg chg="mod">
          <ac:chgData name="Anton Thorsson" userId="S::att@inqludeit.dk::66730e57-d8fa-4d50-8481-1bfafd16a824" providerId="AD" clId="Web-{FC5FEAC7-EF85-7853-C978-A302A3039CBA}" dt="2025-09-15T10:27:37.575" v="8"/>
          <ac:spMkLst>
            <pc:docMk/>
            <pc:sldMk cId="1871542339" sldId="439"/>
            <ac:spMk id="2" creationId="{05EA2EF1-7EA7-6EC0-D385-F9E767D23A34}"/>
          </ac:spMkLst>
        </pc:spChg>
      </pc:sldChg>
      <pc:sldChg chg="modSp">
        <pc:chgData name="Anton Thorsson" userId="S::att@inqludeit.dk::66730e57-d8fa-4d50-8481-1bfafd16a824" providerId="AD" clId="Web-{FC5FEAC7-EF85-7853-C978-A302A3039CBA}" dt="2025-09-15T10:27:39.013" v="9"/>
        <pc:sldMkLst>
          <pc:docMk/>
          <pc:sldMk cId="4078666389" sldId="440"/>
        </pc:sldMkLst>
        <pc:spChg chg="mod">
          <ac:chgData name="Anton Thorsson" userId="S::att@inqludeit.dk::66730e57-d8fa-4d50-8481-1bfafd16a824" providerId="AD" clId="Web-{FC5FEAC7-EF85-7853-C978-A302A3039CBA}" dt="2025-09-15T10:27:39.013" v="9"/>
          <ac:spMkLst>
            <pc:docMk/>
            <pc:sldMk cId="4078666389" sldId="440"/>
            <ac:spMk id="2" creationId="{EEF0799A-2902-CDFE-E254-F668442C909C}"/>
          </ac:spMkLst>
        </pc:spChg>
      </pc:sldChg>
      <pc:sldChg chg="modSp">
        <pc:chgData name="Anton Thorsson" userId="S::att@inqludeit.dk::66730e57-d8fa-4d50-8481-1bfafd16a824" providerId="AD" clId="Web-{FC5FEAC7-EF85-7853-C978-A302A3039CBA}" dt="2025-09-15T10:27:41.278" v="10"/>
        <pc:sldMkLst>
          <pc:docMk/>
          <pc:sldMk cId="439724043" sldId="441"/>
        </pc:sldMkLst>
        <pc:spChg chg="mod">
          <ac:chgData name="Anton Thorsson" userId="S::att@inqludeit.dk::66730e57-d8fa-4d50-8481-1bfafd16a824" providerId="AD" clId="Web-{FC5FEAC7-EF85-7853-C978-A302A3039CBA}" dt="2025-09-15T10:27:41.278" v="10"/>
          <ac:spMkLst>
            <pc:docMk/>
            <pc:sldMk cId="439724043" sldId="441"/>
            <ac:spMk id="2" creationId="{4C453DDB-2D58-E06A-E338-35BEF63F2099}"/>
          </ac:spMkLst>
        </pc:spChg>
      </pc:sldChg>
      <pc:sldChg chg="modSp">
        <pc:chgData name="Anton Thorsson" userId="S::att@inqludeit.dk::66730e57-d8fa-4d50-8481-1bfafd16a824" providerId="AD" clId="Web-{FC5FEAC7-EF85-7853-C978-A302A3039CBA}" dt="2025-09-15T10:27:45.091" v="12"/>
        <pc:sldMkLst>
          <pc:docMk/>
          <pc:sldMk cId="3638952502" sldId="442"/>
        </pc:sldMkLst>
        <pc:spChg chg="mod">
          <ac:chgData name="Anton Thorsson" userId="S::att@inqludeit.dk::66730e57-d8fa-4d50-8481-1bfafd16a824" providerId="AD" clId="Web-{FC5FEAC7-EF85-7853-C978-A302A3039CBA}" dt="2025-09-15T10:27:45.091" v="12"/>
          <ac:spMkLst>
            <pc:docMk/>
            <pc:sldMk cId="3638952502" sldId="442"/>
            <ac:spMk id="2" creationId="{2EDC8B0D-138C-B420-5DB8-1B5355427CE4}"/>
          </ac:spMkLst>
        </pc:spChg>
      </pc:sldChg>
      <pc:sldChg chg="modSp">
        <pc:chgData name="Anton Thorsson" userId="S::att@inqludeit.dk::66730e57-d8fa-4d50-8481-1bfafd16a824" providerId="AD" clId="Web-{FC5FEAC7-EF85-7853-C978-A302A3039CBA}" dt="2025-09-15T10:27:47.169" v="13"/>
        <pc:sldMkLst>
          <pc:docMk/>
          <pc:sldMk cId="1212670304" sldId="443"/>
        </pc:sldMkLst>
        <pc:spChg chg="mod">
          <ac:chgData name="Anton Thorsson" userId="S::att@inqludeit.dk::66730e57-d8fa-4d50-8481-1bfafd16a824" providerId="AD" clId="Web-{FC5FEAC7-EF85-7853-C978-A302A3039CBA}" dt="2025-09-15T10:27:47.169" v="13"/>
          <ac:spMkLst>
            <pc:docMk/>
            <pc:sldMk cId="1212670304" sldId="443"/>
            <ac:spMk id="2" creationId="{363220BB-92A2-2F8B-A62D-28E3E3F6D3E4}"/>
          </ac:spMkLst>
        </pc:spChg>
      </pc:sldChg>
      <pc:sldChg chg="modSp">
        <pc:chgData name="Anton Thorsson" userId="S::att@inqludeit.dk::66730e57-d8fa-4d50-8481-1bfafd16a824" providerId="AD" clId="Web-{FC5FEAC7-EF85-7853-C978-A302A3039CBA}" dt="2025-09-15T10:27:49.372" v="14"/>
        <pc:sldMkLst>
          <pc:docMk/>
          <pc:sldMk cId="530698711" sldId="444"/>
        </pc:sldMkLst>
        <pc:spChg chg="mod">
          <ac:chgData name="Anton Thorsson" userId="S::att@inqludeit.dk::66730e57-d8fa-4d50-8481-1bfafd16a824" providerId="AD" clId="Web-{FC5FEAC7-EF85-7853-C978-A302A3039CBA}" dt="2025-09-15T10:27:49.372" v="14"/>
          <ac:spMkLst>
            <pc:docMk/>
            <pc:sldMk cId="530698711" sldId="444"/>
            <ac:spMk id="2" creationId="{F54B2223-37DF-82BD-DCD5-0D7A0BEB4161}"/>
          </ac:spMkLst>
        </pc:spChg>
      </pc:sldChg>
      <pc:sldChg chg="modSp">
        <pc:chgData name="Anton Thorsson" userId="S::att@inqludeit.dk::66730e57-d8fa-4d50-8481-1bfafd16a824" providerId="AD" clId="Web-{FC5FEAC7-EF85-7853-C978-A302A3039CBA}" dt="2025-09-15T10:27:43.216" v="11"/>
        <pc:sldMkLst>
          <pc:docMk/>
          <pc:sldMk cId="846778619" sldId="445"/>
        </pc:sldMkLst>
        <pc:spChg chg="mod">
          <ac:chgData name="Anton Thorsson" userId="S::att@inqludeit.dk::66730e57-d8fa-4d50-8481-1bfafd16a824" providerId="AD" clId="Web-{FC5FEAC7-EF85-7853-C978-A302A3039CBA}" dt="2025-09-15T10:27:43.216" v="11"/>
          <ac:spMkLst>
            <pc:docMk/>
            <pc:sldMk cId="846778619" sldId="445"/>
            <ac:spMk id="17" creationId="{BAD1954D-7F69-423E-CED6-F252949B3B0C}"/>
          </ac:spMkLst>
        </pc:spChg>
      </pc:sldChg>
    </pc:docChg>
  </pc:docChgLst>
  <pc:docChgLst>
    <pc:chgData name="Orla Pedersen" userId="803f2546-190a-4d7d-8459-941127c9cd76" providerId="ADAL" clId="{E8AEE1D6-9A15-4D40-85C3-54F659E7D2EF}"/>
    <pc:docChg chg="modSld">
      <pc:chgData name="Orla Pedersen" userId="803f2546-190a-4d7d-8459-941127c9cd76" providerId="ADAL" clId="{E8AEE1D6-9A15-4D40-85C3-54F659E7D2EF}" dt="2025-09-18T10:35:55.889" v="110" actId="20577"/>
      <pc:docMkLst>
        <pc:docMk/>
      </pc:docMkLst>
      <pc:sldChg chg="modSp mod">
        <pc:chgData name="Orla Pedersen" userId="803f2546-190a-4d7d-8459-941127c9cd76" providerId="ADAL" clId="{E8AEE1D6-9A15-4D40-85C3-54F659E7D2EF}" dt="2025-09-18T09:22:24.602" v="16" actId="962"/>
        <pc:sldMkLst>
          <pc:docMk/>
          <pc:sldMk cId="1009044018" sldId="395"/>
        </pc:sldMkLst>
        <pc:spChg chg="mod">
          <ac:chgData name="Orla Pedersen" userId="803f2546-190a-4d7d-8459-941127c9cd76" providerId="ADAL" clId="{E8AEE1D6-9A15-4D40-85C3-54F659E7D2EF}" dt="2025-09-18T07:49:04.727" v="3" actId="962"/>
          <ac:spMkLst>
            <pc:docMk/>
            <pc:sldMk cId="1009044018" sldId="395"/>
            <ac:spMk id="13" creationId="{191A27A0-870D-945C-D7B3-A9D38910CD66}"/>
          </ac:spMkLst>
        </pc:spChg>
        <pc:spChg chg="mod">
          <ac:chgData name="Orla Pedersen" userId="803f2546-190a-4d7d-8459-941127c9cd76" providerId="ADAL" clId="{E8AEE1D6-9A15-4D40-85C3-54F659E7D2EF}" dt="2025-09-18T07:49:04.727" v="3" actId="962"/>
          <ac:spMkLst>
            <pc:docMk/>
            <pc:sldMk cId="1009044018" sldId="395"/>
            <ac:spMk id="17" creationId="{B5D792A7-DE61-2EF4-4D7A-125DC937C83B}"/>
          </ac:spMkLst>
        </pc:spChg>
        <pc:spChg chg="mod">
          <ac:chgData name="Orla Pedersen" userId="803f2546-190a-4d7d-8459-941127c9cd76" providerId="ADAL" clId="{E8AEE1D6-9A15-4D40-85C3-54F659E7D2EF}" dt="2025-09-18T09:22:24.602" v="16" actId="962"/>
          <ac:spMkLst>
            <pc:docMk/>
            <pc:sldMk cId="1009044018" sldId="395"/>
            <ac:spMk id="18" creationId="{1D134252-9939-338C-C407-2AC24D0E0CA9}"/>
          </ac:spMkLst>
        </pc:spChg>
        <pc:spChg chg="mod ord">
          <ac:chgData name="Orla Pedersen" userId="803f2546-190a-4d7d-8459-941127c9cd76" providerId="ADAL" clId="{E8AEE1D6-9A15-4D40-85C3-54F659E7D2EF}" dt="2025-09-18T09:22:24.602" v="16" actId="962"/>
          <ac:spMkLst>
            <pc:docMk/>
            <pc:sldMk cId="1009044018" sldId="395"/>
            <ac:spMk id="19" creationId="{72B4205C-649F-83EF-0A6E-6BD6435B19DD}"/>
          </ac:spMkLst>
        </pc:spChg>
        <pc:spChg chg="mod ord">
          <ac:chgData name="Orla Pedersen" userId="803f2546-190a-4d7d-8459-941127c9cd76" providerId="ADAL" clId="{E8AEE1D6-9A15-4D40-85C3-54F659E7D2EF}" dt="2025-09-18T09:22:24.602" v="16" actId="962"/>
          <ac:spMkLst>
            <pc:docMk/>
            <pc:sldMk cId="1009044018" sldId="395"/>
            <ac:spMk id="20" creationId="{4750DF3C-A808-0666-1498-09D10A910A2E}"/>
          </ac:spMkLst>
        </pc:spChg>
        <pc:spChg chg="mod ord">
          <ac:chgData name="Orla Pedersen" userId="803f2546-190a-4d7d-8459-941127c9cd76" providerId="ADAL" clId="{E8AEE1D6-9A15-4D40-85C3-54F659E7D2EF}" dt="2025-09-18T09:22:24.602" v="16" actId="962"/>
          <ac:spMkLst>
            <pc:docMk/>
            <pc:sldMk cId="1009044018" sldId="395"/>
            <ac:spMk id="21" creationId="{9058A56D-4F58-33E0-A3A0-AD4DE2B7FFFE}"/>
          </ac:spMkLst>
        </pc:spChg>
        <pc:spChg chg="mod">
          <ac:chgData name="Orla Pedersen" userId="803f2546-190a-4d7d-8459-941127c9cd76" providerId="ADAL" clId="{E8AEE1D6-9A15-4D40-85C3-54F659E7D2EF}" dt="2025-09-18T07:49:04.727" v="3" actId="962"/>
          <ac:spMkLst>
            <pc:docMk/>
            <pc:sldMk cId="1009044018" sldId="395"/>
            <ac:spMk id="22" creationId="{84A75B56-71DD-8807-C8C6-5D8F7C59E9B8}"/>
          </ac:spMkLst>
        </pc:spChg>
        <pc:spChg chg="mod">
          <ac:chgData name="Orla Pedersen" userId="803f2546-190a-4d7d-8459-941127c9cd76" providerId="ADAL" clId="{E8AEE1D6-9A15-4D40-85C3-54F659E7D2EF}" dt="2025-09-18T07:49:04.727" v="3" actId="962"/>
          <ac:spMkLst>
            <pc:docMk/>
            <pc:sldMk cId="1009044018" sldId="395"/>
            <ac:spMk id="23" creationId="{6F00922C-BECC-5A27-57AF-3F8DD3935382}"/>
          </ac:spMkLst>
        </pc:spChg>
        <pc:spChg chg="mod">
          <ac:chgData name="Orla Pedersen" userId="803f2546-190a-4d7d-8459-941127c9cd76" providerId="ADAL" clId="{E8AEE1D6-9A15-4D40-85C3-54F659E7D2EF}" dt="2025-09-18T07:49:04.727" v="3" actId="962"/>
          <ac:spMkLst>
            <pc:docMk/>
            <pc:sldMk cId="1009044018" sldId="395"/>
            <ac:spMk id="24" creationId="{597E8816-BF4E-5C23-5D66-7983708ABC8C}"/>
          </ac:spMkLst>
        </pc:spChg>
        <pc:spChg chg="mod">
          <ac:chgData name="Orla Pedersen" userId="803f2546-190a-4d7d-8459-941127c9cd76" providerId="ADAL" clId="{E8AEE1D6-9A15-4D40-85C3-54F659E7D2EF}" dt="2025-09-18T07:49:04.727" v="3" actId="962"/>
          <ac:spMkLst>
            <pc:docMk/>
            <pc:sldMk cId="1009044018" sldId="395"/>
            <ac:spMk id="30" creationId="{0E41D1C9-881E-2318-ED58-D2F84B66B026}"/>
          </ac:spMkLst>
        </pc:spChg>
        <pc:grpChg chg="mod modVis">
          <ac:chgData name="Orla Pedersen" userId="803f2546-190a-4d7d-8459-941127c9cd76" providerId="ADAL" clId="{E8AEE1D6-9A15-4D40-85C3-54F659E7D2EF}" dt="2025-09-18T07:48:45.180" v="2" actId="14429"/>
          <ac:grpSpMkLst>
            <pc:docMk/>
            <pc:sldMk cId="1009044018" sldId="395"/>
            <ac:grpSpMk id="2" creationId="{45103F17-5344-BF1E-EEBF-F7C0B66898CE}"/>
          </ac:grpSpMkLst>
        </pc:grpChg>
      </pc:sldChg>
      <pc:sldChg chg="modSp mod">
        <pc:chgData name="Orla Pedersen" userId="803f2546-190a-4d7d-8459-941127c9cd76" providerId="ADAL" clId="{E8AEE1D6-9A15-4D40-85C3-54F659E7D2EF}" dt="2025-09-18T10:35:55.889" v="110" actId="20577"/>
        <pc:sldMkLst>
          <pc:docMk/>
          <pc:sldMk cId="696994974" sldId="427"/>
        </pc:sldMkLst>
        <pc:spChg chg="mod">
          <ac:chgData name="Orla Pedersen" userId="803f2546-190a-4d7d-8459-941127c9cd76" providerId="ADAL" clId="{E8AEE1D6-9A15-4D40-85C3-54F659E7D2EF}" dt="2025-09-18T10:35:55.889" v="110" actId="20577"/>
          <ac:spMkLst>
            <pc:docMk/>
            <pc:sldMk cId="696994974" sldId="427"/>
            <ac:spMk id="3" creationId="{861BBAC0-8C21-E80C-2D5E-CC18E816AD10}"/>
          </ac:spMkLst>
        </pc:spChg>
      </pc:sldChg>
      <pc:sldChg chg="modSp mod">
        <pc:chgData name="Orla Pedersen" userId="803f2546-190a-4d7d-8459-941127c9cd76" providerId="ADAL" clId="{E8AEE1D6-9A15-4D40-85C3-54F659E7D2EF}" dt="2025-09-18T10:31:48.015" v="108" actId="962"/>
        <pc:sldMkLst>
          <pc:docMk/>
          <pc:sldMk cId="1210215498" sldId="433"/>
        </pc:sldMkLst>
        <pc:spChg chg="mod">
          <ac:chgData name="Orla Pedersen" userId="803f2546-190a-4d7d-8459-941127c9cd76" providerId="ADAL" clId="{E8AEE1D6-9A15-4D40-85C3-54F659E7D2EF}" dt="2025-09-18T09:17:51.882" v="12" actId="962"/>
          <ac:spMkLst>
            <pc:docMk/>
            <pc:sldMk cId="1210215498" sldId="433"/>
            <ac:spMk id="6" creationId="{CA2AEF28-6772-E8D5-9354-2A7BF5BC6ED3}"/>
          </ac:spMkLst>
        </pc:spChg>
        <pc:spChg chg="mod ord">
          <ac:chgData name="Orla Pedersen" userId="803f2546-190a-4d7d-8459-941127c9cd76" providerId="ADAL" clId="{E8AEE1D6-9A15-4D40-85C3-54F659E7D2EF}" dt="2025-09-18T09:17:51.882" v="12" actId="962"/>
          <ac:spMkLst>
            <pc:docMk/>
            <pc:sldMk cId="1210215498" sldId="433"/>
            <ac:spMk id="7" creationId="{4E14FDD7-F5E9-ACEC-F1C3-3E5A5F2AD88B}"/>
          </ac:spMkLst>
        </pc:spChg>
        <pc:spChg chg="mod ord">
          <ac:chgData name="Orla Pedersen" userId="803f2546-190a-4d7d-8459-941127c9cd76" providerId="ADAL" clId="{E8AEE1D6-9A15-4D40-85C3-54F659E7D2EF}" dt="2025-09-18T09:17:51.882" v="12" actId="962"/>
          <ac:spMkLst>
            <pc:docMk/>
            <pc:sldMk cId="1210215498" sldId="433"/>
            <ac:spMk id="8" creationId="{3CE203E9-0929-F827-2F77-8717B026C2EA}"/>
          </ac:spMkLst>
        </pc:spChg>
        <pc:spChg chg="mod">
          <ac:chgData name="Orla Pedersen" userId="803f2546-190a-4d7d-8459-941127c9cd76" providerId="ADAL" clId="{E8AEE1D6-9A15-4D40-85C3-54F659E7D2EF}" dt="2025-09-18T09:17:51.882" v="12" actId="962"/>
          <ac:spMkLst>
            <pc:docMk/>
            <pc:sldMk cId="1210215498" sldId="433"/>
            <ac:spMk id="9" creationId="{AF662F82-29FB-172F-B11C-99FB30352315}"/>
          </ac:spMkLst>
        </pc:spChg>
        <pc:spChg chg="mod">
          <ac:chgData name="Orla Pedersen" userId="803f2546-190a-4d7d-8459-941127c9cd76" providerId="ADAL" clId="{E8AEE1D6-9A15-4D40-85C3-54F659E7D2EF}" dt="2025-09-18T09:17:51.882" v="12" actId="962"/>
          <ac:spMkLst>
            <pc:docMk/>
            <pc:sldMk cId="1210215498" sldId="433"/>
            <ac:spMk id="17" creationId="{7FF08FCB-345B-7175-BCDE-06F480992836}"/>
          </ac:spMkLst>
        </pc:spChg>
        <pc:spChg chg="mod ord">
          <ac:chgData name="Orla Pedersen" userId="803f2546-190a-4d7d-8459-941127c9cd76" providerId="ADAL" clId="{E8AEE1D6-9A15-4D40-85C3-54F659E7D2EF}" dt="2025-09-18T09:17:51.882" v="12" actId="962"/>
          <ac:spMkLst>
            <pc:docMk/>
            <pc:sldMk cId="1210215498" sldId="433"/>
            <ac:spMk id="18" creationId="{3D8D7592-749D-0361-938E-81AEBA2A0A3F}"/>
          </ac:spMkLst>
        </pc:spChg>
        <pc:spChg chg="mod ord">
          <ac:chgData name="Orla Pedersen" userId="803f2546-190a-4d7d-8459-941127c9cd76" providerId="ADAL" clId="{E8AEE1D6-9A15-4D40-85C3-54F659E7D2EF}" dt="2025-09-18T09:17:51.882" v="12" actId="962"/>
          <ac:spMkLst>
            <pc:docMk/>
            <pc:sldMk cId="1210215498" sldId="433"/>
            <ac:spMk id="19" creationId="{7E9015CF-58B4-5E6A-BA43-3DDD9E8C216B}"/>
          </ac:spMkLst>
        </pc:spChg>
        <pc:spChg chg="mod">
          <ac:chgData name="Orla Pedersen" userId="803f2546-190a-4d7d-8459-941127c9cd76" providerId="ADAL" clId="{E8AEE1D6-9A15-4D40-85C3-54F659E7D2EF}" dt="2025-09-18T09:17:51.882" v="12" actId="962"/>
          <ac:spMkLst>
            <pc:docMk/>
            <pc:sldMk cId="1210215498" sldId="433"/>
            <ac:spMk id="20" creationId="{FDCE2D69-8914-8128-37ED-26D56AB17A63}"/>
          </ac:spMkLst>
        </pc:spChg>
        <pc:spChg chg="mod ord">
          <ac:chgData name="Orla Pedersen" userId="803f2546-190a-4d7d-8459-941127c9cd76" providerId="ADAL" clId="{E8AEE1D6-9A15-4D40-85C3-54F659E7D2EF}" dt="2025-09-18T09:17:51.882" v="12" actId="962"/>
          <ac:spMkLst>
            <pc:docMk/>
            <pc:sldMk cId="1210215498" sldId="433"/>
            <ac:spMk id="21" creationId="{2FAFBFCE-45CE-1957-B7FE-410AF2DB8AD1}"/>
          </ac:spMkLst>
        </pc:spChg>
        <pc:spChg chg="mod ord">
          <ac:chgData name="Orla Pedersen" userId="803f2546-190a-4d7d-8459-941127c9cd76" providerId="ADAL" clId="{E8AEE1D6-9A15-4D40-85C3-54F659E7D2EF}" dt="2025-09-18T09:17:51.882" v="12" actId="962"/>
          <ac:spMkLst>
            <pc:docMk/>
            <pc:sldMk cId="1210215498" sldId="433"/>
            <ac:spMk id="22" creationId="{205C52EE-C847-B487-1895-1A63980C44FA}"/>
          </ac:spMkLst>
        </pc:spChg>
        <pc:spChg chg="mod">
          <ac:chgData name="Orla Pedersen" userId="803f2546-190a-4d7d-8459-941127c9cd76" providerId="ADAL" clId="{E8AEE1D6-9A15-4D40-85C3-54F659E7D2EF}" dt="2025-09-18T07:48:11.633" v="0" actId="962"/>
          <ac:spMkLst>
            <pc:docMk/>
            <pc:sldMk cId="1210215498" sldId="433"/>
            <ac:spMk id="23" creationId="{0A71D704-4302-FF75-DA2D-5F3A2BA4634F}"/>
          </ac:spMkLst>
        </pc:spChg>
        <pc:spChg chg="mod">
          <ac:chgData name="Orla Pedersen" userId="803f2546-190a-4d7d-8459-941127c9cd76" providerId="ADAL" clId="{E8AEE1D6-9A15-4D40-85C3-54F659E7D2EF}" dt="2025-09-18T07:48:11.633" v="0" actId="962"/>
          <ac:spMkLst>
            <pc:docMk/>
            <pc:sldMk cId="1210215498" sldId="433"/>
            <ac:spMk id="24" creationId="{C753091A-C00B-33A5-2B2C-161B3B40ABA4}"/>
          </ac:spMkLst>
        </pc:spChg>
        <pc:spChg chg="mod">
          <ac:chgData name="Orla Pedersen" userId="803f2546-190a-4d7d-8459-941127c9cd76" providerId="ADAL" clId="{E8AEE1D6-9A15-4D40-85C3-54F659E7D2EF}" dt="2025-09-18T07:48:11.633" v="0" actId="962"/>
          <ac:spMkLst>
            <pc:docMk/>
            <pc:sldMk cId="1210215498" sldId="433"/>
            <ac:spMk id="25" creationId="{6925E10E-32C3-D4B1-2C05-13CBDAF87B0B}"/>
          </ac:spMkLst>
        </pc:spChg>
        <pc:grpChg chg="mod">
          <ac:chgData name="Orla Pedersen" userId="803f2546-190a-4d7d-8459-941127c9cd76" providerId="ADAL" clId="{E8AEE1D6-9A15-4D40-85C3-54F659E7D2EF}" dt="2025-09-18T10:31:48.015" v="108" actId="962"/>
          <ac:grpSpMkLst>
            <pc:docMk/>
            <pc:sldMk cId="1210215498" sldId="433"/>
            <ac:grpSpMk id="5" creationId="{FA94F066-75CE-1CCC-62C8-FA22D7DB5EEF}"/>
          </ac:grpSpMkLst>
        </pc:grpChg>
      </pc:sldChg>
      <pc:sldChg chg="modSp mod">
        <pc:chgData name="Orla Pedersen" userId="803f2546-190a-4d7d-8459-941127c9cd76" providerId="ADAL" clId="{E8AEE1D6-9A15-4D40-85C3-54F659E7D2EF}" dt="2025-09-18T07:51:20.181" v="5" actId="1036"/>
        <pc:sldMkLst>
          <pc:docMk/>
          <pc:sldMk cId="1751180522" sldId="437"/>
        </pc:sldMkLst>
        <pc:spChg chg="mod">
          <ac:chgData name="Orla Pedersen" userId="803f2546-190a-4d7d-8459-941127c9cd76" providerId="ADAL" clId="{E8AEE1D6-9A15-4D40-85C3-54F659E7D2EF}" dt="2025-09-18T07:51:20.181" v="5" actId="1036"/>
          <ac:spMkLst>
            <pc:docMk/>
            <pc:sldMk cId="1751180522" sldId="437"/>
            <ac:spMk id="2" creationId="{FD35ABCF-096D-C666-7A64-2F51EA7F137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7B525-8699-224B-80BA-7C9569104796}" type="datetimeFigureOut">
              <a:rPr lang="da-DK" smtClean="0"/>
              <a:t>21-09-2025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1130-4817-AC40-8117-2C2B3CEC0120}" type="slidenum">
              <a:rPr lang="da-DK" smtClean="0"/>
              <a:t>‹nr.›</a:t>
            </a:fld>
            <a:endParaRPr lang="da-DK"/>
          </a:p>
        </p:txBody>
      </p:sp>
    </p:spTree>
    <p:extLst>
      <p:ext uri="{BB962C8B-B14F-4D97-AF65-F5344CB8AC3E}">
        <p14:creationId xmlns:p14="http://schemas.microsoft.com/office/powerpoint/2010/main" val="291375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orger.dk/handicap/Hjaelp-i-hverdagen/Hjaelpemidler-og-forbrugsgoder"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6407-1FEF-DCB2-00E9-567E6C5CCB9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C39D2B9-5281-D0A6-102F-673C9F1713A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6B58FD6-2525-33A7-C023-8F9B68D8E5EA}"/>
              </a:ext>
            </a:extLst>
          </p:cNvPr>
          <p:cNvSpPr>
            <a:spLocks noGrp="1"/>
          </p:cNvSpPr>
          <p:nvPr>
            <p:ph type="body" idx="1"/>
          </p:nvPr>
        </p:nvSpPr>
        <p:spPr/>
        <p:txBody>
          <a:bodyPr/>
          <a:lstStyle/>
          <a:p>
            <a:r>
              <a:rPr lang="da-DK" dirty="0"/>
              <a:t>Blodsukker er blodets indhold af sukker – også kaldet glukose. Vi har alle sukker i blodet uagtet om vi har diabetes eller ej. Sukker i blodet er en vigtig energikilde.</a:t>
            </a:r>
          </a:p>
          <a:p>
            <a:endParaRPr lang="da-DK" dirty="0"/>
          </a:p>
          <a:p>
            <a:r>
              <a:rPr lang="da-DK" dirty="0"/>
              <a:t>Mange fødevarer indeholder store kulhydratmolekyler – det kan f.eks. være kartofler, ris, pasta. De store kulhydratmolekyler bliver i fordøjelsesprocessen nedbrudt til sukkerstoffet glukose.</a:t>
            </a:r>
          </a:p>
          <a:p>
            <a:endParaRPr lang="da-DK" dirty="0"/>
          </a:p>
          <a:p>
            <a:r>
              <a:rPr lang="da-DK" sz="1200" b="0" i="0" kern="1200" dirty="0">
                <a:solidFill>
                  <a:schemeClr val="tx1"/>
                </a:solidFill>
                <a:effectLst/>
                <a:latin typeface="+mn-lt"/>
                <a:ea typeface="+mn-ea"/>
                <a:cs typeface="+mn-cs"/>
              </a:rPr>
              <a:t>Glukose sendes fra tarmen over i blodbanen, hvor det transporteres videre til kroppens celler ved hjælp af insulin. Det er en helt naturlig proces, at blodsukkeret stiger efter et måltid, og det tager 1½-2 timer, før al kulhydrat er optaget fra blodbanen.</a:t>
            </a:r>
            <a:endParaRPr lang="da-DK" dirty="0"/>
          </a:p>
          <a:p>
            <a:endParaRPr lang="da-DK" dirty="0"/>
          </a:p>
        </p:txBody>
      </p:sp>
      <p:sp>
        <p:nvSpPr>
          <p:cNvPr id="4" name="Pladsholder til slidenummer 3">
            <a:extLst>
              <a:ext uri="{FF2B5EF4-FFF2-40B4-BE49-F238E27FC236}">
                <a16:creationId xmlns:a16="http://schemas.microsoft.com/office/drawing/2014/main" id="{DE35FA58-7B45-03FB-0216-4A21517F064A}"/>
              </a:ext>
            </a:extLst>
          </p:cNvPr>
          <p:cNvSpPr>
            <a:spLocks noGrp="1"/>
          </p:cNvSpPr>
          <p:nvPr>
            <p:ph type="sldNum" sz="quarter" idx="5"/>
          </p:nvPr>
        </p:nvSpPr>
        <p:spPr/>
        <p:txBody>
          <a:bodyPr/>
          <a:lstStyle/>
          <a:p>
            <a:fld id="{921B17B7-928F-4540-9370-33415AC157BA}" type="slidenum">
              <a:rPr lang="da-DK" smtClean="0"/>
              <a:t>3</a:t>
            </a:fld>
            <a:endParaRPr lang="da-DK"/>
          </a:p>
        </p:txBody>
      </p:sp>
    </p:spTree>
    <p:extLst>
      <p:ext uri="{BB962C8B-B14F-4D97-AF65-F5344CB8AC3E}">
        <p14:creationId xmlns:p14="http://schemas.microsoft.com/office/powerpoint/2010/main" val="3451645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222222"/>
                </a:solidFill>
                <a:effectLst/>
                <a:latin typeface="Inter"/>
              </a:rPr>
              <a:t>Hvis der dannes mange ketonstoffer, vil blodet blive surt. Det vil sige, at blodet får en lav pH-værdi (kaldes også for acidose). Det, at blodet får en lav pH-værdi på grund af ketonstoffer, er årsag til den medicinske betegnelse 'ketoacidose'.</a:t>
            </a:r>
          </a:p>
          <a:p>
            <a:endParaRPr lang="da-DK" b="0" i="0" dirty="0">
              <a:solidFill>
                <a:srgbClr val="222222"/>
              </a:solidFill>
              <a:effectLst/>
              <a:latin typeface="Inter"/>
            </a:endParaRPr>
          </a:p>
          <a:p>
            <a:r>
              <a:rPr lang="da-DK" b="0" i="0" dirty="0">
                <a:solidFill>
                  <a:srgbClr val="222222"/>
                </a:solidFill>
                <a:effectLst/>
                <a:latin typeface="Inter"/>
              </a:rPr>
              <a:t>Kroppens vigtigste organer kan ikke fungere ved en lav og sur pH-værdi. Derfor siger man, at der er sket en 'syreforgiftning'. </a:t>
            </a:r>
          </a:p>
          <a:p>
            <a:endParaRPr lang="da-DK" b="0" i="0" dirty="0">
              <a:solidFill>
                <a:srgbClr val="222222"/>
              </a:solidFill>
              <a:effectLst/>
              <a:latin typeface="Inter"/>
            </a:endParaRPr>
          </a:p>
          <a:p>
            <a:r>
              <a:rPr lang="da-DK" b="0" i="0" dirty="0">
                <a:solidFill>
                  <a:srgbClr val="222222"/>
                </a:solidFill>
                <a:effectLst/>
                <a:latin typeface="Inter"/>
              </a:rPr>
              <a:t>Forgiftningen kan være potentielt livsfarlig, fordi den uden behandling kan medføre, at de vigtigste organer i kroppen svigter.</a:t>
            </a:r>
          </a:p>
          <a:p>
            <a:endParaRPr lang="da-DK" b="0" i="0" dirty="0">
              <a:solidFill>
                <a:srgbClr val="222222"/>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0000"/>
                </a:solidFill>
                <a:effectLst/>
                <a:highlight>
                  <a:srgbClr val="F3F0EF"/>
                </a:highlight>
                <a:latin typeface="DM Sans" pitchFamily="2" charset="0"/>
              </a:rPr>
              <a:t>Ketoacidose ses som regel ved type 1-diabetes og kun i meget sjældne tilfælde ved type 2-diabetes.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0000"/>
                </a:solidFill>
                <a:effectLst/>
                <a:highlight>
                  <a:srgbClr val="F3F0EF"/>
                </a:highlight>
                <a:latin typeface="DM Sans" pitchFamily="2" charset="0"/>
              </a:rPr>
              <a:t>Vær dog opmærksom på, at personer med type 2-diabetes, som behandles med SGLT-2 </a:t>
            </a:r>
            <a:r>
              <a:rPr lang="da-DK" b="0" i="0" dirty="0" err="1">
                <a:solidFill>
                  <a:srgbClr val="000000"/>
                </a:solidFill>
                <a:effectLst/>
                <a:highlight>
                  <a:srgbClr val="F3F0EF"/>
                </a:highlight>
                <a:latin typeface="DM Sans" pitchFamily="2" charset="0"/>
              </a:rPr>
              <a:t>hæmmere</a:t>
            </a:r>
            <a:r>
              <a:rPr lang="da-DK" b="0" i="0" dirty="0">
                <a:solidFill>
                  <a:srgbClr val="000000"/>
                </a:solidFill>
                <a:effectLst/>
                <a:highlight>
                  <a:srgbClr val="F3F0EF"/>
                </a:highlight>
                <a:latin typeface="DM Sans" pitchFamily="2" charset="0"/>
              </a:rPr>
              <a:t> (f.eks. </a:t>
            </a:r>
            <a:r>
              <a:rPr lang="da-DK" b="0" i="0" dirty="0" err="1">
                <a:solidFill>
                  <a:srgbClr val="000000"/>
                </a:solidFill>
                <a:effectLst/>
                <a:highlight>
                  <a:srgbClr val="F3F0EF"/>
                </a:highlight>
                <a:latin typeface="DM Sans" pitchFamily="2" charset="0"/>
              </a:rPr>
              <a:t>tbl</a:t>
            </a:r>
            <a:r>
              <a:rPr lang="da-DK" b="0" i="0" dirty="0">
                <a:solidFill>
                  <a:srgbClr val="000000"/>
                </a:solidFill>
                <a:effectLst/>
                <a:highlight>
                  <a:srgbClr val="F3F0EF"/>
                </a:highlight>
                <a:latin typeface="DM Sans" pitchFamily="2" charset="0"/>
              </a:rPr>
              <a:t>. </a:t>
            </a:r>
            <a:r>
              <a:rPr lang="da-DK" b="0" i="0" dirty="0" err="1">
                <a:solidFill>
                  <a:srgbClr val="000000"/>
                </a:solidFill>
                <a:effectLst/>
                <a:highlight>
                  <a:srgbClr val="F3F0EF"/>
                </a:highlight>
                <a:latin typeface="DM Sans" pitchFamily="2" charset="0"/>
              </a:rPr>
              <a:t>Forxiga</a:t>
            </a:r>
            <a:r>
              <a:rPr lang="da-DK" b="0" i="0" dirty="0">
                <a:solidFill>
                  <a:srgbClr val="000000"/>
                </a:solidFill>
                <a:effectLst/>
                <a:highlight>
                  <a:srgbClr val="F3F0EF"/>
                </a:highlight>
                <a:latin typeface="DM Sans" pitchFamily="2" charset="0"/>
              </a:rPr>
              <a:t>, </a:t>
            </a:r>
            <a:r>
              <a:rPr lang="da-DK" b="0" i="0" dirty="0" err="1">
                <a:solidFill>
                  <a:srgbClr val="000000"/>
                </a:solidFill>
                <a:effectLst/>
                <a:highlight>
                  <a:srgbClr val="F3F0EF"/>
                </a:highlight>
                <a:latin typeface="DM Sans" pitchFamily="2" charset="0"/>
              </a:rPr>
              <a:t>tbl</a:t>
            </a:r>
            <a:r>
              <a:rPr lang="da-DK" b="0" i="0" dirty="0">
                <a:solidFill>
                  <a:srgbClr val="000000"/>
                </a:solidFill>
                <a:effectLst/>
                <a:highlight>
                  <a:srgbClr val="F3F0EF"/>
                </a:highlight>
                <a:latin typeface="DM Sans" pitchFamily="2" charset="0"/>
              </a:rPr>
              <a:t>. </a:t>
            </a:r>
            <a:r>
              <a:rPr lang="da-DK" b="0" i="0" dirty="0" err="1">
                <a:solidFill>
                  <a:srgbClr val="000000"/>
                </a:solidFill>
                <a:effectLst/>
                <a:highlight>
                  <a:srgbClr val="F3F0EF"/>
                </a:highlight>
                <a:latin typeface="DM Sans" pitchFamily="2" charset="0"/>
              </a:rPr>
              <a:t>Jardiance</a:t>
            </a:r>
            <a:r>
              <a:rPr lang="da-DK" b="0" i="0" dirty="0">
                <a:solidFill>
                  <a:srgbClr val="000000"/>
                </a:solidFill>
                <a:effectLst/>
                <a:highlight>
                  <a:srgbClr val="F3F0EF"/>
                </a:highlight>
                <a:latin typeface="DM Sans" pitchFamily="2" charset="0"/>
              </a:rPr>
              <a:t> og </a:t>
            </a:r>
            <a:r>
              <a:rPr lang="da-DK" b="0" i="0" dirty="0" err="1">
                <a:solidFill>
                  <a:srgbClr val="000000"/>
                </a:solidFill>
                <a:effectLst/>
                <a:highlight>
                  <a:srgbClr val="F3F0EF"/>
                </a:highlight>
                <a:latin typeface="DM Sans" pitchFamily="2" charset="0"/>
              </a:rPr>
              <a:t>tbl</a:t>
            </a:r>
            <a:r>
              <a:rPr lang="da-DK" b="0" i="0" dirty="0">
                <a:solidFill>
                  <a:srgbClr val="000000"/>
                </a:solidFill>
                <a:effectLst/>
                <a:highlight>
                  <a:srgbClr val="F3F0EF"/>
                </a:highlight>
                <a:latin typeface="DM Sans" pitchFamily="2" charset="0"/>
              </a:rPr>
              <a:t>. </a:t>
            </a:r>
            <a:r>
              <a:rPr lang="da-DK" b="0" i="0" dirty="0" err="1">
                <a:solidFill>
                  <a:srgbClr val="000000"/>
                </a:solidFill>
                <a:effectLst/>
                <a:highlight>
                  <a:srgbClr val="F3F0EF"/>
                </a:highlight>
                <a:latin typeface="DM Sans" pitchFamily="2" charset="0"/>
              </a:rPr>
              <a:t>Synjardy</a:t>
            </a:r>
            <a:r>
              <a:rPr lang="da-DK" b="0" i="0" dirty="0">
                <a:solidFill>
                  <a:srgbClr val="000000"/>
                </a:solidFill>
                <a:effectLst/>
                <a:highlight>
                  <a:srgbClr val="F3F0EF"/>
                </a:highlight>
                <a:latin typeface="DM Sans" pitchFamily="2" charset="0"/>
              </a:rPr>
              <a:t>) er i øget risiko for at udvikle ketoacidose ved normale blodsukkerværdier.</a:t>
            </a:r>
          </a:p>
          <a:p>
            <a:endParaRPr lang="da-DK" b="0" i="0" dirty="0">
              <a:solidFill>
                <a:srgbClr val="222222"/>
              </a:solidFill>
              <a:effectLst/>
              <a:latin typeface="Inter"/>
            </a:endParaRPr>
          </a:p>
        </p:txBody>
      </p:sp>
      <p:sp>
        <p:nvSpPr>
          <p:cNvPr id="4" name="Pladsholder til slidenummer 3"/>
          <p:cNvSpPr>
            <a:spLocks noGrp="1"/>
          </p:cNvSpPr>
          <p:nvPr>
            <p:ph type="sldNum" sz="quarter" idx="5"/>
          </p:nvPr>
        </p:nvSpPr>
        <p:spPr/>
        <p:txBody>
          <a:bodyPr/>
          <a:lstStyle/>
          <a:p>
            <a:fld id="{921B17B7-928F-4540-9370-33415AC157BA}" type="slidenum">
              <a:rPr lang="da-DK" smtClean="0"/>
              <a:t>14</a:t>
            </a:fld>
            <a:endParaRPr lang="da-DK"/>
          </a:p>
        </p:txBody>
      </p:sp>
    </p:spTree>
    <p:extLst>
      <p:ext uri="{BB962C8B-B14F-4D97-AF65-F5344CB8AC3E}">
        <p14:creationId xmlns:p14="http://schemas.microsoft.com/office/powerpoint/2010/main" val="80799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I starten skyldes symptomerne på ketoacidose det høje blodsukker. </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De typiske symptomer på ketoacidose er:</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Øget tørst</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Hyppige vandladninger</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Utilpashed med kvalme</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Hovedpine</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Synsforstyrrelser</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Mavesmerter, særligt hos børn</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Opkastninger (eventuelt kaffegrumslignende opkast), forstoppelse</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Udåndingsluft, som lugter af acetone</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Tung, dyb vejrtrækning (</a:t>
            </a:r>
            <a:r>
              <a:rPr lang="da-DK" sz="1200" b="0" i="0" kern="1200" dirty="0" err="1">
                <a:solidFill>
                  <a:schemeClr val="tx1"/>
                </a:solidFill>
                <a:effectLst/>
                <a:latin typeface="+mn-lt"/>
                <a:ea typeface="+mn-ea"/>
                <a:cs typeface="+mn-cs"/>
              </a:rPr>
              <a:t>Kussmauls</a:t>
            </a:r>
            <a:r>
              <a:rPr lang="da-DK" sz="1200" b="0" i="0" kern="1200" dirty="0">
                <a:solidFill>
                  <a:schemeClr val="tx1"/>
                </a:solidFill>
                <a:effectLst/>
                <a:latin typeface="+mn-lt"/>
                <a:ea typeface="+mn-ea"/>
                <a:cs typeface="+mn-cs"/>
              </a:rPr>
              <a:t> respiration) eller overfladisk, hurtig vejrtrækning (hyperventilation)</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Døsighed, forvirring og bevidstløshed.</a:t>
            </a:r>
          </a:p>
          <a:p>
            <a:pPr marL="171450" indent="-171450">
              <a:buFont typeface="Arial" panose="020B0604020202020204" pitchFamily="34" charset="0"/>
              <a:buChar char="•"/>
            </a:pPr>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Andre vigtige tegn, på at man har udviklet ketoacidose, er:</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Blodsukker over 15 mmol/l </a:t>
            </a: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Et højt niveau af ketonstoffer målt enten i blodet eller urinen.</a:t>
            </a:r>
          </a:p>
          <a:p>
            <a:pPr marL="171450" indent="-171450">
              <a:buFont typeface="Arial" panose="020B0604020202020204" pitchFamily="34" charset="0"/>
              <a:buChar char="•"/>
            </a:pPr>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921B17B7-928F-4540-9370-33415AC157BA}" type="slidenum">
              <a:rPr lang="da-DK" smtClean="0"/>
              <a:t>15</a:t>
            </a:fld>
            <a:endParaRPr lang="da-DK"/>
          </a:p>
        </p:txBody>
      </p:sp>
    </p:spTree>
    <p:extLst>
      <p:ext uri="{BB962C8B-B14F-4D97-AF65-F5344CB8AC3E}">
        <p14:creationId xmlns:p14="http://schemas.microsoft.com/office/powerpoint/2010/main" val="1098716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Sygdom, feber og anden infektion i kroppen øger risikoen for at udvikle ketoacidose, da kroppen under sygdom har brug for mere insulin for at holde blodsukkeret nede. Tommelfingerregelsen siger 25% øget insulinbehov pr. grad kropstemperaturen stiger over 37,5 grader. Derfor kan en borger med anden sygdom pludselig have højt blodsukker over flere dage, hvis der ikke bliver justeret i den hurtigtvirkende insulin under sygdom. Kontakt derfor altid den behandlingsansvarlige læge eller akutteamet for at ligge en midlertidig plan, når en borger bliver syg.</a:t>
            </a:r>
          </a:p>
        </p:txBody>
      </p:sp>
      <p:sp>
        <p:nvSpPr>
          <p:cNvPr id="4" name="Pladsholder til slidenummer 3"/>
          <p:cNvSpPr>
            <a:spLocks noGrp="1"/>
          </p:cNvSpPr>
          <p:nvPr>
            <p:ph type="sldNum" sz="quarter" idx="5"/>
          </p:nvPr>
        </p:nvSpPr>
        <p:spPr/>
        <p:txBody>
          <a:bodyPr/>
          <a:lstStyle/>
          <a:p>
            <a:fld id="{E2301130-4817-AC40-8117-2C2B3CEC0120}" type="slidenum">
              <a:rPr lang="da-DK" smtClean="0"/>
              <a:t>16</a:t>
            </a:fld>
            <a:endParaRPr lang="da-DK"/>
          </a:p>
        </p:txBody>
      </p:sp>
    </p:spTree>
    <p:extLst>
      <p:ext uri="{BB962C8B-B14F-4D97-AF65-F5344CB8AC3E}">
        <p14:creationId xmlns:p14="http://schemas.microsoft.com/office/powerpoint/2010/main" val="319848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0473-AABA-DF05-12B3-3A9308F131C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67B20AF-9117-3C22-49B7-C75CEE519A1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840EA28-6E13-8102-152F-D9FE10486070}"/>
              </a:ext>
            </a:extLst>
          </p:cNvPr>
          <p:cNvSpPr>
            <a:spLocks noGrp="1"/>
          </p:cNvSpPr>
          <p:nvPr>
            <p:ph type="body" idx="1"/>
          </p:nvPr>
        </p:nvSpPr>
        <p:spPr/>
        <p:txBody>
          <a:bodyPr/>
          <a:lstStyle/>
          <a:p>
            <a:r>
              <a:rPr lang="da-DK" dirty="0"/>
              <a:t>Mængden af ketonstoffer kan måles både i blod og urin. Det anbefales at måle i blodet, da resultatet viser det aktuelle niveau af ketonstoffer, hvorimod måling med urinketoner er forsinket cirka 2 timer. </a:t>
            </a:r>
          </a:p>
          <a:p>
            <a:r>
              <a:rPr lang="da-DK" dirty="0"/>
              <a:t>Dette fordi der går noget tid, fra ketonstofferne er dannet til de rent faktisk bliver opsamlet i urinen og derefter tisses ud.</a:t>
            </a:r>
          </a:p>
          <a:p>
            <a:endParaRPr lang="da-DK" dirty="0"/>
          </a:p>
          <a:p>
            <a:r>
              <a:rPr lang="da-DK" b="1" dirty="0"/>
              <a:t>Blod</a:t>
            </a:r>
          </a:p>
          <a:p>
            <a:r>
              <a:rPr lang="da-DK" dirty="0"/>
              <a:t>Måling af blodketoner minder meget om blodsukkermåling med blodsukkerapparat. </a:t>
            </a:r>
            <a:br>
              <a:rPr lang="da-DK" dirty="0"/>
            </a:br>
            <a:r>
              <a:rPr lang="da-DK" dirty="0"/>
              <a:t>Man skal bruge en fingerprikker, ketonstrimler og et apparat, der ligner et blodsukkerappart, men som kan måle ketonstoffer.</a:t>
            </a:r>
          </a:p>
          <a:p>
            <a:r>
              <a:rPr lang="da-DK" dirty="0"/>
              <a:t>Nogle slags blodsukkerapparater kan både måle blodsukker og blodketoner. Hvad apparatet måler, afhænger af typen af strimmel, man sætter i.</a:t>
            </a:r>
          </a:p>
          <a:p>
            <a:endParaRPr lang="da-DK" dirty="0"/>
          </a:p>
          <a:p>
            <a:r>
              <a:rPr lang="da-DK" dirty="0"/>
              <a:t>Når keton­stoffer måles i blodet (blodketoner) får man en talværdi ud, som gennemgås på næste slide.</a:t>
            </a:r>
          </a:p>
          <a:p>
            <a:r>
              <a:rPr lang="da-DK" dirty="0"/>
              <a:t>Tallet giver et her-og-nu-billede af tilstanden i kroppen, uden forsinkelse.</a:t>
            </a:r>
          </a:p>
          <a:p>
            <a:endParaRPr lang="da-DK" dirty="0"/>
          </a:p>
          <a:p>
            <a:r>
              <a:rPr lang="da-DK" b="1" dirty="0"/>
              <a:t>Urin</a:t>
            </a:r>
            <a:endParaRPr lang="da-DK" b="0" dirty="0"/>
          </a:p>
          <a:p>
            <a:r>
              <a:rPr lang="da-DK" b="0" dirty="0"/>
              <a:t>Urinen opsamles på samme måde som ved en urinprøve. Herefter anvendes der specielle ”</a:t>
            </a:r>
            <a:r>
              <a:rPr lang="da-DK" b="0" dirty="0" err="1"/>
              <a:t>ketostix</a:t>
            </a:r>
            <a:r>
              <a:rPr lang="da-DK" b="0" dirty="0"/>
              <a:t>”, som aflæses på en farveskala 15 sek. efter den har været i kontakt med urinen. Herefter kan man sammenligne </a:t>
            </a:r>
            <a:r>
              <a:rPr lang="da-DK" b="0" dirty="0" err="1"/>
              <a:t>stixens</a:t>
            </a:r>
            <a:r>
              <a:rPr lang="da-DK" b="0" dirty="0"/>
              <a:t> farve med farverne på siden af beholderen. Værdien vil altid være forsinket med ca. to timer i urinen og man skal derfor være opmærksom på, at tilstanden i løbet af timerne kan være blevet forværret. Farverne gennemgås om to slides.</a:t>
            </a:r>
          </a:p>
          <a:p>
            <a:endParaRPr lang="da-DK" dirty="0"/>
          </a:p>
        </p:txBody>
      </p:sp>
      <p:sp>
        <p:nvSpPr>
          <p:cNvPr id="4" name="Pladsholder til slidenummer 3">
            <a:extLst>
              <a:ext uri="{FF2B5EF4-FFF2-40B4-BE49-F238E27FC236}">
                <a16:creationId xmlns:a16="http://schemas.microsoft.com/office/drawing/2014/main" id="{744455C5-BEE1-CE0B-A065-28350AC689CE}"/>
              </a:ext>
            </a:extLst>
          </p:cNvPr>
          <p:cNvSpPr>
            <a:spLocks noGrp="1"/>
          </p:cNvSpPr>
          <p:nvPr>
            <p:ph type="sldNum" sz="quarter" idx="5"/>
          </p:nvPr>
        </p:nvSpPr>
        <p:spPr/>
        <p:txBody>
          <a:bodyPr/>
          <a:lstStyle/>
          <a:p>
            <a:fld id="{E2301130-4817-AC40-8117-2C2B3CEC0120}" type="slidenum">
              <a:rPr lang="da-DK" smtClean="0"/>
              <a:t>17</a:t>
            </a:fld>
            <a:endParaRPr lang="da-DK"/>
          </a:p>
        </p:txBody>
      </p:sp>
    </p:spTree>
    <p:extLst>
      <p:ext uri="{BB962C8B-B14F-4D97-AF65-F5344CB8AC3E}">
        <p14:creationId xmlns:p14="http://schemas.microsoft.com/office/powerpoint/2010/main" val="323830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E6848-93A3-6F8E-22B2-1405632E611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F8842EB-13F3-FF3D-2538-E9147CF9EF2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A76E175-480D-1E00-F7ED-4BE704015614}"/>
              </a:ext>
            </a:extLst>
          </p:cNvPr>
          <p:cNvSpPr>
            <a:spLocks noGrp="1"/>
          </p:cNvSpPr>
          <p:nvPr>
            <p:ph type="body" idx="1"/>
          </p:nvPr>
        </p:nvSpPr>
        <p:spPr/>
        <p:txBody>
          <a:bodyPr/>
          <a:lstStyle/>
          <a:p>
            <a:r>
              <a:rPr lang="da-DK" b="0" i="0" dirty="0">
                <a:solidFill>
                  <a:srgbClr val="000000"/>
                </a:solidFill>
                <a:effectLst/>
                <a:highlight>
                  <a:srgbClr val="F3F0EF"/>
                </a:highlight>
                <a:latin typeface="DM Sans" pitchFamily="2" charset="0"/>
              </a:rPr>
              <a:t>Værdierne for ketonstoffer er som følgende:</a:t>
            </a:r>
          </a:p>
          <a:p>
            <a:pPr marL="171450" indent="-171450">
              <a:buFont typeface="Arial" panose="020B0604020202020204" pitchFamily="34" charset="0"/>
              <a:buChar char="•"/>
            </a:pPr>
            <a:r>
              <a:rPr lang="da-DK" b="0" i="0" dirty="0">
                <a:solidFill>
                  <a:srgbClr val="000000"/>
                </a:solidFill>
                <a:effectLst/>
                <a:highlight>
                  <a:srgbClr val="F3F0EF"/>
                </a:highlight>
                <a:latin typeface="DM Sans" pitchFamily="2" charset="0"/>
              </a:rPr>
              <a:t>Under 0,6 mmol/l – normalt. Du skal ikke gøre noget</a:t>
            </a:r>
          </a:p>
          <a:p>
            <a:pPr marL="171450" indent="-171450">
              <a:buFont typeface="Arial" panose="020B0604020202020204" pitchFamily="34" charset="0"/>
              <a:buChar char="•"/>
            </a:pPr>
            <a:r>
              <a:rPr lang="da-DK" b="0" i="0" dirty="0">
                <a:solidFill>
                  <a:srgbClr val="000000"/>
                </a:solidFill>
                <a:effectLst/>
                <a:highlight>
                  <a:srgbClr val="F3F0EF"/>
                </a:highlight>
                <a:latin typeface="DM Sans" pitchFamily="2" charset="0"/>
              </a:rPr>
              <a:t>0,6-1,5 mmol/l – forhøjet niveau. Gentag målingen inden for en time. Kontakt behandlingsansvarlige læge eller akutteam, hvis den nye måling viser det samme eller er stigende. </a:t>
            </a:r>
          </a:p>
          <a:p>
            <a:pPr marL="171450" indent="-171450">
              <a:buFont typeface="Arial" panose="020B0604020202020204" pitchFamily="34" charset="0"/>
              <a:buChar char="•"/>
            </a:pPr>
            <a:r>
              <a:rPr lang="da-DK" b="0" i="0" dirty="0">
                <a:solidFill>
                  <a:srgbClr val="000000"/>
                </a:solidFill>
                <a:effectLst/>
                <a:highlight>
                  <a:srgbClr val="F3F0EF"/>
                </a:highlight>
                <a:latin typeface="DM Sans" pitchFamily="2" charset="0"/>
              </a:rPr>
              <a:t>1,5-3,0 mmol/l – højt niveau. Stor risiko for udvikling af syreforgiftning. Kontakt behandlingsansvarlige læge eller akutteam med det samme. </a:t>
            </a:r>
          </a:p>
          <a:p>
            <a:pPr marL="171450" indent="-171450">
              <a:buFont typeface="Arial" panose="020B0604020202020204" pitchFamily="34" charset="0"/>
              <a:buChar char="•"/>
            </a:pPr>
            <a:r>
              <a:rPr lang="da-DK" b="0" i="0" dirty="0">
                <a:solidFill>
                  <a:srgbClr val="000000"/>
                </a:solidFill>
                <a:effectLst/>
                <a:highlight>
                  <a:srgbClr val="F3F0EF"/>
                </a:highlight>
                <a:latin typeface="DM Sans" pitchFamily="2" charset="0"/>
              </a:rPr>
              <a:t>Over 3,0 mmol/l – Syreforgiftning. Søg akut hjælp.</a:t>
            </a:r>
          </a:p>
          <a:p>
            <a:endParaRPr lang="da-DK" dirty="0"/>
          </a:p>
          <a:p>
            <a:endParaRPr lang="da-DK" dirty="0"/>
          </a:p>
        </p:txBody>
      </p:sp>
      <p:sp>
        <p:nvSpPr>
          <p:cNvPr id="4" name="Pladsholder til slidenummer 3">
            <a:extLst>
              <a:ext uri="{FF2B5EF4-FFF2-40B4-BE49-F238E27FC236}">
                <a16:creationId xmlns:a16="http://schemas.microsoft.com/office/drawing/2014/main" id="{F2EB3BFB-94D2-D635-CF47-C1EF6423F81C}"/>
              </a:ext>
            </a:extLst>
          </p:cNvPr>
          <p:cNvSpPr>
            <a:spLocks noGrp="1"/>
          </p:cNvSpPr>
          <p:nvPr>
            <p:ph type="sldNum" sz="quarter" idx="5"/>
          </p:nvPr>
        </p:nvSpPr>
        <p:spPr/>
        <p:txBody>
          <a:bodyPr/>
          <a:lstStyle/>
          <a:p>
            <a:fld id="{E2301130-4817-AC40-8117-2C2B3CEC0120}" type="slidenum">
              <a:rPr lang="da-DK" smtClean="0"/>
              <a:t>18</a:t>
            </a:fld>
            <a:endParaRPr lang="da-DK"/>
          </a:p>
        </p:txBody>
      </p:sp>
    </p:spTree>
    <p:extLst>
      <p:ext uri="{BB962C8B-B14F-4D97-AF65-F5344CB8AC3E}">
        <p14:creationId xmlns:p14="http://schemas.microsoft.com/office/powerpoint/2010/main" val="291014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9EDDD-4AFC-E357-DCBF-8E968B16974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0D52597-53C5-414B-CD3B-A0D6B03A01E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E82AC21-C9D5-ED86-7DA2-5B94A300F78D}"/>
              </a:ext>
            </a:extLst>
          </p:cNvPr>
          <p:cNvSpPr>
            <a:spLocks noGrp="1"/>
          </p:cNvSpPr>
          <p:nvPr>
            <p:ph type="body" idx="1"/>
          </p:nvPr>
        </p:nvSpPr>
        <p:spPr/>
        <p:txBody>
          <a:bodyPr/>
          <a:lstStyle/>
          <a:p>
            <a:r>
              <a:rPr lang="da-DK" dirty="0"/>
              <a:t>Husk at det er specielle </a:t>
            </a:r>
            <a:r>
              <a:rPr lang="da-DK" dirty="0" err="1"/>
              <a:t>ketostix</a:t>
            </a:r>
            <a:r>
              <a:rPr lang="da-DK" dirty="0"/>
              <a:t>, som skal anvendes til måling af urinketoner.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Open Sans" panose="020B0606030504020204" pitchFamily="34" charset="0"/>
                <a:ea typeface="Open Sans" panose="020B0606030504020204" pitchFamily="34" charset="0"/>
                <a:cs typeface="Open Sans" panose="020B0606030504020204" pitchFamily="34" charset="0"/>
              </a:rPr>
              <a:t>To mørkeste farver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Risiko for syreforgiftning. Kontakt behandlingsansvarlige læge eller akut team med det samme.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Open Sans" panose="020B0606030504020204" pitchFamily="34" charset="0"/>
                <a:ea typeface="Open Sans" panose="020B0606030504020204" pitchFamily="34" charset="0"/>
                <a:cs typeface="Open Sans" panose="020B0606030504020204" pitchFamily="34" charset="0"/>
              </a:rPr>
              <a:t>To mellemste farver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Open Sans" panose="020B0606030504020204" pitchFamily="34" charset="0"/>
                <a:ea typeface="Open Sans" panose="020B0606030504020204" pitchFamily="34" charset="0"/>
                <a:cs typeface="Open Sans" panose="020B0606030504020204" pitchFamily="34" charset="0"/>
              </a:rPr>
              <a:t>Gentag prøven igen efter 2-3 timer. Bliver farven ikke lysere eller bliver den mørkere, skal behandlingsansvarlige læge eller akut team kontaktes.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latin typeface="Open Sans" panose="020B0606030504020204" pitchFamily="34" charset="0"/>
                <a:ea typeface="Open Sans" panose="020B0606030504020204" pitchFamily="34" charset="0"/>
                <a:cs typeface="Open Sans" panose="020B0606030504020204" pitchFamily="34" charset="0"/>
              </a:rPr>
              <a:t>To lyseste farver</a:t>
            </a:r>
            <a:br>
              <a:rPr lang="da-DK" b="1" dirty="0">
                <a:latin typeface="Open Sans" panose="020B0606030504020204" pitchFamily="34" charset="0"/>
                <a:ea typeface="Open Sans" panose="020B0606030504020204" pitchFamily="34" charset="0"/>
                <a:cs typeface="Open Sans" panose="020B0606030504020204" pitchFamily="34" charset="0"/>
              </a:rPr>
            </a:br>
            <a:r>
              <a:rPr lang="da-DK" b="0" dirty="0">
                <a:latin typeface="Open Sans" panose="020B0606030504020204" pitchFamily="34" charset="0"/>
                <a:ea typeface="Open Sans" panose="020B0606030504020204" pitchFamily="34" charset="0"/>
                <a:cs typeface="Open Sans" panose="020B0606030504020204" pitchFamily="34" charset="0"/>
              </a:rPr>
              <a:t>Normal værdi</a:t>
            </a:r>
            <a:endParaRPr lang="da-DK" b="1" dirty="0">
              <a:latin typeface="Open Sans" panose="020B0606030504020204" pitchFamily="34" charset="0"/>
              <a:ea typeface="Open Sans" panose="020B0606030504020204" pitchFamily="34" charset="0"/>
              <a:cs typeface="Open Sans" panose="020B0606030504020204" pitchFamily="34" charset="0"/>
            </a:endParaRPr>
          </a:p>
          <a:p>
            <a:endParaRPr lang="da-DK" dirty="0"/>
          </a:p>
          <a:p>
            <a:endParaRPr lang="da-DK" dirty="0"/>
          </a:p>
        </p:txBody>
      </p:sp>
      <p:sp>
        <p:nvSpPr>
          <p:cNvPr id="4" name="Pladsholder til slidenummer 3">
            <a:extLst>
              <a:ext uri="{FF2B5EF4-FFF2-40B4-BE49-F238E27FC236}">
                <a16:creationId xmlns:a16="http://schemas.microsoft.com/office/drawing/2014/main" id="{B93DB3A0-4F6B-C662-0104-1E40EE5BF214}"/>
              </a:ext>
            </a:extLst>
          </p:cNvPr>
          <p:cNvSpPr>
            <a:spLocks noGrp="1"/>
          </p:cNvSpPr>
          <p:nvPr>
            <p:ph type="sldNum" sz="quarter" idx="5"/>
          </p:nvPr>
        </p:nvSpPr>
        <p:spPr/>
        <p:txBody>
          <a:bodyPr/>
          <a:lstStyle/>
          <a:p>
            <a:fld id="{E2301130-4817-AC40-8117-2C2B3CEC0120}" type="slidenum">
              <a:rPr lang="da-DK" smtClean="0"/>
              <a:t>19</a:t>
            </a:fld>
            <a:endParaRPr lang="da-DK"/>
          </a:p>
        </p:txBody>
      </p:sp>
    </p:spTree>
    <p:extLst>
      <p:ext uri="{BB962C8B-B14F-4D97-AF65-F5344CB8AC3E}">
        <p14:creationId xmlns:p14="http://schemas.microsoft.com/office/powerpoint/2010/main" val="759623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F3A0-F70F-DD9C-99CC-A6963418FAC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87B92D1-D602-03B6-E809-4AE89832543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F3B5BCF-EC2A-4BB6-D18A-CEE7502987E6}"/>
              </a:ext>
            </a:extLst>
          </p:cNvPr>
          <p:cNvSpPr>
            <a:spLocks noGrp="1"/>
          </p:cNvSpPr>
          <p:nvPr>
            <p:ph type="body" idx="1"/>
          </p:nvPr>
        </p:nvSpPr>
        <p:spPr/>
        <p:txBody>
          <a:bodyPr/>
          <a:lstStyle/>
          <a:p>
            <a:r>
              <a:rPr lang="da-DK">
                <a:highlight>
                  <a:srgbClr val="FFFFFF"/>
                </a:highlight>
              </a:rPr>
              <a:t>Lavt blod­sukker </a:t>
            </a:r>
            <a:r>
              <a:rPr lang="da-DK" b="0" i="0" kern="1200">
                <a:effectLst/>
                <a:highlight>
                  <a:srgbClr val="FFFFFF"/>
                </a:highlight>
              </a:rPr>
              <a:t>kaldes </a:t>
            </a:r>
            <a:r>
              <a:rPr lang="da-DK">
                <a:highlight>
                  <a:srgbClr val="FFFFFF"/>
                </a:highlight>
              </a:rPr>
              <a:t>også hypoglykæmi og er defineret ved</a:t>
            </a:r>
            <a:r>
              <a:rPr lang="da-DK" b="0" i="0" kern="1200">
                <a:effectLst/>
                <a:highlight>
                  <a:srgbClr val="FFFFFF"/>
                </a:highlight>
              </a:rPr>
              <a:t>, </a:t>
            </a:r>
            <a:r>
              <a:rPr lang="da-DK">
                <a:highlight>
                  <a:srgbClr val="FFFFFF"/>
                </a:highlight>
              </a:rPr>
              <a:t>at blod­sukkeret </a:t>
            </a:r>
            <a:r>
              <a:rPr lang="da-DK" b="0" i="0" kern="1200">
                <a:effectLst/>
                <a:highlight>
                  <a:srgbClr val="FFFFFF"/>
                </a:highlight>
              </a:rPr>
              <a:t>er </a:t>
            </a:r>
            <a:r>
              <a:rPr lang="da-DK">
                <a:highlight>
                  <a:srgbClr val="FFFFFF"/>
                </a:highlight>
              </a:rPr>
              <a:t>under </a:t>
            </a:r>
            <a:r>
              <a:rPr lang="da-DK" b="0" i="0" kern="1200">
                <a:effectLst/>
                <a:highlight>
                  <a:srgbClr val="FFFFFF"/>
                </a:highlight>
              </a:rPr>
              <a:t>3,9 </a:t>
            </a:r>
            <a:r>
              <a:rPr lang="da-DK">
                <a:highlight>
                  <a:srgbClr val="FFFFFF"/>
                </a:highlight>
              </a:rPr>
              <a:t>millimol per liter (</a:t>
            </a:r>
            <a:r>
              <a:rPr lang="da-DK" b="0" i="0" kern="1200">
                <a:effectLst/>
                <a:highlight>
                  <a:srgbClr val="FFFFFF"/>
                </a:highlight>
              </a:rPr>
              <a:t>mmol/l</a:t>
            </a:r>
            <a:r>
              <a:rPr lang="da-DK">
                <a:highlight>
                  <a:srgbClr val="FFFFFF"/>
                </a:highlight>
              </a:rPr>
              <a:t>). Her ses de typiske symptomer på</a:t>
            </a:r>
            <a:r>
              <a:rPr lang="da-DK" b="0" i="0" kern="1200">
                <a:effectLst/>
                <a:highlight>
                  <a:srgbClr val="FFFFFF"/>
                </a:highlight>
              </a:rPr>
              <a:t> lavt blodsukker. Det er </a:t>
            </a:r>
            <a:r>
              <a:rPr lang="da-DK">
                <a:highlight>
                  <a:srgbClr val="FFFFFF"/>
                </a:highlight>
              </a:rPr>
              <a:t>forskelligt fra person til person, hvordan man mærker</a:t>
            </a:r>
            <a:r>
              <a:rPr lang="da-DK" b="0" i="0" kern="1200">
                <a:effectLst/>
                <a:highlight>
                  <a:srgbClr val="FFFFFF"/>
                </a:highlight>
              </a:rPr>
              <a:t>, at </a:t>
            </a:r>
            <a:r>
              <a:rPr lang="da-DK">
                <a:highlight>
                  <a:srgbClr val="FFFFFF"/>
                </a:highlight>
              </a:rPr>
              <a:t>man har </a:t>
            </a:r>
            <a:r>
              <a:rPr lang="da-DK" b="0" i="0" kern="1200">
                <a:effectLst/>
                <a:highlight>
                  <a:srgbClr val="FFFFFF"/>
                </a:highlight>
              </a:rPr>
              <a:t>lavt </a:t>
            </a:r>
            <a:r>
              <a:rPr lang="da-DK">
                <a:highlight>
                  <a:srgbClr val="FFFFFF"/>
                </a:highlight>
              </a:rPr>
              <a:t>blod­sukker. </a:t>
            </a:r>
            <a:endParaRPr lang="en-US"/>
          </a:p>
          <a:p>
            <a:r>
              <a:rPr lang="da-DK" dirty="0">
                <a:highlight>
                  <a:srgbClr val="FFFFFF"/>
                </a:highlight>
              </a:rPr>
              <a:t>Lavt </a:t>
            </a:r>
            <a:r>
              <a:rPr lang="da-DK" b="0" i="0" kern="1200" dirty="0">
                <a:effectLst/>
                <a:highlight>
                  <a:srgbClr val="FFFFFF"/>
                </a:highlight>
              </a:rPr>
              <a:t>blodsukker</a:t>
            </a:r>
            <a:r>
              <a:rPr lang="da-DK" dirty="0">
                <a:highlight>
                  <a:srgbClr val="FFFFFF"/>
                </a:highlight>
              </a:rPr>
              <a:t> opstår oftest som følge af for meget indsprøjtet insulin i forholdet til hvad kroppen har behov for</a:t>
            </a:r>
            <a:r>
              <a:rPr lang="da-DK" b="0" i="0" kern="1200" dirty="0">
                <a:effectLst/>
                <a:highlight>
                  <a:srgbClr val="FFFFFF"/>
                </a:highlight>
              </a:rPr>
              <a:t>. </a:t>
            </a:r>
            <a:r>
              <a:rPr lang="da-DK" dirty="0">
                <a:highlight>
                  <a:srgbClr val="FFFFFF"/>
                </a:highlight>
              </a:rPr>
              <a:t>Ved tabletbehandling </a:t>
            </a:r>
            <a:r>
              <a:rPr lang="da-DK" b="0" i="0" kern="1200" dirty="0">
                <a:effectLst/>
                <a:highlight>
                  <a:srgbClr val="FFFFFF"/>
                </a:highlight>
              </a:rPr>
              <a:t>med </a:t>
            </a:r>
            <a:r>
              <a:rPr lang="da-DK" dirty="0">
                <a:highlight>
                  <a:srgbClr val="FFFFFF"/>
                </a:highlight>
              </a:rPr>
              <a:t>stofgruppen </a:t>
            </a:r>
            <a:r>
              <a:rPr lang="da-DK" dirty="0" err="1">
                <a:highlight>
                  <a:srgbClr val="FFFFFF"/>
                </a:highlight>
              </a:rPr>
              <a:t>Sulfonylurinstoffer</a:t>
            </a:r>
            <a:r>
              <a:rPr lang="da-DK" dirty="0">
                <a:highlight>
                  <a:srgbClr val="FFFFFF"/>
                </a:highlight>
              </a:rPr>
              <a:t> </a:t>
            </a:r>
            <a:r>
              <a:rPr lang="da-DK" b="0" i="0" kern="1200" dirty="0">
                <a:effectLst/>
                <a:highlight>
                  <a:srgbClr val="FFFFFF"/>
                </a:highlight>
              </a:rPr>
              <a:t>er </a:t>
            </a:r>
            <a:r>
              <a:rPr lang="da-DK" dirty="0">
                <a:highlight>
                  <a:srgbClr val="FFFFFF"/>
                </a:highlight>
              </a:rPr>
              <a:t>der også </a:t>
            </a:r>
            <a:r>
              <a:rPr lang="da-DK" b="0" i="0" kern="1200" dirty="0">
                <a:effectLst/>
                <a:highlight>
                  <a:srgbClr val="FFFFFF"/>
                </a:highlight>
              </a:rPr>
              <a:t>risiko for lavt blodsukker.</a:t>
            </a:r>
            <a:r>
              <a:rPr lang="da-DK" dirty="0">
                <a:highlight>
                  <a:srgbClr val="FFFFFF"/>
                </a:highlight>
              </a:rPr>
              <a:t> </a:t>
            </a:r>
            <a:endParaRPr lang="da-DK" dirty="0">
              <a:ea typeface="+mn-ea"/>
              <a:cs typeface="+mn-cs"/>
            </a:endParaRPr>
          </a:p>
          <a:p>
            <a:pPr marL="0" indent="0">
              <a:buFontTx/>
              <a:buNone/>
            </a:pPr>
            <a:endParaRPr lang="da-DK" sz="1200" b="0" i="0" kern="1200" dirty="0">
              <a:solidFill>
                <a:schemeClr val="tx1"/>
              </a:solidFill>
              <a:effectLst/>
              <a:highlight>
                <a:srgbClr val="FFFFFF"/>
              </a:highlight>
              <a:latin typeface="+mn-lt"/>
              <a:ea typeface="Calibri"/>
              <a:cs typeface="Calibri"/>
            </a:endParaRPr>
          </a:p>
          <a:p>
            <a:pPr marL="0" indent="0">
              <a:buFont typeface="Arial" panose="020B0604020202020204" pitchFamily="34" charset="0"/>
              <a:buNone/>
            </a:pPr>
            <a:endParaRPr lang="da-DK" sz="1200" b="0" i="0" kern="1200" dirty="0">
              <a:solidFill>
                <a:schemeClr val="tx1"/>
              </a:solidFill>
              <a:effectLst/>
              <a:highlight>
                <a:srgbClr val="FFFFFF"/>
              </a:highlight>
              <a:latin typeface="+mn-lt"/>
              <a:ea typeface="+mn-ea"/>
              <a:cs typeface="+mn-cs"/>
            </a:endParaRPr>
          </a:p>
          <a:p>
            <a:pPr marL="0" indent="0">
              <a:buFont typeface="Arial" panose="020B0604020202020204" pitchFamily="34" charset="0"/>
              <a:buNone/>
            </a:pPr>
            <a:r>
              <a:rPr lang="da-DK" sz="1200" b="0" i="0" kern="1200" dirty="0">
                <a:solidFill>
                  <a:schemeClr val="tx1"/>
                </a:solidFill>
                <a:effectLst/>
                <a:latin typeface="+mn-lt"/>
                <a:ea typeface="+mn-ea"/>
                <a:cs typeface="+mn-cs"/>
              </a:rPr>
              <a:t>Hvis blodsukkeret bliver meget lavt, kan det give mere alvorlige symptomer som kramper og bevidstløshed. Det skal behandles akut.</a:t>
            </a:r>
            <a:endParaRPr lang="da-DK" sz="1200" b="0" i="0" kern="1200" dirty="0">
              <a:solidFill>
                <a:schemeClr val="tx1"/>
              </a:solidFill>
              <a:effectLst/>
              <a:highlight>
                <a:srgbClr val="FFFFFF"/>
              </a:highlight>
              <a:latin typeface="+mn-lt"/>
              <a:ea typeface="+mn-ea"/>
              <a:cs typeface="+mn-cs"/>
            </a:endParaRPr>
          </a:p>
          <a:p>
            <a:endParaRPr lang="da-DK" dirty="0"/>
          </a:p>
        </p:txBody>
      </p:sp>
      <p:sp>
        <p:nvSpPr>
          <p:cNvPr id="4" name="Pladsholder til slidenummer 3">
            <a:extLst>
              <a:ext uri="{FF2B5EF4-FFF2-40B4-BE49-F238E27FC236}">
                <a16:creationId xmlns:a16="http://schemas.microsoft.com/office/drawing/2014/main" id="{B5406902-7C00-480B-ED29-F661E02EA6D2}"/>
              </a:ext>
            </a:extLst>
          </p:cNvPr>
          <p:cNvSpPr>
            <a:spLocks noGrp="1"/>
          </p:cNvSpPr>
          <p:nvPr>
            <p:ph type="sldNum" sz="quarter" idx="5"/>
          </p:nvPr>
        </p:nvSpPr>
        <p:spPr/>
        <p:txBody>
          <a:bodyPr/>
          <a:lstStyle/>
          <a:p>
            <a:fld id="{E2301130-4817-AC40-8117-2C2B3CEC0120}" type="slidenum">
              <a:rPr lang="da-DK" smtClean="0"/>
              <a:t>22</a:t>
            </a:fld>
            <a:endParaRPr lang="da-DK"/>
          </a:p>
        </p:txBody>
      </p:sp>
    </p:spTree>
    <p:extLst>
      <p:ext uri="{BB962C8B-B14F-4D97-AF65-F5344CB8AC3E}">
        <p14:creationId xmlns:p14="http://schemas.microsoft.com/office/powerpoint/2010/main" val="327169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75585-6B2B-04B2-5BC8-17B791B5883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1657B4F-E97E-9782-B354-7B8D3324D47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259B33B-C5B8-6367-D013-17C5DE1372D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0" dirty="0">
                <a:solidFill>
                  <a:srgbClr val="000000"/>
                </a:solidFill>
                <a:effectLst/>
                <a:highlight>
                  <a:srgbClr val="FFFFFF"/>
                </a:highlight>
                <a:latin typeface="Open Sans" panose="020B0606030504020204" pitchFamily="34" charset="0"/>
              </a:rPr>
              <a:t>For meget eller forkert insulin</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Lavt blodsukker opstår oftest pga. for meget indsprøjtet insulin i forholdet til, hvad kroppen har behov for.</a:t>
            </a:r>
            <a:r>
              <a:rPr lang="da-DK" sz="1200" b="0" i="0" kern="1200" dirty="0">
                <a:solidFill>
                  <a:schemeClr val="tx1"/>
                </a:solidFill>
                <a:effectLst/>
                <a:highlight>
                  <a:srgbClr val="FFFFFF"/>
                </a:highlight>
                <a:latin typeface="+mn-lt"/>
                <a:ea typeface="+mn-ea"/>
                <a:cs typeface="+mn-cs"/>
              </a:rPr>
              <a:t> </a:t>
            </a:r>
            <a:br>
              <a:rPr lang="da-DK" sz="1200" b="0" i="0" kern="1200" dirty="0">
                <a:solidFill>
                  <a:schemeClr val="tx1"/>
                </a:solidFill>
                <a:effectLst/>
                <a:highlight>
                  <a:srgbClr val="FFFFFF"/>
                </a:highlight>
                <a:latin typeface="+mn-lt"/>
                <a:ea typeface="+mn-ea"/>
                <a:cs typeface="+mn-cs"/>
              </a:rPr>
            </a:br>
            <a:r>
              <a:rPr lang="da-DK" sz="1200" b="0" i="0" kern="1200" dirty="0">
                <a:solidFill>
                  <a:schemeClr val="tx1"/>
                </a:solidFill>
                <a:effectLst/>
                <a:highlight>
                  <a:srgbClr val="FFFFFF"/>
                </a:highlight>
                <a:latin typeface="+mn-lt"/>
                <a:ea typeface="+mn-ea"/>
                <a:cs typeface="+mn-cs"/>
              </a:rPr>
              <a:t>Det kan også være, at der er blevet byttet rundt på de forskellige typer insulin og man derfor er kommet til at give borgeren den hurtigtvirkende insulin i stedet for den </a:t>
            </a:r>
            <a:r>
              <a:rPr lang="da-DK" sz="1200" b="0" i="0" kern="1200" dirty="0" err="1">
                <a:solidFill>
                  <a:schemeClr val="tx1"/>
                </a:solidFill>
                <a:effectLst/>
                <a:highlight>
                  <a:srgbClr val="FFFFFF"/>
                </a:highlight>
                <a:latin typeface="+mn-lt"/>
                <a:ea typeface="+mn-ea"/>
                <a:cs typeface="+mn-cs"/>
              </a:rPr>
              <a:t>langsomtvirkende</a:t>
            </a:r>
            <a:r>
              <a:rPr lang="da-DK" sz="1200" b="0" i="0" kern="1200" dirty="0">
                <a:solidFill>
                  <a:schemeClr val="tx1"/>
                </a:solidFill>
                <a:effectLst/>
                <a:highlight>
                  <a:srgbClr val="FFFFFF"/>
                </a:highligh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a:solidFill>
                  <a:schemeClr val="tx1"/>
                </a:solidFill>
                <a:effectLst/>
                <a:highlight>
                  <a:srgbClr val="FFFFFF"/>
                </a:highlight>
                <a:latin typeface="+mn-lt"/>
                <a:ea typeface="+mn-ea"/>
                <a:cs typeface="+mn-cs"/>
              </a:rPr>
              <a:t>Spist for lidt</a:t>
            </a:r>
            <a:br>
              <a:rPr lang="da-DK" sz="1200" b="0" i="0" kern="1200" dirty="0">
                <a:solidFill>
                  <a:schemeClr val="tx1"/>
                </a:solidFill>
                <a:effectLst/>
                <a:highlight>
                  <a:srgbClr val="FFFFFF"/>
                </a:highlight>
                <a:latin typeface="+mn-lt"/>
                <a:ea typeface="+mn-ea"/>
                <a:cs typeface="+mn-cs"/>
              </a:rPr>
            </a:br>
            <a:r>
              <a:rPr lang="da-DK" sz="1200" b="0" i="0" kern="1200" dirty="0">
                <a:solidFill>
                  <a:schemeClr val="tx1"/>
                </a:solidFill>
                <a:effectLst/>
                <a:highlight>
                  <a:srgbClr val="FFFFFF"/>
                </a:highlight>
                <a:latin typeface="+mn-lt"/>
                <a:ea typeface="+mn-ea"/>
                <a:cs typeface="+mn-cs"/>
              </a:rPr>
              <a:t>Hvis man spiser mindre, end man plejer, eller f.eks. udsætter et måltid, men </a:t>
            </a:r>
            <a:r>
              <a:rPr lang="da-DK" sz="1200" b="0" i="0" u="sng" kern="1200" dirty="0">
                <a:solidFill>
                  <a:schemeClr val="tx1"/>
                </a:solidFill>
                <a:effectLst/>
                <a:highlight>
                  <a:srgbClr val="FFFFFF"/>
                </a:highlight>
                <a:latin typeface="+mn-lt"/>
                <a:ea typeface="+mn-ea"/>
                <a:cs typeface="+mn-cs"/>
              </a:rPr>
              <a:t>alligevel</a:t>
            </a:r>
            <a:r>
              <a:rPr lang="da-DK" sz="1200" b="0" i="0" kern="1200" dirty="0">
                <a:solidFill>
                  <a:schemeClr val="tx1"/>
                </a:solidFill>
                <a:effectLst/>
                <a:highlight>
                  <a:srgbClr val="FFFFFF"/>
                </a:highlight>
                <a:latin typeface="+mn-lt"/>
                <a:ea typeface="+mn-ea"/>
                <a:cs typeface="+mn-cs"/>
              </a:rPr>
              <a:t> tager sin insulin, som man plejer, vil blod­sukkeret blive for lavt.</a:t>
            </a:r>
            <a:br>
              <a:rPr lang="da-DK" sz="1200" b="0" i="0" kern="1200" dirty="0">
                <a:solidFill>
                  <a:schemeClr val="tx1"/>
                </a:solidFill>
                <a:effectLst/>
                <a:highlight>
                  <a:srgbClr val="FFFFFF"/>
                </a:highlight>
                <a:latin typeface="+mn-lt"/>
                <a:ea typeface="+mn-ea"/>
                <a:cs typeface="+mn-cs"/>
              </a:rPr>
            </a:br>
            <a:r>
              <a:rPr lang="da-DK" sz="1200" b="0" i="0" kern="1200" dirty="0">
                <a:solidFill>
                  <a:schemeClr val="tx1"/>
                </a:solidFill>
                <a:effectLst/>
                <a:highlight>
                  <a:srgbClr val="FFFFFF"/>
                </a:highlight>
                <a:latin typeface="+mn-lt"/>
                <a:ea typeface="+mn-ea"/>
                <a:cs typeface="+mn-cs"/>
              </a:rPr>
              <a:t>Blodsukkeret vil typisk ikke blive for lavt, hvis man blot udsætter et måltid og </a:t>
            </a:r>
            <a:r>
              <a:rPr lang="da-DK" sz="1200" b="0" i="0" u="sng" kern="1200" dirty="0">
                <a:solidFill>
                  <a:schemeClr val="tx1"/>
                </a:solidFill>
                <a:effectLst/>
                <a:highlight>
                  <a:srgbClr val="FFFFFF"/>
                </a:highlight>
                <a:latin typeface="+mn-lt"/>
                <a:ea typeface="+mn-ea"/>
                <a:cs typeface="+mn-cs"/>
              </a:rPr>
              <a:t>ikke</a:t>
            </a:r>
            <a:r>
              <a:rPr lang="da-DK" sz="1200" b="0" i="0" kern="1200" dirty="0">
                <a:solidFill>
                  <a:schemeClr val="tx1"/>
                </a:solidFill>
                <a:effectLst/>
                <a:highlight>
                  <a:srgbClr val="FFFFFF"/>
                </a:highlight>
                <a:latin typeface="+mn-lt"/>
                <a:ea typeface="+mn-ea"/>
                <a:cs typeface="+mn-cs"/>
              </a:rPr>
              <a:t> har taget insulin tilsvarende måltidet.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a:solidFill>
                  <a:schemeClr val="tx1"/>
                </a:solidFill>
                <a:effectLst/>
                <a:highlight>
                  <a:srgbClr val="FFFFFF"/>
                </a:highlight>
                <a:latin typeface="+mn-lt"/>
                <a:ea typeface="+mn-ea"/>
                <a:cs typeface="+mn-cs"/>
              </a:rPr>
              <a:t>Indtag af alkohol</a:t>
            </a:r>
            <a:br>
              <a:rPr lang="da-DK" sz="1200" b="0" i="0" kern="1200" dirty="0">
                <a:solidFill>
                  <a:schemeClr val="tx1"/>
                </a:solidFill>
                <a:effectLst/>
                <a:highlight>
                  <a:srgbClr val="FFFFFF"/>
                </a:highlight>
                <a:latin typeface="+mn-lt"/>
                <a:ea typeface="+mn-ea"/>
                <a:cs typeface="+mn-cs"/>
              </a:rPr>
            </a:br>
            <a:r>
              <a:rPr lang="da-DK" i="0" dirty="0" err="1">
                <a:solidFill>
                  <a:srgbClr val="000000"/>
                </a:solidFill>
                <a:effectLst/>
                <a:highlight>
                  <a:srgbClr val="FFFFFF"/>
                </a:highlight>
                <a:latin typeface="var(--font-secondary)"/>
              </a:rPr>
              <a:t>Alkohol</a:t>
            </a:r>
            <a:r>
              <a:rPr lang="da-DK" i="0" dirty="0">
                <a:solidFill>
                  <a:srgbClr val="000000"/>
                </a:solidFill>
                <a:effectLst/>
                <a:highlight>
                  <a:srgbClr val="FFFFFF"/>
                </a:highlight>
                <a:latin typeface="var(--font-secondary)"/>
              </a:rPr>
              <a:t> nedsætter styrken af symptomer på lavt blod­sukker. Desuden bliver leveren ikke effektivt ved alkoholindtag. Det betyder, at den ikke afgiver sukker fra sit depot som vanligt, hvis blod­sukkeret falder.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i="0" dirty="0">
                <a:solidFill>
                  <a:srgbClr val="000000"/>
                </a:solidFill>
                <a:effectLst/>
                <a:highlight>
                  <a:srgbClr val="FFFFFF"/>
                </a:highlight>
                <a:latin typeface="var(--font-secondary)"/>
              </a:rPr>
              <a:t>Fysisk aktivitet</a:t>
            </a:r>
            <a:br>
              <a:rPr lang="da-DK" i="0" dirty="0">
                <a:solidFill>
                  <a:srgbClr val="000000"/>
                </a:solidFill>
                <a:effectLst/>
                <a:highlight>
                  <a:srgbClr val="FFFFFF"/>
                </a:highlight>
                <a:latin typeface="var(--font-secondary)"/>
              </a:rPr>
            </a:br>
            <a:r>
              <a:rPr lang="da-DK" b="0" i="0" dirty="0">
                <a:solidFill>
                  <a:srgbClr val="000000"/>
                </a:solidFill>
                <a:effectLst/>
                <a:highlight>
                  <a:srgbClr val="FFFFFF"/>
                </a:highlight>
                <a:latin typeface="Open Sans" panose="020B0606030504020204" pitchFamily="34" charset="0"/>
              </a:rPr>
              <a:t>Fysisk aktivitet påvirker blod­sukkeret, da kroppens celler vil have brug for mere sukker, når man er fysisk aktiv.</a:t>
            </a:r>
            <a:r>
              <a:rPr lang="da-DK" sz="1200" b="0" i="0" kern="1200" dirty="0">
                <a:solidFill>
                  <a:schemeClr val="tx1"/>
                </a:solidFill>
                <a:effectLst/>
                <a:highlight>
                  <a:srgbClr val="FFFFFF"/>
                </a:highlight>
                <a:latin typeface="+mn-lt"/>
                <a:ea typeface="+mn-ea"/>
                <a:cs typeface="+mn-cs"/>
              </a:rPr>
              <a:t> Hvis man ikke supplerer med ekstra kulhydrater eller reducerer sin insulin på forhånd, vil blod­sukkeret falde.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a:solidFill>
                  <a:schemeClr val="tx1"/>
                </a:solidFill>
                <a:effectLst/>
                <a:highlight>
                  <a:srgbClr val="FFFFFF"/>
                </a:highlight>
                <a:latin typeface="+mn-lt"/>
                <a:ea typeface="+mn-ea"/>
                <a:cs typeface="+mn-cs"/>
              </a:rPr>
              <a:t>Forkert injektionsteknik</a:t>
            </a:r>
            <a:br>
              <a:rPr lang="da-DK" sz="1200" b="0" i="0" kern="1200" dirty="0">
                <a:solidFill>
                  <a:schemeClr val="tx1"/>
                </a:solidFill>
                <a:effectLst/>
                <a:highlight>
                  <a:srgbClr val="FFFFFF"/>
                </a:highlight>
                <a:latin typeface="+mn-lt"/>
                <a:ea typeface="+mn-ea"/>
                <a:cs typeface="+mn-cs"/>
              </a:rPr>
            </a:br>
            <a:r>
              <a:rPr lang="da-DK" b="0" i="0" dirty="0">
                <a:solidFill>
                  <a:srgbClr val="000000"/>
                </a:solidFill>
                <a:effectLst/>
                <a:highlight>
                  <a:srgbClr val="FFFFFF"/>
                </a:highlight>
                <a:latin typeface="Open Sans" panose="020B0606030504020204" pitchFamily="34" charset="0"/>
              </a:rPr>
              <a:t>Hvis man injicerer insulin i en muskel i stedet for fedt­vævet, bliver en større mængde insulin optaget hurtigere end ønsket.</a:t>
            </a:r>
            <a:r>
              <a:rPr lang="da-DK" sz="1200" b="0" i="0" kern="1200" dirty="0">
                <a:solidFill>
                  <a:schemeClr val="tx1"/>
                </a:solidFill>
                <a:effectLst/>
                <a:highlight>
                  <a:srgbClr val="FFFFFF"/>
                </a:highlight>
                <a:latin typeface="+mn-lt"/>
                <a:ea typeface="+mn-ea"/>
                <a:cs typeface="+mn-cs"/>
              </a:rPr>
              <a:t> Det betyder, at blod­sukkeret falder hurtigt, og man kan opleve at få lavt blod­sukker. Det kan også være, at man har udviklet </a:t>
            </a:r>
            <a:r>
              <a:rPr lang="da-DK" sz="1200" b="0" i="0" kern="1200" dirty="0" err="1">
                <a:solidFill>
                  <a:schemeClr val="tx1"/>
                </a:solidFill>
                <a:effectLst/>
                <a:highlight>
                  <a:srgbClr val="FFFFFF"/>
                </a:highlight>
                <a:latin typeface="+mn-lt"/>
                <a:ea typeface="+mn-ea"/>
                <a:cs typeface="+mn-cs"/>
              </a:rPr>
              <a:t>inflitrater</a:t>
            </a:r>
            <a:r>
              <a:rPr lang="da-DK" sz="1200" b="0" i="0" kern="1200" dirty="0">
                <a:solidFill>
                  <a:schemeClr val="tx1"/>
                </a:solidFill>
                <a:effectLst/>
                <a:highlight>
                  <a:srgbClr val="FFFFFF"/>
                </a:highlight>
                <a:latin typeface="+mn-lt"/>
                <a:ea typeface="+mn-ea"/>
                <a:cs typeface="+mn-cs"/>
              </a:rPr>
              <a:t> i huden på grund af injektion af insulin. Dermed kan man risikere, at insulinen forbliver i </a:t>
            </a:r>
            <a:r>
              <a:rPr lang="da-DK" sz="1200" b="0" i="0" kern="1200" dirty="0" err="1">
                <a:solidFill>
                  <a:schemeClr val="tx1"/>
                </a:solidFill>
                <a:effectLst/>
                <a:highlight>
                  <a:srgbClr val="FFFFFF"/>
                </a:highlight>
                <a:latin typeface="+mn-lt"/>
                <a:ea typeface="+mn-ea"/>
                <a:cs typeface="+mn-cs"/>
              </a:rPr>
              <a:t>infiltratet</a:t>
            </a:r>
            <a:r>
              <a:rPr lang="da-DK" sz="1200" b="0" i="0" kern="1200" dirty="0">
                <a:solidFill>
                  <a:schemeClr val="tx1"/>
                </a:solidFill>
                <a:effectLst/>
                <a:highlight>
                  <a:srgbClr val="FFFFFF"/>
                </a:highlight>
                <a:latin typeface="+mn-lt"/>
                <a:ea typeface="+mn-ea"/>
                <a:cs typeface="+mn-cs"/>
              </a:rPr>
              <a:t> i længere tid og frigives senere. Det øger risikoen for at få lavt blodsukker.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err="1">
                <a:solidFill>
                  <a:schemeClr val="tx1"/>
                </a:solidFill>
                <a:effectLst/>
                <a:highlight>
                  <a:srgbClr val="FFFFFF"/>
                </a:highlight>
                <a:latin typeface="+mn-lt"/>
                <a:ea typeface="+mn-ea"/>
                <a:cs typeface="+mn-cs"/>
              </a:rPr>
              <a:t>Unawareness</a:t>
            </a:r>
            <a:br>
              <a:rPr lang="da-DK" sz="1200" b="0" i="0" kern="1200" dirty="0">
                <a:solidFill>
                  <a:schemeClr val="tx1"/>
                </a:solidFill>
                <a:effectLst/>
                <a:highlight>
                  <a:srgbClr val="FFFFFF"/>
                </a:highlight>
                <a:latin typeface="+mn-lt"/>
                <a:ea typeface="+mn-ea"/>
                <a:cs typeface="+mn-cs"/>
              </a:rPr>
            </a:br>
            <a:r>
              <a:rPr lang="da-DK" i="0" dirty="0" err="1">
                <a:solidFill>
                  <a:srgbClr val="000000"/>
                </a:solidFill>
                <a:effectLst/>
                <a:highlight>
                  <a:srgbClr val="FFFFFF"/>
                </a:highlight>
                <a:latin typeface="var(--font-secondary)"/>
              </a:rPr>
              <a:t>Unawareness</a:t>
            </a:r>
            <a:r>
              <a:rPr lang="da-DK" i="0" dirty="0">
                <a:solidFill>
                  <a:srgbClr val="000000"/>
                </a:solidFill>
                <a:effectLst/>
                <a:highlight>
                  <a:srgbClr val="FFFFFF"/>
                </a:highlight>
                <a:latin typeface="var(--font-secondary)"/>
              </a:rPr>
              <a:t> betyder, at man ikke får signaler på lavt blod­sukker fra kroppen, og opdager derfor ikke, når blod­sukkeret falder. Evnen til at mærke lavt blod­sukker kan hos nogle personer med insulinbehandlet diabetes forsvinde helt eller delvist i korte eller længerevarende perioder eller for altid.</a:t>
            </a:r>
          </a:p>
          <a:p>
            <a:endParaRPr lang="da-DK" b="0" i="0" dirty="0">
              <a:solidFill>
                <a:srgbClr val="000000"/>
              </a:solidFill>
              <a:effectLst/>
              <a:highlight>
                <a:srgbClr val="FFFFFF"/>
              </a:highlight>
              <a:latin typeface="Open Sans" panose="020B0606030504020204" pitchFamily="34" charset="0"/>
            </a:endParaRPr>
          </a:p>
          <a:p>
            <a:endParaRPr lang="da-DK" dirty="0"/>
          </a:p>
          <a:p>
            <a:endParaRPr lang="da-DK" dirty="0"/>
          </a:p>
        </p:txBody>
      </p:sp>
      <p:sp>
        <p:nvSpPr>
          <p:cNvPr id="4" name="Pladsholder til slidenummer 3">
            <a:extLst>
              <a:ext uri="{FF2B5EF4-FFF2-40B4-BE49-F238E27FC236}">
                <a16:creationId xmlns:a16="http://schemas.microsoft.com/office/drawing/2014/main" id="{2436F24F-EE10-7A27-722F-1335C8655EA4}"/>
              </a:ext>
            </a:extLst>
          </p:cNvPr>
          <p:cNvSpPr>
            <a:spLocks noGrp="1"/>
          </p:cNvSpPr>
          <p:nvPr>
            <p:ph type="sldNum" sz="quarter" idx="5"/>
          </p:nvPr>
        </p:nvSpPr>
        <p:spPr/>
        <p:txBody>
          <a:bodyPr/>
          <a:lstStyle/>
          <a:p>
            <a:fld id="{E2301130-4817-AC40-8117-2C2B3CEC0120}" type="slidenum">
              <a:rPr lang="da-DK" smtClean="0"/>
              <a:t>23</a:t>
            </a:fld>
            <a:endParaRPr lang="da-DK"/>
          </a:p>
        </p:txBody>
      </p:sp>
    </p:spTree>
    <p:extLst>
      <p:ext uri="{BB962C8B-B14F-4D97-AF65-F5344CB8AC3E}">
        <p14:creationId xmlns:p14="http://schemas.microsoft.com/office/powerpoint/2010/main" val="206318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2A28-5FA8-F906-E278-8A3FED4A2F0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0A723223-1794-3A1A-8F6E-190AB656D51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C1BBB0D-C3F8-080D-049A-E9540D63D751}"/>
              </a:ext>
            </a:extLst>
          </p:cNvPr>
          <p:cNvSpPr>
            <a:spLocks noGrp="1"/>
          </p:cNvSpPr>
          <p:nvPr>
            <p:ph type="body" idx="1"/>
          </p:nvPr>
        </p:nvSpPr>
        <p:spPr/>
        <p:txBody>
          <a:bodyPr/>
          <a:lstStyle/>
          <a:p>
            <a:r>
              <a:rPr lang="da-DK" dirty="0"/>
              <a:t>15-15-15 reglen</a:t>
            </a:r>
          </a:p>
          <a:p>
            <a:endParaRPr lang="da-DK" dirty="0"/>
          </a:p>
          <a:p>
            <a:r>
              <a:rPr lang="da-DK" dirty="0"/>
              <a:t>Dette er en hurtig og nem tommelfingerregel til at huske, hvordan man behandler lavt blodsukker, når der er målt et for lavt blodsukker (under 3,9 mmol/l).</a:t>
            </a:r>
          </a:p>
          <a:p>
            <a:r>
              <a:rPr lang="da-DK" dirty="0"/>
              <a:t>Det er vigtigt, at borgeren </a:t>
            </a:r>
            <a:r>
              <a:rPr lang="da-DK" u="sng" dirty="0"/>
              <a:t>selv</a:t>
            </a:r>
            <a:r>
              <a:rPr lang="da-DK" dirty="0"/>
              <a:t> er i stand til at indtage maden.</a:t>
            </a:r>
          </a:p>
          <a:p>
            <a:endParaRPr lang="da-DK" dirty="0"/>
          </a:p>
          <a:p>
            <a:r>
              <a:rPr lang="da-DK" b="1" dirty="0"/>
              <a:t>Indtag hurtige kulhydrater</a:t>
            </a:r>
            <a:endParaRPr lang="da-DK" b="0" dirty="0"/>
          </a:p>
          <a:p>
            <a:r>
              <a:rPr lang="da-DK" b="0" dirty="0"/>
              <a:t>Giv borgeren 15-20 gram hurtige kulhydrater. Det kan fx være et glas juice eller 4-6 stk. druesukker.</a:t>
            </a:r>
          </a:p>
          <a:p>
            <a:endParaRPr lang="da-DK" b="0" dirty="0"/>
          </a:p>
          <a:p>
            <a:r>
              <a:rPr lang="da-DK" b="1" dirty="0"/>
              <a:t>Vent</a:t>
            </a:r>
            <a:endParaRPr lang="da-DK" b="0" dirty="0"/>
          </a:p>
          <a:p>
            <a:r>
              <a:rPr lang="da-DK" b="0" dirty="0"/>
              <a:t>Vent herefter ca. 15 minutter og mål blodsukkeret igen. Bliv omkring borgeren, så du kan hjælpe, hvis det ikke hjælper. </a:t>
            </a:r>
            <a:br>
              <a:rPr lang="da-DK" b="0" dirty="0"/>
            </a:br>
            <a:r>
              <a:rPr lang="da-DK" b="0" dirty="0"/>
              <a:t>Herefter er der to muligheder afhængig af, hvad den nye blodsukkermåling viser.</a:t>
            </a:r>
          </a:p>
          <a:p>
            <a:endParaRPr lang="da-DK" b="0" dirty="0"/>
          </a:p>
          <a:p>
            <a:r>
              <a:rPr lang="da-DK" b="1" dirty="0"/>
              <a:t>Hvis stigende</a:t>
            </a:r>
            <a:endParaRPr lang="da-DK" b="0" dirty="0"/>
          </a:p>
          <a:p>
            <a:r>
              <a:rPr lang="da-DK" b="0" dirty="0"/>
              <a:t>Så giv borgeren ca. 15 gram langsomme kulhydrater. Det kan fx være et stykke rugbrød eller en grovbolle med pålæg.</a:t>
            </a:r>
          </a:p>
          <a:p>
            <a:endParaRPr lang="da-DK" b="0" dirty="0"/>
          </a:p>
          <a:p>
            <a:r>
              <a:rPr lang="da-DK" b="1" dirty="0"/>
              <a:t>Hvis uændret eller faldende</a:t>
            </a:r>
            <a:endParaRPr lang="da-DK" b="0" dirty="0"/>
          </a:p>
          <a:p>
            <a:r>
              <a:rPr lang="da-DK" b="0" dirty="0"/>
              <a:t>Så gentag da første trin og giv igen borgeren 15-20 gram hurtige kulhydrater. </a:t>
            </a:r>
            <a:br>
              <a:rPr lang="da-DK" b="0" dirty="0"/>
            </a:br>
            <a:r>
              <a:rPr lang="da-DK" b="0" dirty="0"/>
              <a:t>Vent igen herefter ca. 15 minutter og mål blodsukkeret igen. </a:t>
            </a:r>
            <a:endParaRPr lang="da-DK" b="1" dirty="0"/>
          </a:p>
          <a:p>
            <a:endParaRPr lang="da-DK" dirty="0"/>
          </a:p>
        </p:txBody>
      </p:sp>
      <p:sp>
        <p:nvSpPr>
          <p:cNvPr id="4" name="Pladsholder til slidenummer 3">
            <a:extLst>
              <a:ext uri="{FF2B5EF4-FFF2-40B4-BE49-F238E27FC236}">
                <a16:creationId xmlns:a16="http://schemas.microsoft.com/office/drawing/2014/main" id="{A3F917C2-B774-1C60-B3A5-1642614BF92B}"/>
              </a:ext>
            </a:extLst>
          </p:cNvPr>
          <p:cNvSpPr>
            <a:spLocks noGrp="1"/>
          </p:cNvSpPr>
          <p:nvPr>
            <p:ph type="sldNum" sz="quarter" idx="5"/>
          </p:nvPr>
        </p:nvSpPr>
        <p:spPr/>
        <p:txBody>
          <a:bodyPr/>
          <a:lstStyle/>
          <a:p>
            <a:fld id="{E2301130-4817-AC40-8117-2C2B3CEC0120}" type="slidenum">
              <a:rPr lang="da-DK" smtClean="0"/>
              <a:t>24</a:t>
            </a:fld>
            <a:endParaRPr lang="da-DK"/>
          </a:p>
        </p:txBody>
      </p:sp>
    </p:spTree>
    <p:extLst>
      <p:ext uri="{BB962C8B-B14F-4D97-AF65-F5344CB8AC3E}">
        <p14:creationId xmlns:p14="http://schemas.microsoft.com/office/powerpoint/2010/main" val="206963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1A952-967A-B02C-9649-A41C3F5FBCC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D8D041-874A-5CF1-8396-7DA9CEECABF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BD90771-12FC-FA90-E7A0-6DDE3863ABC0}"/>
              </a:ext>
            </a:extLst>
          </p:cNvPr>
          <p:cNvSpPr>
            <a:spLocks noGrp="1"/>
          </p:cNvSpPr>
          <p:nvPr>
            <p:ph type="body" idx="1"/>
          </p:nvPr>
        </p:nvSpPr>
        <p:spPr/>
        <p:txBody>
          <a:bodyPr/>
          <a:lstStyle/>
          <a:p>
            <a:r>
              <a:rPr lang="da-DK" dirty="0"/>
              <a:t>Glukagon </a:t>
            </a:r>
            <a:r>
              <a:rPr lang="da-DK" sz="1200" b="0" i="0" kern="1200" dirty="0">
                <a:solidFill>
                  <a:schemeClr val="tx1"/>
                </a:solidFill>
                <a:effectLst/>
                <a:latin typeface="+mn-lt"/>
                <a:ea typeface="+mn-ea"/>
                <a:cs typeface="+mn-cs"/>
              </a:rPr>
              <a:t>er et hormon, kroppen selv producerer og bruger til at frigive sukker fra leveren, når blodsukkeret bliver for lavt.</a:t>
            </a:r>
          </a:p>
          <a:p>
            <a:endParaRPr lang="da-DK"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Ring </a:t>
            </a:r>
            <a:r>
              <a:rPr lang="da-DK" sz="1200" b="1" i="0" kern="1200" dirty="0">
                <a:solidFill>
                  <a:schemeClr val="tx1"/>
                </a:solidFill>
                <a:effectLst/>
                <a:latin typeface="+mn-lt"/>
                <a:ea typeface="+mn-ea"/>
                <a:cs typeface="+mn-cs"/>
              </a:rPr>
              <a:t>altid</a:t>
            </a:r>
            <a:r>
              <a:rPr lang="da-DK" sz="1200" b="0" i="0" kern="1200" dirty="0">
                <a:solidFill>
                  <a:schemeClr val="tx1"/>
                </a:solidFill>
                <a:effectLst/>
                <a:latin typeface="+mn-lt"/>
                <a:ea typeface="+mn-ea"/>
                <a:cs typeface="+mn-cs"/>
              </a:rPr>
              <a:t> 1-1-2, hvis borgeren er bevidstløs og måske endda kramper. Måske I heller ikke har glukagon til rådighed eller ikke er oplært til at give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Hvis en person med diabetes får et så lavt blodsukker, at vedkommende bliver bevidstløs, kan andre hjælpe ved at indsprøjte glukagon med en speciel pen. </a:t>
            </a:r>
          </a:p>
          <a:p>
            <a:r>
              <a:rPr lang="da-DK" sz="1200" b="0" i="0" kern="1200" dirty="0">
                <a:solidFill>
                  <a:schemeClr val="tx1"/>
                </a:solidFill>
                <a:effectLst/>
                <a:latin typeface="+mn-lt"/>
                <a:ea typeface="+mn-ea"/>
                <a:cs typeface="+mn-cs"/>
              </a:rPr>
              <a:t>Dette hæver blodsukkeret og kan få personen til at vågne igen inden for 5–15 minutter</a:t>
            </a: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Hvis borgeren vågner op og kommer til bevidsthed igen, så skal de spise og drikke noget.</a:t>
            </a:r>
          </a:p>
          <a:p>
            <a:endParaRPr lang="da-DK" sz="1200" b="0" i="0" kern="1200" dirty="0">
              <a:solidFill>
                <a:schemeClr val="tx1"/>
              </a:solidFill>
              <a:effectLst/>
              <a:latin typeface="+mn-lt"/>
              <a:ea typeface="+mn-ea"/>
              <a:cs typeface="+mn-cs"/>
            </a:endParaRPr>
          </a:p>
          <a:p>
            <a:endParaRPr lang="da-DK" dirty="0"/>
          </a:p>
        </p:txBody>
      </p:sp>
      <p:sp>
        <p:nvSpPr>
          <p:cNvPr id="4" name="Pladsholder til slidenummer 3">
            <a:extLst>
              <a:ext uri="{FF2B5EF4-FFF2-40B4-BE49-F238E27FC236}">
                <a16:creationId xmlns:a16="http://schemas.microsoft.com/office/drawing/2014/main" id="{45250025-31BF-0A7A-FF39-C929E45D756E}"/>
              </a:ext>
            </a:extLst>
          </p:cNvPr>
          <p:cNvSpPr>
            <a:spLocks noGrp="1"/>
          </p:cNvSpPr>
          <p:nvPr>
            <p:ph type="sldNum" sz="quarter" idx="5"/>
          </p:nvPr>
        </p:nvSpPr>
        <p:spPr/>
        <p:txBody>
          <a:bodyPr/>
          <a:lstStyle/>
          <a:p>
            <a:fld id="{E2301130-4817-AC40-8117-2C2B3CEC0120}" type="slidenum">
              <a:rPr lang="da-DK" smtClean="0"/>
              <a:t>25</a:t>
            </a:fld>
            <a:endParaRPr lang="da-DK"/>
          </a:p>
        </p:txBody>
      </p:sp>
    </p:spTree>
    <p:extLst>
      <p:ext uri="{BB962C8B-B14F-4D97-AF65-F5344CB8AC3E}">
        <p14:creationId xmlns:p14="http://schemas.microsoft.com/office/powerpoint/2010/main" val="299821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200" b="0" i="0" u="none" strike="noStrike" kern="1200" dirty="0">
                <a:solidFill>
                  <a:schemeClr val="tx1"/>
                </a:solidFill>
                <a:effectLst/>
                <a:latin typeface="+mn-lt"/>
                <a:ea typeface="+mn-ea"/>
                <a:cs typeface="+mn-cs"/>
              </a:rPr>
              <a:t>Insulin er et hormon, der dannes i betacellerne i bugspytkirtlen.</a:t>
            </a:r>
            <a:r>
              <a:rPr lang="en-US" sz="1200" b="0" i="0" kern="1200" dirty="0">
                <a:solidFill>
                  <a:schemeClr val="tx1"/>
                </a:solidFill>
                <a:effectLst/>
                <a:latin typeface="+mn-lt"/>
                <a:ea typeface="+mn-ea"/>
                <a:cs typeface="+mn-cs"/>
              </a:rPr>
              <a:t>​</a:t>
            </a:r>
          </a:p>
          <a:p>
            <a:pPr rtl="0" fontAlgn="base"/>
            <a:r>
              <a:rPr lang="da-DK"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Når vi spiser, bliver noget af maden nedbrudt til sukkerstoffer (kulhydrater), som kommer ud i blodet.</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da-DK" sz="1200" b="0" i="0" u="none" strike="noStrike" kern="1200" dirty="0">
                <a:solidFill>
                  <a:schemeClr val="tx1"/>
                </a:solidFill>
                <a:effectLst/>
                <a:latin typeface="+mn-lt"/>
                <a:ea typeface="+mn-ea"/>
                <a:cs typeface="+mn-cs"/>
              </a:rPr>
              <a:t>Insulin hjælper med at få sukkerstofferne (kulhydraterne) ind i kroppens celler.</a:t>
            </a:r>
            <a:r>
              <a:rPr lang="en-US"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Cellerne bruger sukkerstofferne (kulhydrater) som energi – fx i musklerne og hjernen.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da-DK" sz="1200" b="0" i="0" u="none" strike="noStrike" kern="1200" dirty="0">
                <a:solidFill>
                  <a:schemeClr val="tx1"/>
                </a:solidFill>
                <a:effectLst/>
                <a:latin typeface="+mn-lt"/>
                <a:ea typeface="+mn-ea"/>
                <a:cs typeface="+mn-cs"/>
              </a:rPr>
              <a:t>Uden insulin forbliver sukkerstofferne (kulhydraterne) i blodet = blodsukkeret bliver for højt.</a:t>
            </a:r>
            <a:r>
              <a:rPr lang="en-US" sz="1200" b="0" i="0" kern="1200" dirty="0">
                <a:solidFill>
                  <a:schemeClr val="tx1"/>
                </a:solidFill>
                <a:effectLst/>
                <a:latin typeface="+mn-lt"/>
                <a:ea typeface="+mn-ea"/>
                <a:cs typeface="+mn-cs"/>
              </a:rPr>
              <a:t>​</a:t>
            </a:r>
          </a:p>
          <a:p>
            <a:pPr rtl="0" fontAlgn="base"/>
            <a:r>
              <a:rPr lang="da-DK" sz="1200" b="0" i="0" kern="1200" dirty="0">
                <a:solidFill>
                  <a:schemeClr val="tx1"/>
                </a:solidFill>
                <a:effectLst/>
                <a:latin typeface="+mn-lt"/>
                <a:ea typeface="+mn-ea"/>
                <a:cs typeface="+mn-cs"/>
              </a:rPr>
              <a:t>​</a:t>
            </a:r>
          </a:p>
          <a:p>
            <a:pPr rtl="0" fontAlgn="base"/>
            <a:r>
              <a:rPr lang="da-DK" sz="1200" b="0" i="0" u="none" strike="noStrike" kern="1200" dirty="0" err="1">
                <a:solidFill>
                  <a:schemeClr val="tx1"/>
                </a:solidFill>
                <a:effectLst/>
                <a:latin typeface="+mn-lt"/>
                <a:ea typeface="+mn-ea"/>
                <a:cs typeface="+mn-cs"/>
              </a:rPr>
              <a:t>Billedeforklaring</a:t>
            </a:r>
            <a:r>
              <a:rPr lang="da-DK" sz="1200" b="0" i="0" u="none" strike="noStrike"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Bugspytkirtlen (øverst venstre hjørne) producerer insulin (nøgler). </a:t>
            </a:r>
            <a:r>
              <a:rPr lang="en-US"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Inde i blodklaret er der sukkerstoffer fra maden. Insulinen (nøglerne) hjælper sukkerstofferne med at komme fra blodkarret og ind i musklerne ved at ”låse” cellerne op.</a:t>
            </a:r>
            <a:r>
              <a:rPr lang="en-US" sz="1200" b="0" i="0" kern="1200" dirty="0">
                <a:solidFill>
                  <a:schemeClr val="tx1"/>
                </a:solidFill>
                <a:effectLst/>
                <a:latin typeface="+mn-lt"/>
                <a:ea typeface="+mn-ea"/>
                <a:cs typeface="+mn-cs"/>
              </a:rPr>
              <a:t>​</a:t>
            </a:r>
          </a:p>
          <a:p>
            <a:pPr rtl="0" fontAlgn="base"/>
            <a:r>
              <a:rPr lang="da-DK" sz="1200" b="0" i="0" kern="1200" dirty="0">
                <a:solidFill>
                  <a:schemeClr val="tx1"/>
                </a:solidFill>
                <a:effectLst/>
                <a:latin typeface="+mn-lt"/>
                <a:ea typeface="+mn-ea"/>
                <a:cs typeface="+mn-cs"/>
              </a:rPr>
              <a:t>​</a:t>
            </a:r>
          </a:p>
          <a:p>
            <a:pPr>
              <a:lnSpc>
                <a:spcPct val="90000"/>
              </a:lnSpc>
            </a:pPr>
            <a:endParaRPr lang="da-DK" sz="1200" dirty="0"/>
          </a:p>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4</a:t>
            </a:fld>
            <a:endParaRPr lang="da-DK"/>
          </a:p>
        </p:txBody>
      </p:sp>
    </p:spTree>
    <p:extLst>
      <p:ext uri="{BB962C8B-B14F-4D97-AF65-F5344CB8AC3E}">
        <p14:creationId xmlns:p14="http://schemas.microsoft.com/office/powerpoint/2010/main" val="3864659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D681-940F-0406-653C-5B7114DEED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BA4D366-81F8-888C-A13E-E39CA5AB713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BB7EBD2-1FDC-D069-8C54-41AD2372A124}"/>
              </a:ext>
            </a:extLst>
          </p:cNvPr>
          <p:cNvSpPr>
            <a:spLocks noGrp="1"/>
          </p:cNvSpPr>
          <p:nvPr>
            <p:ph type="body" idx="1"/>
          </p:nvPr>
        </p:nvSpPr>
        <p:spPr/>
        <p:txBody>
          <a:bodyPr/>
          <a:lstStyle/>
          <a:p>
            <a:pPr marL="171450" indent="-171450">
              <a:buFont typeface="Arial" panose="020B0604020202020204" pitchFamily="34" charset="0"/>
              <a:buChar char="•"/>
            </a:pPr>
            <a:r>
              <a:rPr lang="da-DK" b="0" dirty="0"/>
              <a:t>Indblik i behandlingen</a:t>
            </a:r>
            <a:br>
              <a:rPr lang="da-DK" b="0" dirty="0"/>
            </a:br>
            <a:r>
              <a:rPr lang="da-DK" b="0" dirty="0"/>
              <a:t>Ved at måle blodsukkeret, får man et godt indblik i diabetesbehandlingen. Virker den som den skal? Måske ser man ofte for høje eller lave blodsukkerværdier og det kræver en justeringen af behandlingen. Det er derfor vigtigt, at man fortæller sine observationer videre til rette personale.</a:t>
            </a:r>
          </a:p>
          <a:p>
            <a:pPr marL="171450" indent="-171450">
              <a:buFont typeface="Arial" panose="020B0604020202020204" pitchFamily="34" charset="0"/>
              <a:buChar char="•"/>
            </a:pPr>
            <a:r>
              <a:rPr lang="da-DK" b="0" dirty="0"/>
              <a:t>Undgå følgesygdomme</a:t>
            </a:r>
            <a:br>
              <a:rPr lang="da-DK" b="0" dirty="0"/>
            </a:br>
            <a:r>
              <a:rPr lang="da-DK" b="0" dirty="0"/>
              <a:t>Meget svingende blodsukkerværdier kan give markant øget risiko for at udvikle følgesygdomme senere i livet. Herunder fx skader på øjne og nyrer. Et stabilt blodsukker uden alt for ofte og markante udsving mindsker risikoen.</a:t>
            </a:r>
          </a:p>
          <a:p>
            <a:pPr marL="171450" indent="-171450">
              <a:buFont typeface="Arial" panose="020B0604020202020204" pitchFamily="34" charset="0"/>
              <a:buChar char="•"/>
            </a:pPr>
            <a:r>
              <a:rPr lang="da-DK" b="0" dirty="0"/>
              <a:t>Handle på lavt eller højt blodsukker</a:t>
            </a:r>
            <a:br>
              <a:rPr lang="da-DK" b="0" dirty="0"/>
            </a:br>
            <a:r>
              <a:rPr lang="da-DK" b="0" dirty="0"/>
              <a:t>Når man måler blodsukkeret jævnligt kan man nå at reagere og handle på et for lavt eller for højt blodsukker før det bliver kritisk for borgeren. Det kan også hjælpe en med at bekræfte, at de symptomer, som man observerede på et lavt eller højt blodsukker</a:t>
            </a:r>
          </a:p>
          <a:p>
            <a:endParaRPr lang="da-DK" dirty="0"/>
          </a:p>
        </p:txBody>
      </p:sp>
      <p:sp>
        <p:nvSpPr>
          <p:cNvPr id="4" name="Pladsholder til slidenummer 3">
            <a:extLst>
              <a:ext uri="{FF2B5EF4-FFF2-40B4-BE49-F238E27FC236}">
                <a16:creationId xmlns:a16="http://schemas.microsoft.com/office/drawing/2014/main" id="{E6A43F0E-F425-212F-43BC-7955B3CA2E57}"/>
              </a:ext>
            </a:extLst>
          </p:cNvPr>
          <p:cNvSpPr>
            <a:spLocks noGrp="1"/>
          </p:cNvSpPr>
          <p:nvPr>
            <p:ph type="sldNum" sz="quarter" idx="5"/>
          </p:nvPr>
        </p:nvSpPr>
        <p:spPr/>
        <p:txBody>
          <a:bodyPr/>
          <a:lstStyle/>
          <a:p>
            <a:fld id="{E2301130-4817-AC40-8117-2C2B3CEC0120}" type="slidenum">
              <a:rPr lang="da-DK" smtClean="0"/>
              <a:t>28</a:t>
            </a:fld>
            <a:endParaRPr lang="da-DK"/>
          </a:p>
        </p:txBody>
      </p:sp>
    </p:spTree>
    <p:extLst>
      <p:ext uri="{BB962C8B-B14F-4D97-AF65-F5344CB8AC3E}">
        <p14:creationId xmlns:p14="http://schemas.microsoft.com/office/powerpoint/2010/main" val="993493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929E1-ACDE-73B5-393E-B7981BB22CD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73331E5-029B-8F56-8136-24E3F5BC1E1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5F9878A-EE5A-084F-154A-B9152ECB8F83}"/>
              </a:ext>
            </a:extLst>
          </p:cNvPr>
          <p:cNvSpPr>
            <a:spLocks noGrp="1"/>
          </p:cNvSpPr>
          <p:nvPr>
            <p:ph type="body" idx="1"/>
          </p:nvPr>
        </p:nvSpPr>
        <p:spPr/>
        <p:txBody>
          <a:bodyPr/>
          <a:lstStyle/>
          <a:p>
            <a:r>
              <a:rPr lang="da-DK" b="1" dirty="0"/>
              <a:t>Type 1-diabetes</a:t>
            </a:r>
          </a:p>
          <a:p>
            <a:r>
              <a:rPr lang="da-DK" dirty="0"/>
              <a:t>Det er vigtigt at måle blodsukkeret </a:t>
            </a:r>
            <a:r>
              <a:rPr lang="da-DK" b="1" dirty="0"/>
              <a:t>flere gange dagligt</a:t>
            </a:r>
            <a:r>
              <a:rPr lang="da-DK" b="0" dirty="0"/>
              <a:t>, hvis man har type 1-diabetes.</a:t>
            </a:r>
          </a:p>
          <a:p>
            <a:r>
              <a:rPr lang="da-DK" b="0" dirty="0"/>
              <a:t>Som minimum før hvert måltid og før sengetid og typisk også flere gange end dette</a:t>
            </a:r>
          </a:p>
          <a:p>
            <a:endParaRPr lang="da-DK" b="1" dirty="0"/>
          </a:p>
          <a:p>
            <a:r>
              <a:rPr lang="da-DK" b="1" dirty="0"/>
              <a:t>Type 2-diabetes</a:t>
            </a:r>
          </a:p>
          <a:p>
            <a:r>
              <a:rPr lang="da-DK" b="0" dirty="0"/>
              <a:t>Hvis man har type 2-diabetes og behandles med insulin (evt. i kombination med tabletter), så er det lægen, som bestemmer, hvor ofte blodsukkeret skal måles. Typisk dagligt indtil blodsukkerniveauet ligger stabilt ved behandlingen og herefter sjældnere.</a:t>
            </a:r>
          </a:p>
          <a:p>
            <a:endParaRPr lang="da-DK" dirty="0"/>
          </a:p>
          <a:p>
            <a:endParaRPr lang="da-DK" dirty="0"/>
          </a:p>
        </p:txBody>
      </p:sp>
      <p:sp>
        <p:nvSpPr>
          <p:cNvPr id="4" name="Pladsholder til slidenummer 3">
            <a:extLst>
              <a:ext uri="{FF2B5EF4-FFF2-40B4-BE49-F238E27FC236}">
                <a16:creationId xmlns:a16="http://schemas.microsoft.com/office/drawing/2014/main" id="{CAFFD363-E144-54C1-29EB-54C62926AD82}"/>
              </a:ext>
            </a:extLst>
          </p:cNvPr>
          <p:cNvSpPr>
            <a:spLocks noGrp="1"/>
          </p:cNvSpPr>
          <p:nvPr>
            <p:ph type="sldNum" sz="quarter" idx="5"/>
          </p:nvPr>
        </p:nvSpPr>
        <p:spPr/>
        <p:txBody>
          <a:bodyPr/>
          <a:lstStyle/>
          <a:p>
            <a:fld id="{E2301130-4817-AC40-8117-2C2B3CEC0120}" type="slidenum">
              <a:rPr lang="da-DK" smtClean="0"/>
              <a:t>29</a:t>
            </a:fld>
            <a:endParaRPr lang="da-DK"/>
          </a:p>
        </p:txBody>
      </p:sp>
    </p:spTree>
    <p:extLst>
      <p:ext uri="{BB962C8B-B14F-4D97-AF65-F5344CB8AC3E}">
        <p14:creationId xmlns:p14="http://schemas.microsoft.com/office/powerpoint/2010/main" val="2353155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6AB7F-7A29-ADCE-B578-AB5ED8E6734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4297A3D-1F52-B219-F134-043A8DAB46E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C46B45A-D4E0-D46E-2B52-CCDF3B541355}"/>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0" i="0" dirty="0">
                <a:solidFill>
                  <a:srgbClr val="000000"/>
                </a:solidFill>
                <a:effectLst/>
                <a:highlight>
                  <a:srgbClr val="FFFFFF"/>
                </a:highlight>
                <a:latin typeface="Open Sans" panose="020B0606030504020204" pitchFamily="34" charset="0"/>
              </a:rPr>
              <a:t>Vask fingrene med vand og sæbe eller sprit huden af</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Dette er vigtigt, da der kan sidde rester af fx mad/sukker på fingrene, som kan give en usand værdi.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0" i="0" dirty="0">
                <a:solidFill>
                  <a:srgbClr val="000000"/>
                </a:solidFill>
                <a:effectLst/>
                <a:highlight>
                  <a:srgbClr val="FFFFFF"/>
                </a:highlight>
                <a:latin typeface="Open Sans" panose="020B0606030504020204" pitchFamily="34" charset="0"/>
              </a:rPr>
              <a:t>Sørg for, at fingrene er tørre</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Hvis der sidder vand eller sprit tilbage på fingrene kan det være med til at fortynde bloddråben og dermed give en usand værdi.</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0" i="0" dirty="0">
                <a:solidFill>
                  <a:srgbClr val="000000"/>
                </a:solidFill>
                <a:effectLst/>
                <a:highlight>
                  <a:srgbClr val="FFFFFF"/>
                </a:highlight>
                <a:latin typeface="Open Sans" panose="020B0606030504020204" pitchFamily="34" charset="0"/>
              </a:rPr>
              <a:t>Gør blodsukkerapparatet klar</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Vær opmærksom, at nogle apparater går ud, hvis der går for lang tid fra man har sat teststrimlen i og til man tilfører en bloddråbe. Det kan derfor være en god idé, at sætte teststrimlen i, men ikke trykke den helt ind før man har en bloddråbe klar.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0" i="0" dirty="0">
                <a:solidFill>
                  <a:srgbClr val="000000"/>
                </a:solidFill>
                <a:effectLst/>
                <a:highlight>
                  <a:srgbClr val="FFFFFF"/>
                </a:highlight>
                <a:latin typeface="Open Sans" panose="020B0606030504020204" pitchFamily="34" charset="0"/>
              </a:rPr>
              <a:t>Prik på siden af fingeren</a:t>
            </a:r>
            <a:br>
              <a:rPr lang="da-DK" b="0" i="0" dirty="0">
                <a:solidFill>
                  <a:srgbClr val="000000"/>
                </a:solidFill>
                <a:effectLst/>
                <a:highlight>
                  <a:srgbClr val="FFFFFF"/>
                </a:highlight>
                <a:latin typeface="Open Sans" panose="020B0606030504020204" pitchFamily="34" charset="0"/>
              </a:rPr>
            </a:br>
            <a:r>
              <a:rPr lang="da-DK" dirty="0"/>
              <a:t>Stik på siden af fingerens yderste led – I princippet kan man bruge alle 10 fingre, men brug helst langemand, ringfinger og lillefinger</a:t>
            </a:r>
            <a:r>
              <a:rPr lang="da-DK" b="0" i="0" dirty="0">
                <a:solidFill>
                  <a:srgbClr val="000000"/>
                </a:solidFill>
                <a:effectLst/>
                <a:highlight>
                  <a:srgbClr val="FFFFFF"/>
                </a:highlight>
                <a:latin typeface="Open Sans" panose="020B0606030504020204" pitchFamily="34" charset="0"/>
              </a:rPr>
              <a:t>. Dette er for at opleve mindst mulig smerte og gene for borgeren, når de efterfølgende skal bruge fingerspidserne.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0" i="0" dirty="0">
                <a:solidFill>
                  <a:srgbClr val="000000"/>
                </a:solidFill>
                <a:effectLst/>
                <a:highlight>
                  <a:srgbClr val="FFFFFF"/>
                </a:highlight>
                <a:latin typeface="Open Sans" panose="020B0606030504020204" pitchFamily="34" charset="0"/>
              </a:rPr>
              <a:t>Sug bloddråbe op med teststrimlen</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Man skal være opmærksom på, at bloddråben skal være stor nok. Den må ikke presses ud, så fingerspidsen bliver rød. Hvis bloddråben ikke kommer ud, kan det hjælpe, hvis borgeren har varme fingre eller man kan ”malke” fingeren.</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Der er ikke evidens for, at den første bloddråbe skal tørres væk, inden blodsukkermålingen udføres.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a-DK" b="0" i="0" dirty="0">
                <a:solidFill>
                  <a:srgbClr val="000000"/>
                </a:solidFill>
                <a:effectLst/>
                <a:highlight>
                  <a:srgbClr val="FFFFFF"/>
                </a:highlight>
                <a:latin typeface="Open Sans" panose="020B0606030504020204" pitchFamily="34" charset="0"/>
              </a:rPr>
              <a:t>Aflæs værdien på blodsukkerapparatet</a:t>
            </a:r>
            <a:br>
              <a:rPr lang="da-DK" b="0" i="0" dirty="0">
                <a:solidFill>
                  <a:srgbClr val="000000"/>
                </a:solidFill>
                <a:effectLst/>
                <a:highlight>
                  <a:srgbClr val="FFFFFF"/>
                </a:highlight>
                <a:latin typeface="Open Sans" panose="020B0606030504020204" pitchFamily="34" charset="0"/>
              </a:rPr>
            </a:br>
            <a:r>
              <a:rPr lang="da-DK" b="0" i="0" dirty="0">
                <a:solidFill>
                  <a:srgbClr val="000000"/>
                </a:solidFill>
                <a:effectLst/>
                <a:highlight>
                  <a:srgbClr val="FFFFFF"/>
                </a:highlight>
                <a:latin typeface="Open Sans" panose="020B0606030504020204" pitchFamily="34" charset="0"/>
              </a:rPr>
              <a:t>Det er vigtigt ikke blot at aflæse og notere blodsukkeret, men rent faktisk også vurdere om blodsukkermålingen kræver handling – enten fra dig eller en 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000000"/>
              </a:solidFill>
              <a:effectLst/>
              <a:highlight>
                <a:srgbClr val="FFFFFF"/>
              </a:highligh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0000"/>
                </a:solidFill>
                <a:effectLst/>
                <a:highlight>
                  <a:srgbClr val="FFFFFF"/>
                </a:highlight>
                <a:latin typeface="Open Sans" panose="020B0606030504020204" pitchFamily="34" charset="0"/>
              </a:rPr>
              <a:t>Blodsukkermåling kan også udføres i øreflippen med samme fremgangsmåde, dog kun spritte huden af.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000000"/>
              </a:solidFill>
              <a:effectLst/>
              <a:highlight>
                <a:srgbClr val="FFFFFF"/>
              </a:highlight>
              <a:latin typeface="Open Sans" panose="020B0606030504020204" pitchFamily="34" charset="0"/>
            </a:endParaRPr>
          </a:p>
          <a:p>
            <a:endParaRPr lang="da-DK" dirty="0"/>
          </a:p>
          <a:p>
            <a:endParaRPr lang="da-DK" dirty="0"/>
          </a:p>
        </p:txBody>
      </p:sp>
      <p:sp>
        <p:nvSpPr>
          <p:cNvPr id="4" name="Pladsholder til slidenummer 3">
            <a:extLst>
              <a:ext uri="{FF2B5EF4-FFF2-40B4-BE49-F238E27FC236}">
                <a16:creationId xmlns:a16="http://schemas.microsoft.com/office/drawing/2014/main" id="{621525B1-C6B8-3894-A574-E024B6BDE1B0}"/>
              </a:ext>
            </a:extLst>
          </p:cNvPr>
          <p:cNvSpPr>
            <a:spLocks noGrp="1"/>
          </p:cNvSpPr>
          <p:nvPr>
            <p:ph type="sldNum" sz="quarter" idx="5"/>
          </p:nvPr>
        </p:nvSpPr>
        <p:spPr/>
        <p:txBody>
          <a:bodyPr/>
          <a:lstStyle/>
          <a:p>
            <a:fld id="{E2301130-4817-AC40-8117-2C2B3CEC0120}" type="slidenum">
              <a:rPr lang="da-DK" smtClean="0"/>
              <a:t>30</a:t>
            </a:fld>
            <a:endParaRPr lang="da-DK"/>
          </a:p>
        </p:txBody>
      </p:sp>
    </p:spTree>
    <p:extLst>
      <p:ext uri="{BB962C8B-B14F-4D97-AF65-F5344CB8AC3E}">
        <p14:creationId xmlns:p14="http://schemas.microsoft.com/office/powerpoint/2010/main" val="3365473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70486-8902-332A-EC81-CF54BD42A7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71BA464-2E89-6123-6FDB-7BB60DCD934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E56F64D-4001-CB13-3E27-062B30D137B8}"/>
              </a:ext>
            </a:extLst>
          </p:cNvPr>
          <p:cNvSpPr>
            <a:spLocks noGrp="1"/>
          </p:cNvSpPr>
          <p:nvPr>
            <p:ph type="body" idx="1"/>
          </p:nvPr>
        </p:nvSpPr>
        <p:spPr/>
        <p:txBody>
          <a:bodyPr/>
          <a:lstStyle/>
          <a:p>
            <a:r>
              <a:rPr lang="da-DK" dirty="0"/>
              <a:t>Der findes to slags fingerprikkere</a:t>
            </a:r>
          </a:p>
          <a:p>
            <a:pPr marL="171450" indent="-171450">
              <a:buFont typeface="Arial" panose="020B0604020202020204" pitchFamily="34" charset="0"/>
              <a:buChar char="•"/>
            </a:pPr>
            <a:r>
              <a:rPr lang="da-DK" dirty="0"/>
              <a:t>Den ene, som er en fast pen af plastik, hvor man udskifter nålen (</a:t>
            </a:r>
            <a:r>
              <a:rPr lang="da-DK" dirty="0" err="1"/>
              <a:t>lanchetten</a:t>
            </a:r>
            <a:r>
              <a:rPr lang="da-DK" dirty="0"/>
              <a:t>). Nogle af disse penne kan indeholde flere nåle ad gangen. Her skal man huske at dreje pennen over på en ny nål hver gang. Nogle af de faste penne indeholder kun én nål, som skal skiftes hver gang. Find en passende procedure for dette ved jer. Skifter man nålen efter den er brugt, så der altid sidder en ny i? Eller skal nålen skiftes umiddelbart inden man stikker?</a:t>
            </a:r>
            <a:br>
              <a:rPr lang="da-DK" dirty="0"/>
            </a:br>
            <a:r>
              <a:rPr lang="da-DK" dirty="0"/>
              <a:t>Husk at kassere nålene forsvarligt i en kanyleboks.-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Den anden slags fingerprikker er en </a:t>
            </a:r>
            <a:r>
              <a:rPr lang="da-DK" dirty="0" err="1"/>
              <a:t>engangs</a:t>
            </a:r>
            <a:r>
              <a:rPr lang="da-DK" dirty="0"/>
              <a:t>. Den findes typisk på hospitaler og i akutkasser. Den kan kun stikke én gang pr. prik og skal derfor kasseres efter hvert brug.</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Det er vigtigt at skifte nål mellem hvert fingerprik. Dette både for at undgå bakterier fra sidste prik, men også fordi, at nålen (</a:t>
            </a:r>
            <a:r>
              <a:rPr lang="da-DK" dirty="0" err="1"/>
              <a:t>lanchetten</a:t>
            </a:r>
            <a:r>
              <a:rPr lang="da-DK" dirty="0"/>
              <a:t>) bliver sløv efter et stik og hvis man bruger den samme kan det både gøre mere ondt at blive prikket i fingeren, ligesom det også kan øge risikoen for arvæv.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Det er også vigtigt, at indstille stikkedybden, så den passer til borgeren. Det kan også være, at man skal skifte stikkedybde alt afhængig af, hvilken finger, man har tænkt sig at stikke i. Nogle fingre har måske tykkere hud end andre.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Ligeledes ved øreflippen, som typisk har tynd hud.</a:t>
            </a:r>
          </a:p>
        </p:txBody>
      </p:sp>
      <p:sp>
        <p:nvSpPr>
          <p:cNvPr id="4" name="Pladsholder til slidenummer 3">
            <a:extLst>
              <a:ext uri="{FF2B5EF4-FFF2-40B4-BE49-F238E27FC236}">
                <a16:creationId xmlns:a16="http://schemas.microsoft.com/office/drawing/2014/main" id="{7B25ECBE-7CAE-1270-4367-F58786682370}"/>
              </a:ext>
            </a:extLst>
          </p:cNvPr>
          <p:cNvSpPr>
            <a:spLocks noGrp="1"/>
          </p:cNvSpPr>
          <p:nvPr>
            <p:ph type="sldNum" sz="quarter" idx="5"/>
          </p:nvPr>
        </p:nvSpPr>
        <p:spPr/>
        <p:txBody>
          <a:bodyPr/>
          <a:lstStyle/>
          <a:p>
            <a:fld id="{E2301130-4817-AC40-8117-2C2B3CEC0120}" type="slidenum">
              <a:rPr lang="da-DK" smtClean="0"/>
              <a:t>31</a:t>
            </a:fld>
            <a:endParaRPr lang="da-DK"/>
          </a:p>
        </p:txBody>
      </p:sp>
    </p:spTree>
    <p:extLst>
      <p:ext uri="{BB962C8B-B14F-4D97-AF65-F5344CB8AC3E}">
        <p14:creationId xmlns:p14="http://schemas.microsoft.com/office/powerpoint/2010/main" val="3577833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D5C89-CFC3-FB41-5D78-70FB22D815C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979FCCE-FA11-5C17-D43C-A40FBAD72FD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3CCB954A-C5FD-5C15-F39A-85ABD3D87E78}"/>
              </a:ext>
            </a:extLst>
          </p:cNvPr>
          <p:cNvSpPr>
            <a:spLocks noGrp="1"/>
          </p:cNvSpPr>
          <p:nvPr>
            <p:ph type="body" idx="1"/>
          </p:nvPr>
        </p:nvSpPr>
        <p:spPr/>
        <p:txBody>
          <a:bodyPr/>
          <a:lstStyle/>
          <a:p>
            <a:r>
              <a:rPr lang="da-DK" dirty="0"/>
              <a:t>Mange personer med diabetes har i dag en blodglukosesensor. Hovedsageligt personer med type 1-diabetes, men også personer med type 2-diabetes begynder at have dem.</a:t>
            </a:r>
          </a:p>
          <a:p>
            <a:endParaRPr lang="da-DK" dirty="0"/>
          </a:p>
          <a:p>
            <a:r>
              <a:rPr lang="da-DK" dirty="0"/>
              <a:t>De er smarte, da de ikke kræver et fingerprik hver gang man ønsker at måle blodsukkeret. Og kan sidde på huden i 10-15 dage afhængig af type.</a:t>
            </a:r>
          </a:p>
          <a:p>
            <a:endParaRPr lang="da-DK" dirty="0"/>
          </a:p>
          <a:p>
            <a:r>
              <a:rPr lang="da-DK" dirty="0"/>
              <a:t>Man skal dog være opmærksom på, at den ikke måler i blodet, men i vævsvæsken. Derfor kan man ikke helt sammenligne det med sensorværdien fra et fingerprik, men det er meget tæt på. Værdien fra en sensor vil derfor altid 5-10 minutter forsinket ift. værdien fra et fingerprik.</a:t>
            </a:r>
          </a:p>
          <a:p>
            <a:r>
              <a:rPr lang="da-DK" dirty="0"/>
              <a:t>I praksis kaldes vi dog nærmest altid begge målinger for en </a:t>
            </a:r>
            <a:r>
              <a:rPr lang="da-DK" i="1" dirty="0"/>
              <a:t>blodsukkerværdi</a:t>
            </a:r>
            <a:r>
              <a:rPr lang="da-DK" i="0" dirty="0"/>
              <a:t> selvom de ikke helt er ens. </a:t>
            </a:r>
          </a:p>
          <a:p>
            <a:endParaRPr lang="da-DK" i="0" dirty="0"/>
          </a:p>
          <a:p>
            <a:r>
              <a:rPr lang="da-DK" i="0" dirty="0"/>
              <a:t>Man får sensorværdien ved at holde enten en tilhørende scanner over sensoren eller borgerens telefon. Herefter kan man se værdien.</a:t>
            </a:r>
          </a:p>
          <a:p>
            <a:endParaRPr lang="da-DK" i="0" dirty="0"/>
          </a:p>
          <a:p>
            <a:r>
              <a:rPr lang="da-DK" i="0" dirty="0"/>
              <a:t>Det smarte ved en sensor er, at man kan indstille specifikke alarmer på den. Det betyder, at den enten kan give en høj lyd, når blodsukker enten er for lavt eller for højt, men den kan faktisk også give en alarm, hvis blodsukker </a:t>
            </a:r>
            <a:r>
              <a:rPr lang="da-DK" i="1" dirty="0"/>
              <a:t>er på vej</a:t>
            </a:r>
            <a:r>
              <a:rPr lang="da-DK" i="0" dirty="0"/>
              <a:t> til at blive enten for lavt eller for højt.</a:t>
            </a:r>
          </a:p>
          <a:p>
            <a:endParaRPr lang="da-DK" i="0" dirty="0"/>
          </a:p>
          <a:p>
            <a:r>
              <a:rPr lang="da-DK" i="0" dirty="0"/>
              <a:t>Det er behandlingsstedet, den behandlingsansvarlige læge eller kommunen, som bestemmer om borgeren må få en sensor.</a:t>
            </a:r>
          </a:p>
          <a:p>
            <a:endParaRPr lang="da-DK" dirty="0"/>
          </a:p>
        </p:txBody>
      </p:sp>
      <p:sp>
        <p:nvSpPr>
          <p:cNvPr id="4" name="Pladsholder til slidenummer 3">
            <a:extLst>
              <a:ext uri="{FF2B5EF4-FFF2-40B4-BE49-F238E27FC236}">
                <a16:creationId xmlns:a16="http://schemas.microsoft.com/office/drawing/2014/main" id="{0A481FC3-31F2-47F6-113C-CD3D4A12EDA8}"/>
              </a:ext>
            </a:extLst>
          </p:cNvPr>
          <p:cNvSpPr>
            <a:spLocks noGrp="1"/>
          </p:cNvSpPr>
          <p:nvPr>
            <p:ph type="sldNum" sz="quarter" idx="5"/>
          </p:nvPr>
        </p:nvSpPr>
        <p:spPr/>
        <p:txBody>
          <a:bodyPr/>
          <a:lstStyle/>
          <a:p>
            <a:fld id="{E2301130-4817-AC40-8117-2C2B3CEC0120}" type="slidenum">
              <a:rPr lang="da-DK" smtClean="0"/>
              <a:t>32</a:t>
            </a:fld>
            <a:endParaRPr lang="da-DK"/>
          </a:p>
        </p:txBody>
      </p:sp>
    </p:spTree>
    <p:extLst>
      <p:ext uri="{BB962C8B-B14F-4D97-AF65-F5344CB8AC3E}">
        <p14:creationId xmlns:p14="http://schemas.microsoft.com/office/powerpoint/2010/main" val="27683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4342B-92CC-FDD8-020F-CE399A23D52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E8A7F4B-7DC1-1F5C-A1BB-286DCC9D4AE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A40DA2C-7616-BC13-C73A-9D27C9230B29}"/>
              </a:ext>
            </a:extLst>
          </p:cNvPr>
          <p:cNvSpPr>
            <a:spLocks noGrp="1"/>
          </p:cNvSpPr>
          <p:nvPr>
            <p:ph type="body" idx="1"/>
          </p:nvPr>
        </p:nvSpPr>
        <p:spPr/>
        <p:txBody>
          <a:bodyPr/>
          <a:lstStyle/>
          <a:p>
            <a:r>
              <a:rPr lang="da-DK" dirty="0"/>
              <a:t>Teststrimler kan miste deres evne til at måle, hvis de har været opbevaret for koldt eller varmt. Desuden kan de også blive påvirket af fugt. Opbevar dem derfor altid i den originale beholder på et tørt sted og ved stuetemperatur.</a:t>
            </a:r>
          </a:p>
          <a:p>
            <a:endParaRPr lang="da-DK" dirty="0"/>
          </a:p>
          <a:p>
            <a:r>
              <a:rPr lang="da-DK" dirty="0"/>
              <a:t>Teststrimler kan også miste deres evne til at måle, hvis de er blevet for gamle. Hold derfor jævnligt øje med udløbsdatoen på beholderen.</a:t>
            </a:r>
          </a:p>
          <a:p>
            <a:endParaRPr lang="da-DK" dirty="0"/>
          </a:p>
          <a:p>
            <a:r>
              <a:rPr lang="da-DK" dirty="0"/>
              <a:t>Hvis man kommer til at røre ved teststrimlens testområde (der hvor bloddråben skal suges op), så kan man komme til at forurene og det kan give en usand værdi.</a:t>
            </a:r>
          </a:p>
          <a:p>
            <a:endParaRPr lang="da-DK" dirty="0"/>
          </a:p>
          <a:p>
            <a:r>
              <a:rPr lang="da-DK" dirty="0"/>
              <a:t>Hvis bloddråben er for lille/stor kan det påvirke evnen til at måle.</a:t>
            </a:r>
          </a:p>
          <a:p>
            <a:endParaRPr lang="da-DK" dirty="0"/>
          </a:p>
          <a:p>
            <a:r>
              <a:rPr lang="da-DK" dirty="0"/>
              <a:t>Hvis man ikke har ren hud forud for et fingerprik, så kan det påvirke målingen. Det kan fx være rester af mad på fingre – især sukker fra slik/frugt kan påvirke målingen</a:t>
            </a:r>
          </a:p>
          <a:p>
            <a:endParaRPr lang="da-DK" dirty="0"/>
          </a:p>
        </p:txBody>
      </p:sp>
      <p:sp>
        <p:nvSpPr>
          <p:cNvPr id="4" name="Pladsholder til slidenummer 3">
            <a:extLst>
              <a:ext uri="{FF2B5EF4-FFF2-40B4-BE49-F238E27FC236}">
                <a16:creationId xmlns:a16="http://schemas.microsoft.com/office/drawing/2014/main" id="{BF382A0E-6084-FFFC-F547-F447C50B99B2}"/>
              </a:ext>
            </a:extLst>
          </p:cNvPr>
          <p:cNvSpPr>
            <a:spLocks noGrp="1"/>
          </p:cNvSpPr>
          <p:nvPr>
            <p:ph type="sldNum" sz="quarter" idx="5"/>
          </p:nvPr>
        </p:nvSpPr>
        <p:spPr/>
        <p:txBody>
          <a:bodyPr/>
          <a:lstStyle/>
          <a:p>
            <a:fld id="{E2301130-4817-AC40-8117-2C2B3CEC0120}" type="slidenum">
              <a:rPr lang="da-DK" smtClean="0"/>
              <a:t>34</a:t>
            </a:fld>
            <a:endParaRPr lang="da-DK"/>
          </a:p>
        </p:txBody>
      </p:sp>
    </p:spTree>
    <p:extLst>
      <p:ext uri="{BB962C8B-B14F-4D97-AF65-F5344CB8AC3E}">
        <p14:creationId xmlns:p14="http://schemas.microsoft.com/office/powerpoint/2010/main" val="41558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53575A"/>
                </a:solidFill>
                <a:effectLst/>
                <a:highlight>
                  <a:srgbClr val="FFFFFF"/>
                </a:highlight>
                <a:latin typeface="sans-pro-roche"/>
              </a:rPr>
              <a:t>Muligheden for at få testmateriale afhænger af, hvordan den enkeltes diabetes behandles.</a:t>
            </a:r>
          </a:p>
          <a:p>
            <a:pPr algn="l"/>
            <a:r>
              <a:rPr lang="da-DK" b="0" i="0" dirty="0">
                <a:solidFill>
                  <a:srgbClr val="53575A"/>
                </a:solidFill>
                <a:effectLst/>
                <a:highlight>
                  <a:srgbClr val="FFFFFF"/>
                </a:highlight>
                <a:latin typeface="sans-pro-roche"/>
              </a:rPr>
              <a:t>Ved behandling med insulin eller kombinationsbehandling (insulin og tabletter), bevilliges det nødvendige antal teststrimler samt fingerprikker med det nødvendige antal nåle til fingerprikker samt halvdelen af den samlede udgift til blodsukkermåleapparatur.</a:t>
            </a:r>
          </a:p>
          <a:p>
            <a:pPr algn="l"/>
            <a:r>
              <a:rPr lang="da-DK" b="0" i="0" dirty="0">
                <a:solidFill>
                  <a:srgbClr val="53575A"/>
                </a:solidFill>
                <a:effectLst/>
                <a:highlight>
                  <a:srgbClr val="FFFFFF"/>
                </a:highlight>
                <a:latin typeface="sans-pro-roche"/>
              </a:rPr>
              <a:t>Ved tabletbehandling bevilliges årligt 150 teststrimler og lancetter til fingerprikker, såfremt lægen anser jævnlig blodsukkermåling for påkrævet.</a:t>
            </a:r>
          </a:p>
          <a:p>
            <a:pPr algn="l"/>
            <a:r>
              <a:rPr lang="da-DK" b="0" i="0" dirty="0">
                <a:solidFill>
                  <a:srgbClr val="53575A"/>
                </a:solidFill>
                <a:effectLst/>
                <a:highlight>
                  <a:srgbClr val="FFFFFF"/>
                </a:highlight>
                <a:latin typeface="sans-pro-roche"/>
              </a:rPr>
              <a:t>Diætbehandlede personer med diabetes kan ikke få hjælp til testmateriale.</a:t>
            </a:r>
          </a:p>
          <a:p>
            <a:pPr algn="l"/>
            <a:endParaRPr lang="da-DK" b="0" i="0" dirty="0">
              <a:solidFill>
                <a:srgbClr val="53575A"/>
              </a:solidFill>
              <a:effectLst/>
              <a:highlight>
                <a:srgbClr val="FFFFFF"/>
              </a:highlight>
              <a:latin typeface="sans-pro-roche"/>
            </a:endParaRPr>
          </a:p>
          <a:p>
            <a:pPr algn="l"/>
            <a:r>
              <a:rPr lang="da-DK" b="0" i="0" dirty="0">
                <a:solidFill>
                  <a:srgbClr val="53575A"/>
                </a:solidFill>
                <a:effectLst/>
                <a:highlight>
                  <a:srgbClr val="FFFFFF"/>
                </a:highlight>
                <a:latin typeface="sans-pro-roche"/>
              </a:rPr>
              <a:t>Link til borger.dk: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hlinkClick r:id="rId3"/>
              </a:rPr>
              <a:t>Hjælpemidler, forbrugsgoder og boligindretning (borger.dk)</a:t>
            </a:r>
            <a:endParaRPr lang="da-DK" dirty="0"/>
          </a:p>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35</a:t>
            </a:fld>
            <a:endParaRPr lang="da-DK"/>
          </a:p>
        </p:txBody>
      </p:sp>
    </p:spTree>
    <p:extLst>
      <p:ext uri="{BB962C8B-B14F-4D97-AF65-F5344CB8AC3E}">
        <p14:creationId xmlns:p14="http://schemas.microsoft.com/office/powerpoint/2010/main" val="3398496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6A3D1-8137-A7EA-45A5-CBA185A9B98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5B46C89-F113-161D-5BD0-7D01809A1C8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3772090-840F-D657-6A01-BC9370E71835}"/>
              </a:ext>
            </a:extLst>
          </p:cNvPr>
          <p:cNvSpPr>
            <a:spLocks noGrp="1"/>
          </p:cNvSpPr>
          <p:nvPr>
            <p:ph type="body" idx="1"/>
          </p:nvPr>
        </p:nvSpPr>
        <p:spPr/>
        <p:txBody>
          <a:bodyPr/>
          <a:lstStyle/>
          <a:p>
            <a:r>
              <a:rPr lang="da-DK" dirty="0"/>
              <a:t>Dokumentation er vigtigt, da det kan have stor betydning for borgerens behandling.</a:t>
            </a:r>
          </a:p>
          <a:p>
            <a:endParaRPr lang="da-DK" dirty="0"/>
          </a:p>
          <a:p>
            <a:r>
              <a:rPr lang="da-DK" dirty="0"/>
              <a:t>Med målinterval menes der, hvilket interval, som den behandlingsansvarlige læge har bestemt, at blodsukkeret for denne borger bør ligge inden før.</a:t>
            </a:r>
          </a:p>
          <a:p>
            <a:r>
              <a:rPr lang="da-DK" dirty="0"/>
              <a:t>Der bør desuden ligge en plan for behandlingen, hvis der måles en for højt eller for lavt blodsukker.</a:t>
            </a:r>
          </a:p>
          <a:p>
            <a:endParaRPr lang="da-DK" dirty="0"/>
          </a:p>
        </p:txBody>
      </p:sp>
      <p:sp>
        <p:nvSpPr>
          <p:cNvPr id="4" name="Pladsholder til slidenummer 3">
            <a:extLst>
              <a:ext uri="{FF2B5EF4-FFF2-40B4-BE49-F238E27FC236}">
                <a16:creationId xmlns:a16="http://schemas.microsoft.com/office/drawing/2014/main" id="{5DAFFB95-216C-09A7-1179-750E4B9777CA}"/>
              </a:ext>
            </a:extLst>
          </p:cNvPr>
          <p:cNvSpPr>
            <a:spLocks noGrp="1"/>
          </p:cNvSpPr>
          <p:nvPr>
            <p:ph type="sldNum" sz="quarter" idx="5"/>
          </p:nvPr>
        </p:nvSpPr>
        <p:spPr/>
        <p:txBody>
          <a:bodyPr/>
          <a:lstStyle/>
          <a:p>
            <a:fld id="{E2301130-4817-AC40-8117-2C2B3CEC0120}" type="slidenum">
              <a:rPr lang="da-DK" smtClean="0"/>
              <a:t>36</a:t>
            </a:fld>
            <a:endParaRPr lang="da-DK"/>
          </a:p>
        </p:txBody>
      </p:sp>
    </p:spTree>
    <p:extLst>
      <p:ext uri="{BB962C8B-B14F-4D97-AF65-F5344CB8AC3E}">
        <p14:creationId xmlns:p14="http://schemas.microsoft.com/office/powerpoint/2010/main" val="213400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Sygdommen skyldes, at kroppens eget immun­forsvar angriber og ødelægger beta-cellerne i bugspyt­kirtlen, der danner det livsvigtige hormon insulin. Det betyder, at kroppen ikke selv kan danne insulin, og derfor er man nødt til at få det tilført udefra med injektioner.</a:t>
            </a:r>
          </a:p>
          <a:p>
            <a:pPr rtl="0" fontAlgn="base"/>
            <a:endParaRPr lang="da-DK" sz="1200" b="0" i="0" kern="1200" dirty="0">
              <a:solidFill>
                <a:schemeClr val="tx1"/>
              </a:solidFill>
              <a:effectLst/>
              <a:latin typeface="+mn-lt"/>
              <a:ea typeface="+mn-ea"/>
              <a:cs typeface="+mn-cs"/>
            </a:endParaRPr>
          </a:p>
          <a:p>
            <a:pPr rtl="0" fontAlgn="base"/>
            <a:r>
              <a:rPr lang="da-DK" sz="1200" b="0" i="1" u="none" strike="noStrike" kern="1200" dirty="0">
                <a:solidFill>
                  <a:schemeClr val="tx1"/>
                </a:solidFill>
                <a:effectLst/>
                <a:latin typeface="+mn-lt"/>
                <a:ea typeface="+mn-ea"/>
                <a:cs typeface="+mn-cs"/>
              </a:rPr>
              <a:t>Billedforklaring: </a:t>
            </a:r>
            <a:r>
              <a:rPr lang="da-DK" sz="1200" b="0" i="0" u="none" strike="noStrike" kern="1200" dirty="0">
                <a:solidFill>
                  <a:schemeClr val="tx1"/>
                </a:solidFill>
                <a:effectLst/>
                <a:latin typeface="+mn-lt"/>
                <a:ea typeface="+mn-ea"/>
                <a:cs typeface="+mn-cs"/>
              </a:rPr>
              <a:t>Der produceres ikke længere insulin (</a:t>
            </a:r>
            <a:r>
              <a:rPr lang="da-DK" sz="1200" b="0" i="0" u="none" strike="noStrike" kern="1200">
                <a:solidFill>
                  <a:schemeClr val="tx1"/>
                </a:solidFill>
                <a:effectLst/>
                <a:latin typeface="+mn-lt"/>
                <a:ea typeface="+mn-ea"/>
                <a:cs typeface="+mn-cs"/>
              </a:rPr>
              <a:t>nøgler) KLIK </a:t>
            </a:r>
            <a:r>
              <a:rPr lang="da-DK" sz="1200" b="0" i="0" u="none" strike="noStrike" kern="1200" dirty="0">
                <a:solidFill>
                  <a:schemeClr val="tx1"/>
                </a:solidFill>
                <a:effectLst/>
                <a:latin typeface="+mn-lt"/>
                <a:ea typeface="+mn-ea"/>
                <a:cs typeface="+mn-cs"/>
              </a:rPr>
              <a:t>og sukkeret i blodbanen kan derfor ikke komme ud og ind i cellerne (nøglehullerne). Sukkeret hober sig derfor op i blodbanen og giver et for højt blodsukker.</a:t>
            </a:r>
            <a:r>
              <a:rPr lang="en-US"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Derfor er der behov for tilførsel af insulin (nøgler) i form af en indsprøjtning resten af livet, som kan hjælpe med at få sukkeret ind i cellerne (nøglehullerne) og derved skabe et normalt blodsukker.</a:t>
            </a:r>
            <a:r>
              <a:rPr lang="en-US" sz="1200" b="0" i="0" kern="1200" dirty="0">
                <a:solidFill>
                  <a:schemeClr val="tx1"/>
                </a:solidFill>
                <a:effectLst/>
                <a:latin typeface="+mn-lt"/>
                <a:ea typeface="+mn-ea"/>
                <a:cs typeface="+mn-cs"/>
              </a:rPr>
              <a:t>​</a:t>
            </a:r>
          </a:p>
          <a:p>
            <a:pPr rtl="0" fontAlgn="base"/>
            <a:r>
              <a:rPr lang="da-DK" sz="1200" b="0" i="0" u="none" strike="noStrike" kern="1200" dirty="0">
                <a:solidFill>
                  <a:schemeClr val="tx1"/>
                </a:solidFill>
                <a:effectLst/>
                <a:latin typeface="+mn-lt"/>
                <a:ea typeface="+mn-ea"/>
                <a:cs typeface="+mn-cs"/>
              </a:rPr>
              <a:t>Med type 1-diabetes har man brug for at få tilført insulin døgnet rundt og i forbindelse med måltider. Derfor skal man have både langtidsvirkende og hurtigtvirkende insulin.</a:t>
            </a:r>
            <a:endParaRPr lang="da-DK" dirty="0"/>
          </a:p>
          <a:p>
            <a:endParaRPr lang="da-DK" dirty="0"/>
          </a:p>
          <a:p>
            <a:r>
              <a:rPr lang="da-DK" dirty="0"/>
              <a:t>Type 1-diabetes gennemgås mere i dybden i </a:t>
            </a:r>
            <a:r>
              <a:rPr lang="da-DK" dirty="0" err="1"/>
              <a:t>powerpointet</a:t>
            </a:r>
            <a:r>
              <a:rPr lang="da-DK" dirty="0"/>
              <a:t> ”Generelt om diabetes”</a:t>
            </a:r>
          </a:p>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5</a:t>
            </a:fld>
            <a:endParaRPr lang="da-DK"/>
          </a:p>
        </p:txBody>
      </p:sp>
    </p:spTree>
    <p:extLst>
      <p:ext uri="{BB962C8B-B14F-4D97-AF65-F5344CB8AC3E}">
        <p14:creationId xmlns:p14="http://schemas.microsoft.com/office/powerpoint/2010/main" val="96087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Type 2-diabetes</a:t>
            </a:r>
          </a:p>
          <a:p>
            <a:pPr algn="l"/>
            <a:r>
              <a:rPr lang="da-DK" b="0" i="0" dirty="0">
                <a:solidFill>
                  <a:srgbClr val="000000"/>
                </a:solidFill>
                <a:effectLst/>
                <a:latin typeface="Open Sans" panose="020B0606030504020204" pitchFamily="34" charset="0"/>
              </a:rPr>
              <a:t>Sygdommen skyldes en kombination af to ting:</a:t>
            </a:r>
          </a:p>
          <a:p>
            <a:pPr marL="228600" indent="-228600" algn="l">
              <a:buFont typeface="+mj-lt"/>
              <a:buAutoNum type="arabicParenR"/>
            </a:pPr>
            <a:r>
              <a:rPr lang="da-DK" b="0" i="0" dirty="0">
                <a:solidFill>
                  <a:srgbClr val="000000"/>
                </a:solidFill>
                <a:effectLst/>
                <a:latin typeface="Open Sans" panose="020B0606030504020204" pitchFamily="34" charset="0"/>
              </a:rPr>
              <a:t>Kroppens celler bliver mindre følsomme over for insulin. </a:t>
            </a:r>
            <a:br>
              <a:rPr lang="da-DK" b="0" i="0" dirty="0">
                <a:solidFill>
                  <a:srgbClr val="000000"/>
                </a:solidFill>
                <a:effectLst/>
                <a:latin typeface="Open Sans" panose="020B0606030504020204" pitchFamily="34" charset="0"/>
              </a:rPr>
            </a:br>
            <a:r>
              <a:rPr lang="da-DK" b="0" i="0" dirty="0">
                <a:solidFill>
                  <a:srgbClr val="000000"/>
                </a:solidFill>
                <a:effectLst/>
                <a:latin typeface="Open Sans" panose="020B0606030504020204" pitchFamily="34" charset="0"/>
              </a:rPr>
              <a:t>Der produceres dog stadig insulin (nøgler) i bugspyt­kirtlen, men nogle af cellerne (nøglehullerne) kan bruge udnytte det (kryds over nøglehul). Det kaldes også for insulin­resistens. Det resulterer i, at sukker fra blodet har sværere ved at komme ind i cellerne.</a:t>
            </a:r>
          </a:p>
          <a:p>
            <a:pPr marL="228600" indent="-228600" algn="l">
              <a:buFont typeface="+mj-lt"/>
              <a:buAutoNum type="arabicParenR"/>
            </a:pPr>
            <a:r>
              <a:rPr lang="da-DK" b="0" i="0" dirty="0">
                <a:solidFill>
                  <a:srgbClr val="000000"/>
                </a:solidFill>
                <a:effectLst/>
                <a:latin typeface="Open Sans" panose="020B0606030504020204" pitchFamily="34" charset="0"/>
              </a:rPr>
              <a:t>Når cellerne ikke får nok sukker, vil bugspyt­kirtlen i stedet begynde at producere mere insulin (nye nøgler). Det vil i starten fungere, og cellerne kan optage det sukker, de har brug for. Når bugspyt­kirtlen over længere tid har været på over­arbejde og har dannet mere insulin, end den plejer, bliver den dog gradvist dårligere igen til at producere insulin. Det forværrer tilstanden og giver forhøjet blod­sukker.</a:t>
            </a:r>
          </a:p>
          <a:p>
            <a:pPr marL="0" indent="0" algn="l">
              <a:buFont typeface="+mj-lt"/>
              <a:buNone/>
            </a:pPr>
            <a:endParaRPr lang="da-DK" b="0" i="0" dirty="0">
              <a:solidFill>
                <a:srgbClr val="000000"/>
              </a:solidFill>
              <a:effectLst/>
              <a:latin typeface="Open Sans" panose="020B0606030504020204" pitchFamily="34" charset="0"/>
            </a:endParaRPr>
          </a:p>
          <a:p>
            <a:r>
              <a:rPr lang="da-DK" b="0" i="0" dirty="0">
                <a:solidFill>
                  <a:srgbClr val="000000"/>
                </a:solidFill>
                <a:effectLst/>
                <a:latin typeface="Open Sans"/>
                <a:ea typeface="Open Sans"/>
                <a:cs typeface="Open Sans"/>
              </a:rPr>
              <a:t>De fleste med type 2-diabetes vil først få behandling i form af </a:t>
            </a:r>
            <a:r>
              <a:rPr lang="da-DK" dirty="0">
                <a:solidFill>
                  <a:srgbClr val="000000"/>
                </a:solidFill>
                <a:latin typeface="Open Sans"/>
                <a:ea typeface="Open Sans"/>
                <a:cs typeface="Open Sans"/>
              </a:rPr>
              <a:t>tabletbehandling. Hvis/når</a:t>
            </a:r>
            <a:r>
              <a:rPr lang="da-DK" b="0" i="0" dirty="0">
                <a:solidFill>
                  <a:srgbClr val="000000"/>
                </a:solidFill>
                <a:effectLst/>
                <a:latin typeface="Open Sans"/>
                <a:ea typeface="Open Sans"/>
                <a:cs typeface="Open Sans"/>
              </a:rPr>
              <a:t> tabletbehandlingen ikke længere er tilstrækkelig – det ses ved et vedvarende for højt blodsukker på trods af fortsat tabletbehandling – så begynder man typisk på insulin. Oftest starter man her med det </a:t>
            </a:r>
            <a:r>
              <a:rPr lang="da-DK" dirty="0" err="1">
                <a:solidFill>
                  <a:srgbClr val="000000"/>
                </a:solidFill>
                <a:latin typeface="Open Sans"/>
                <a:ea typeface="Open Sans"/>
                <a:cs typeface="Open Sans"/>
              </a:rPr>
              <a:t>langsomtvirkende</a:t>
            </a:r>
            <a:r>
              <a:rPr lang="da-DK" b="0" i="0" dirty="0">
                <a:solidFill>
                  <a:srgbClr val="000000"/>
                </a:solidFill>
                <a:effectLst/>
                <a:latin typeface="Open Sans"/>
                <a:ea typeface="Open Sans"/>
                <a:cs typeface="Open Sans"/>
              </a:rPr>
              <a:t> insulin og senere kan det blive nødvendigt også at tilføje det hurtigtvirkende insulin.</a:t>
            </a:r>
          </a:p>
        </p:txBody>
      </p:sp>
      <p:sp>
        <p:nvSpPr>
          <p:cNvPr id="4" name="Pladsholder til slidenummer 3"/>
          <p:cNvSpPr>
            <a:spLocks noGrp="1"/>
          </p:cNvSpPr>
          <p:nvPr>
            <p:ph type="sldNum" sz="quarter" idx="5"/>
          </p:nvPr>
        </p:nvSpPr>
        <p:spPr/>
        <p:txBody>
          <a:bodyPr/>
          <a:lstStyle/>
          <a:p>
            <a:fld id="{921B17B7-928F-4540-9370-33415AC157BA}" type="slidenum">
              <a:rPr lang="da-DK" smtClean="0"/>
              <a:t>6</a:t>
            </a:fld>
            <a:endParaRPr lang="da-DK"/>
          </a:p>
        </p:txBody>
      </p:sp>
    </p:spTree>
    <p:extLst>
      <p:ext uri="{BB962C8B-B14F-4D97-AF65-F5344CB8AC3E}">
        <p14:creationId xmlns:p14="http://schemas.microsoft.com/office/powerpoint/2010/main" val="80954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Blodsukkeret svinger naturligt i løbet af dagen.</a:t>
            </a:r>
          </a:p>
          <a:p>
            <a:endParaRPr lang="da-DK" dirty="0"/>
          </a:p>
          <a:p>
            <a:r>
              <a:rPr lang="da-DK" dirty="0"/>
              <a:t>For personer med diabetes anbefales det, at de har et fastende blodsukker og før måltider på 4-7 mmol/l.</a:t>
            </a:r>
          </a:p>
          <a:p>
            <a:r>
              <a:rPr lang="da-DK" dirty="0"/>
              <a:t>Efter et måltid stiger blodsukkeret naturligt, men det skal ca. 2 timer efter ligge under 10 mmol/l.</a:t>
            </a:r>
          </a:p>
          <a:p>
            <a:endParaRPr lang="da-DK" dirty="0"/>
          </a:p>
          <a:p>
            <a:r>
              <a:rPr lang="da-DK" dirty="0"/>
              <a:t>Blodsukkeret er for lavt, når det ligger under 4 mmol/l – det kan hurtigt blive farligt, når blodsukkeret ligger for lavt.</a:t>
            </a:r>
          </a:p>
          <a:p>
            <a:endParaRPr lang="da-DK" dirty="0"/>
          </a:p>
          <a:p>
            <a:r>
              <a:rPr lang="da-DK" dirty="0"/>
              <a:t>Blodsukkeret er for højt, når det ligger over 10 mmol/l – det kaldes for en meget for højt blodsukker, når de ligger over 30 mmol/l. I disse tilfælde vil et blodsukkerapperat eller sensor heller ikke måle værdien og vil blot vise ”Hi” for ”high”.</a:t>
            </a:r>
          </a:p>
        </p:txBody>
      </p:sp>
      <p:sp>
        <p:nvSpPr>
          <p:cNvPr id="4" name="Pladsholder til slidenummer 3"/>
          <p:cNvSpPr>
            <a:spLocks noGrp="1"/>
          </p:cNvSpPr>
          <p:nvPr>
            <p:ph type="sldNum" sz="quarter" idx="5"/>
          </p:nvPr>
        </p:nvSpPr>
        <p:spPr/>
        <p:txBody>
          <a:bodyPr/>
          <a:lstStyle/>
          <a:p>
            <a:fld id="{921B17B7-928F-4540-9370-33415AC157BA}" type="slidenum">
              <a:rPr lang="da-DK" smtClean="0"/>
              <a:t>8</a:t>
            </a:fld>
            <a:endParaRPr lang="da-DK"/>
          </a:p>
        </p:txBody>
      </p:sp>
    </p:spTree>
    <p:extLst>
      <p:ext uri="{BB962C8B-B14F-4D97-AF65-F5344CB8AC3E}">
        <p14:creationId xmlns:p14="http://schemas.microsoft.com/office/powerpoint/2010/main" val="2998145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6961B-1DD8-F8B9-7996-98BA3669DA6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7262884-B52F-7016-7EB4-196CB046766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24FB699-4338-40BE-D0F3-567407B7CE39}"/>
              </a:ext>
            </a:extLst>
          </p:cNvPr>
          <p:cNvSpPr>
            <a:spLocks noGrp="1"/>
          </p:cNvSpPr>
          <p:nvPr>
            <p:ph type="body" idx="1"/>
          </p:nvPr>
        </p:nvSpPr>
        <p:spPr/>
        <p:txBody>
          <a:bodyPr/>
          <a:lstStyle/>
          <a:p>
            <a:r>
              <a:rPr lang="da-DK"/>
              <a:t>Når man får stillet diagnosen, sætter man sig sammen med sin læge en behandling i gang. Det vil være forskelligt fra person til person, hvad fokus i behandlingen er.</a:t>
            </a:r>
          </a:p>
          <a:p>
            <a:endParaRPr lang="da-DK"/>
          </a:p>
          <a:p>
            <a:r>
              <a:rPr lang="da-DK"/>
              <a:t>Som regel vil det være ens praktiserende læge, som er den primære behandler.</a:t>
            </a:r>
          </a:p>
          <a:p>
            <a:endParaRPr lang="da-DK"/>
          </a:p>
          <a:p>
            <a:r>
              <a:rPr lang="da-DK"/>
              <a:t>Behandlingen vil ofte tage udgangspunkt i hvor gammel man er, hvad man vejer, hvor fysisk aktiv man er, blodsukkerniveau, ens langtidsblodsukker, og om man har et normalt blodtryk og kolesteroltal.</a:t>
            </a:r>
          </a:p>
          <a:p>
            <a:endParaRPr lang="da-DK"/>
          </a:p>
          <a:p>
            <a:r>
              <a:rPr lang="da-DK"/>
              <a:t>Desuden vil det have betydning for behandlingen om man har udviklet følgesygdomme til diabetes.</a:t>
            </a:r>
          </a:p>
          <a:p>
            <a:endParaRPr lang="da-DK"/>
          </a:p>
          <a:p>
            <a:r>
              <a:rPr lang="da-DK"/>
              <a:t>Det gøres for at sammensætte den bedst mulige behandling for individet. Samlet kaldes det en forløbsplan.</a:t>
            </a:r>
          </a:p>
          <a:p>
            <a:endParaRPr lang="da-DK"/>
          </a:p>
        </p:txBody>
      </p:sp>
      <p:sp>
        <p:nvSpPr>
          <p:cNvPr id="4" name="Pladsholder til slidenummer 3">
            <a:extLst>
              <a:ext uri="{FF2B5EF4-FFF2-40B4-BE49-F238E27FC236}">
                <a16:creationId xmlns:a16="http://schemas.microsoft.com/office/drawing/2014/main" id="{11660924-795A-8ED7-B022-3FC13B3BD1BD}"/>
              </a:ext>
            </a:extLst>
          </p:cNvPr>
          <p:cNvSpPr>
            <a:spLocks noGrp="1"/>
          </p:cNvSpPr>
          <p:nvPr>
            <p:ph type="sldNum" sz="quarter" idx="5"/>
          </p:nvPr>
        </p:nvSpPr>
        <p:spPr/>
        <p:txBody>
          <a:bodyPr/>
          <a:lstStyle/>
          <a:p>
            <a:fld id="{921B17B7-928F-4540-9370-33415AC157BA}" type="slidenum">
              <a:rPr lang="da-DK" smtClean="0"/>
              <a:t>9</a:t>
            </a:fld>
            <a:endParaRPr lang="da-DK"/>
          </a:p>
        </p:txBody>
      </p:sp>
    </p:spTree>
    <p:extLst>
      <p:ext uri="{BB962C8B-B14F-4D97-AF65-F5344CB8AC3E}">
        <p14:creationId xmlns:p14="http://schemas.microsoft.com/office/powerpoint/2010/main" val="385853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klassiske symptomer på højt blodsukker opstår ved blodsukkerværdier over 10-12mmol/l, da kroppen ved disse værdier (eller højere) udskiller sukker (</a:t>
            </a:r>
            <a:r>
              <a:rPr lang="da-DK" dirty="0" err="1"/>
              <a:t>glucose</a:t>
            </a:r>
            <a:r>
              <a:rPr lang="da-DK" dirty="0"/>
              <a:t>) via urinen. Symptomerne er varierende og er i nogle tilfælde ganske svage. </a:t>
            </a:r>
            <a:endParaRPr lang="en-US" dirty="0"/>
          </a:p>
          <a:p>
            <a:endParaRPr lang="da-DK" dirty="0"/>
          </a:p>
          <a:p>
            <a:r>
              <a:rPr lang="da-DK" dirty="0"/>
              <a:t>De typiske symptomer på højt blodsukker er:</a:t>
            </a:r>
          </a:p>
          <a:p>
            <a:pPr marL="171450" indent="-171450">
              <a:buFont typeface="Arial" panose="020B0604020202020204" pitchFamily="34" charset="0"/>
              <a:buChar char="•"/>
            </a:pPr>
            <a:r>
              <a:rPr lang="da-DK" dirty="0"/>
              <a:t>Øget tørst og mundtørhed</a:t>
            </a:r>
          </a:p>
          <a:p>
            <a:pPr marL="171450" indent="-171450">
              <a:buFont typeface="Arial" panose="020B0604020202020204" pitchFamily="34" charset="0"/>
              <a:buChar char="•"/>
            </a:pPr>
            <a:r>
              <a:rPr lang="da-DK" dirty="0"/>
              <a:t>Hyppige vandladninger</a:t>
            </a:r>
          </a:p>
          <a:p>
            <a:pPr marL="171450" indent="-171450">
              <a:buFont typeface="Arial" panose="020B0604020202020204" pitchFamily="34" charset="0"/>
              <a:buChar char="•"/>
            </a:pPr>
            <a:r>
              <a:rPr lang="da-DK" dirty="0"/>
              <a:t>Træthed</a:t>
            </a:r>
          </a:p>
          <a:p>
            <a:pPr marL="171450" indent="-171450">
              <a:buFont typeface="Arial" panose="020B0604020202020204" pitchFamily="34" charset="0"/>
              <a:buChar char="•"/>
            </a:pPr>
            <a:r>
              <a:rPr lang="da-DK" dirty="0"/>
              <a:t>Hovedpine</a:t>
            </a:r>
          </a:p>
          <a:p>
            <a:pPr marL="171450" indent="-171450">
              <a:buFont typeface="Arial" panose="020B0604020202020204" pitchFamily="34" charset="0"/>
              <a:buChar char="•"/>
            </a:pPr>
            <a:r>
              <a:rPr lang="da-DK" dirty="0"/>
              <a:t>Koncentrationsbesvær</a:t>
            </a:r>
          </a:p>
          <a:p>
            <a:pPr marL="171450" indent="-171450">
              <a:buFont typeface="Arial" panose="020B0604020202020204" pitchFamily="34" charset="0"/>
              <a:buChar char="•"/>
            </a:pPr>
            <a:r>
              <a:rPr lang="da-DK" dirty="0"/>
              <a:t>Kvalme og utilpashed</a:t>
            </a:r>
          </a:p>
          <a:p>
            <a:pPr marL="171450" indent="-171450">
              <a:buFont typeface="Arial" panose="020B0604020202020204" pitchFamily="34" charset="0"/>
              <a:buChar char="•"/>
            </a:pPr>
            <a:r>
              <a:rPr lang="da-DK" dirty="0"/>
              <a:t>Slaphed</a:t>
            </a:r>
          </a:p>
          <a:p>
            <a:pPr marL="171450" indent="-171450">
              <a:buFont typeface="Arial" panose="020B0604020202020204" pitchFamily="34" charset="0"/>
              <a:buChar char="•"/>
            </a:pPr>
            <a:r>
              <a:rPr lang="da-DK" dirty="0"/>
              <a:t>Syns- eller føleforstyrrelser.</a:t>
            </a:r>
          </a:p>
          <a:p>
            <a:endParaRPr lang="da-DK" dirty="0"/>
          </a:p>
          <a:p>
            <a:r>
              <a:rPr lang="da-DK" dirty="0"/>
              <a:t>Herudover kan man, hvis blodsukkerniveauet er for højt over længere tid, opleve:</a:t>
            </a:r>
          </a:p>
          <a:p>
            <a:pPr marL="171450" indent="-171450">
              <a:buFont typeface="Arial" panose="020B0604020202020204" pitchFamily="34" charset="0"/>
              <a:buChar char="•"/>
            </a:pPr>
            <a:r>
              <a:rPr lang="da-DK" dirty="0"/>
              <a:t>Tandkødsbetændelse eller </a:t>
            </a:r>
            <a:r>
              <a:rPr lang="da-DK" dirty="0" err="1"/>
              <a:t>parodontitis</a:t>
            </a:r>
            <a:endParaRPr lang="da-DK" dirty="0"/>
          </a:p>
          <a:p>
            <a:pPr marL="171450" indent="-171450">
              <a:buFont typeface="Arial" panose="020B0604020202020204" pitchFamily="34" charset="0"/>
              <a:buChar char="•"/>
            </a:pPr>
            <a:r>
              <a:rPr lang="da-DK" dirty="0"/>
              <a:t>At sår har svært ved eller er lang tid om at hele</a:t>
            </a:r>
          </a:p>
          <a:p>
            <a:pPr marL="171450" indent="-171450">
              <a:buFont typeface="Arial" panose="020B0604020202020204" pitchFamily="34" charset="0"/>
              <a:buChar char="•"/>
            </a:pPr>
            <a:r>
              <a:rPr lang="da-DK" dirty="0"/>
              <a:t>Kløe og svie/svampeinfektioner omkring kønsorganerne</a:t>
            </a:r>
          </a:p>
          <a:p>
            <a:pPr marL="171450" indent="-171450">
              <a:buFont typeface="Arial" panose="020B0604020202020204" pitchFamily="34" charset="0"/>
              <a:buChar char="•"/>
            </a:pPr>
            <a:r>
              <a:rPr lang="da-DK" dirty="0"/>
              <a:t>At være psykisk nedstemt</a:t>
            </a:r>
          </a:p>
          <a:p>
            <a:pPr marL="171450" indent="-171450">
              <a:buFont typeface="Arial" panose="020B0604020202020204" pitchFamily="34" charset="0"/>
              <a:buChar char="•"/>
            </a:pPr>
            <a:r>
              <a:rPr lang="da-DK" dirty="0"/>
              <a:t>Rejsningsproblemer og manglende lyst.</a:t>
            </a:r>
          </a:p>
          <a:p>
            <a:endParaRPr lang="da-DK" dirty="0"/>
          </a:p>
        </p:txBody>
      </p:sp>
      <p:sp>
        <p:nvSpPr>
          <p:cNvPr id="4" name="Pladsholder til slidenummer 3"/>
          <p:cNvSpPr>
            <a:spLocks noGrp="1"/>
          </p:cNvSpPr>
          <p:nvPr>
            <p:ph type="sldNum" sz="quarter" idx="5"/>
          </p:nvPr>
        </p:nvSpPr>
        <p:spPr/>
        <p:txBody>
          <a:bodyPr/>
          <a:lstStyle/>
          <a:p>
            <a:fld id="{E2301130-4817-AC40-8117-2C2B3CEC0120}" type="slidenum">
              <a:rPr lang="da-DK" smtClean="0"/>
              <a:t>11</a:t>
            </a:fld>
            <a:endParaRPr lang="da-DK"/>
          </a:p>
        </p:txBody>
      </p:sp>
    </p:spTree>
    <p:extLst>
      <p:ext uri="{BB962C8B-B14F-4D97-AF65-F5344CB8AC3E}">
        <p14:creationId xmlns:p14="http://schemas.microsoft.com/office/powerpoint/2010/main" val="3075448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BFB29-917D-00EF-C334-0697FF3DEAA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7CD6FC9-94EE-2BDE-5E16-ADED9BA2F2F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925F69E-29C2-B70B-A045-FE48414C4C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 kan være mange forskellige årsager til, at et blodsukker er for højt.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her er de mest almindelige årsager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err="1"/>
              <a:t>Udiagnosticeret</a:t>
            </a:r>
            <a:r>
              <a:rPr lang="da-DK" dirty="0"/>
              <a:t> diabetes: Hvis man går rundt og har diabetes uden at vide det, så vil blodsukkeret ligge for højt, da man mangler insulin i kroppen til at få blodsukkeret ned i et acceptabelt niveau.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Hvis man allerede har diabetes, kan årsagerne være: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For lidt insulin: Hvis man har taget for lidt insulin i forhold til sit behov, så kan man risikere et for højt blodsukker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Udeladt eller glemt diabetesmedicin: Dette gælder både for tabletbehandling og insulinbehandling.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Uvirksom insulin: Insulin mister sin effekt ved for høje eller for lave temperaturer. Det samme gælder, hvis holdbarheden overskrides.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err="1"/>
              <a:t>Insulininfiltrater</a:t>
            </a:r>
            <a:r>
              <a:rPr lang="da-DK" dirty="0"/>
              <a:t>:  K</a:t>
            </a:r>
            <a:r>
              <a:rPr lang="da-DK" i="0" dirty="0">
                <a:solidFill>
                  <a:srgbClr val="000000"/>
                </a:solidFill>
                <a:effectLst/>
                <a:highlight>
                  <a:srgbClr val="FFFFFF"/>
                </a:highlight>
                <a:latin typeface="var(--font-secondary)"/>
              </a:rPr>
              <a:t>an føre til, at insulinen optages langsommere eller uregelmæssigt, og måske derfor ikke virker, som det forventes.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i="0" dirty="0">
                <a:solidFill>
                  <a:srgbClr val="000000"/>
                </a:solidFill>
                <a:effectLst/>
                <a:highlight>
                  <a:srgbClr val="FFFFFF"/>
                </a:highlight>
                <a:latin typeface="var(--font-secondary)"/>
              </a:rPr>
              <a:t>Feber eller anden sygdom:  </a:t>
            </a:r>
            <a:r>
              <a:rPr lang="da-DK" b="0" i="0" dirty="0">
                <a:solidFill>
                  <a:srgbClr val="000000"/>
                </a:solidFill>
                <a:effectLst/>
                <a:highlight>
                  <a:srgbClr val="FFFFFF"/>
                </a:highlight>
                <a:latin typeface="Open Sans" panose="020B0606030504020204" pitchFamily="34" charset="0"/>
              </a:rPr>
              <a:t>Sygdom, især med feber, nedsætter kroppens evne til at reagere på insulin og derved stiger blodsukkeret. En tommelfingerregel siger, at insulindosis (den hurtigtvirkende, ikke den </a:t>
            </a:r>
            <a:r>
              <a:rPr lang="da-DK" b="0" i="0" dirty="0" err="1">
                <a:solidFill>
                  <a:srgbClr val="000000"/>
                </a:solidFill>
                <a:effectLst/>
                <a:highlight>
                  <a:srgbClr val="FFFFFF"/>
                </a:highlight>
                <a:latin typeface="Open Sans" panose="020B0606030504020204" pitchFamily="34" charset="0"/>
              </a:rPr>
              <a:t>langsomtvirkende</a:t>
            </a:r>
            <a:r>
              <a:rPr lang="da-DK" b="0" i="0" dirty="0">
                <a:solidFill>
                  <a:srgbClr val="000000"/>
                </a:solidFill>
                <a:effectLst/>
                <a:highlight>
                  <a:srgbClr val="FFFFFF"/>
                </a:highlight>
                <a:latin typeface="Open Sans" panose="020B0606030504020204" pitchFamily="34" charset="0"/>
              </a:rPr>
              <a:t>) skal forhøjes med 25 procent per grad kropstemperaturen stiger over 37,5° C. Skal der ændres i insulindosis, bør dette ske i samråd med den behandlingsansvarlige læge eller akutteamet.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0" dirty="0">
                <a:solidFill>
                  <a:srgbClr val="000000"/>
                </a:solidFill>
                <a:effectLst/>
                <a:highlight>
                  <a:srgbClr val="FFFFFF"/>
                </a:highlight>
                <a:latin typeface="Open Sans" panose="020B0606030504020204" pitchFamily="34" charset="0"/>
              </a:rPr>
              <a:t>Medicin for anden sygdom: F.eks. binyrebarkhormon og nogle former for psykofarmaka kan medføre en blodsukkerstigning.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0" dirty="0">
                <a:solidFill>
                  <a:srgbClr val="000000"/>
                </a:solidFill>
                <a:effectLst/>
                <a:highlight>
                  <a:srgbClr val="FFFFFF"/>
                </a:highlight>
                <a:latin typeface="Open Sans" panose="020B0606030504020204" pitchFamily="34" charset="0"/>
              </a:rPr>
              <a:t>Mindre fysisk aktiv end vanligt: Fysisk aktivitet øger kroppens insulinfølsomhed. Har man derfor bevæget sig en del mindre end vanligt, vil blodsukkeret stige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0" dirty="0">
                <a:solidFill>
                  <a:srgbClr val="000000"/>
                </a:solidFill>
                <a:effectLst/>
                <a:highlight>
                  <a:srgbClr val="FFFFFF"/>
                </a:highlight>
                <a:latin typeface="Open Sans" panose="020B0606030504020204" pitchFamily="34" charset="0"/>
              </a:rPr>
              <a:t>Stress: Stresshormoner i kroppen nedsætter i nogle tilfælde kroppens evne til at reagere på insulin, som derfor kan give et for højt blodsukker.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b="0" i="0" dirty="0">
              <a:solidFill>
                <a:srgbClr val="000000"/>
              </a:solidFill>
              <a:effectLst/>
              <a:highlight>
                <a:srgbClr val="FFFFFF"/>
              </a:highligh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0" dirty="0">
                <a:solidFill>
                  <a:srgbClr val="000000"/>
                </a:solidFill>
                <a:effectLst/>
                <a:highlight>
                  <a:srgbClr val="FFFFFF"/>
                </a:highlight>
                <a:latin typeface="Open Sans" panose="020B0606030504020204" pitchFamily="34" charset="0"/>
              </a:rPr>
              <a:t>Det er generelt vigtigt, at man ikke har et for højt blodsukker over lang tid (uger-måneder), da det øger risikoen for at udvikle følgesygdomme væsentligt.</a:t>
            </a:r>
          </a:p>
          <a:p>
            <a:endParaRPr lang="da-DK" b="0" i="0" dirty="0">
              <a:solidFill>
                <a:srgbClr val="000000"/>
              </a:solidFill>
              <a:effectLst/>
              <a:highlight>
                <a:srgbClr val="FFFFFF"/>
              </a:highlight>
              <a:latin typeface="Open Sans" panose="020B0606030504020204" pitchFamily="34" charset="0"/>
            </a:endParaRPr>
          </a:p>
          <a:p>
            <a:endParaRPr lang="da-DK" dirty="0"/>
          </a:p>
        </p:txBody>
      </p:sp>
      <p:sp>
        <p:nvSpPr>
          <p:cNvPr id="4" name="Pladsholder til slidenummer 3">
            <a:extLst>
              <a:ext uri="{FF2B5EF4-FFF2-40B4-BE49-F238E27FC236}">
                <a16:creationId xmlns:a16="http://schemas.microsoft.com/office/drawing/2014/main" id="{971DA0FF-A7AD-AE57-F064-850DC494983B}"/>
              </a:ext>
            </a:extLst>
          </p:cNvPr>
          <p:cNvSpPr>
            <a:spLocks noGrp="1"/>
          </p:cNvSpPr>
          <p:nvPr>
            <p:ph type="sldNum" sz="quarter" idx="5"/>
          </p:nvPr>
        </p:nvSpPr>
        <p:spPr/>
        <p:txBody>
          <a:bodyPr/>
          <a:lstStyle/>
          <a:p>
            <a:fld id="{E2301130-4817-AC40-8117-2C2B3CEC0120}" type="slidenum">
              <a:rPr lang="da-DK" smtClean="0"/>
              <a:t>12</a:t>
            </a:fld>
            <a:endParaRPr lang="da-DK"/>
          </a:p>
        </p:txBody>
      </p:sp>
    </p:spTree>
    <p:extLst>
      <p:ext uri="{BB962C8B-B14F-4D97-AF65-F5344CB8AC3E}">
        <p14:creationId xmlns:p14="http://schemas.microsoft.com/office/powerpoint/2010/main" val="263508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0000"/>
                </a:solidFill>
                <a:effectLst/>
                <a:highlight>
                  <a:srgbClr val="F3F0EF"/>
                </a:highlight>
                <a:latin typeface="DM Sans" pitchFamily="2" charset="0"/>
              </a:rPr>
              <a:t>Når kroppen mangler insulin, kan cellerne ikke optage sukker (glukose) fra blodet. </a:t>
            </a:r>
          </a:p>
          <a:p>
            <a:r>
              <a:rPr lang="da-DK" b="0" i="0" dirty="0">
                <a:solidFill>
                  <a:srgbClr val="000000"/>
                </a:solidFill>
                <a:effectLst/>
                <a:highlight>
                  <a:srgbClr val="F3F0EF"/>
                </a:highlight>
                <a:latin typeface="DM Sans" pitchFamily="2" charset="0"/>
              </a:rPr>
              <a:t>Det betyder, at der mangler sukker til at dække cellernes behov for energi. I et forsøg på at sikre sig den nødvendige energi, starter to processer:</a:t>
            </a:r>
          </a:p>
          <a:p>
            <a:endParaRPr lang="da-DK" b="0" i="0" dirty="0">
              <a:solidFill>
                <a:srgbClr val="000000"/>
              </a:solidFill>
              <a:effectLst/>
              <a:highlight>
                <a:srgbClr val="F3F0EF"/>
              </a:highlight>
              <a:latin typeface="DM Sans" pitchFamily="2" charset="0"/>
            </a:endParaRPr>
          </a:p>
          <a:p>
            <a:pPr marL="171450" indent="-171450">
              <a:buFont typeface="Wingdings" panose="05000000000000000000" pitchFamily="2" charset="2"/>
              <a:buChar char="§"/>
            </a:pPr>
            <a:r>
              <a:rPr lang="da-DK" b="0" i="0" dirty="0">
                <a:solidFill>
                  <a:srgbClr val="000000"/>
                </a:solidFill>
                <a:effectLst/>
                <a:highlight>
                  <a:srgbClr val="F3F0EF"/>
                </a:highlight>
                <a:latin typeface="DM Sans" pitchFamily="2" charset="0"/>
              </a:rPr>
              <a:t>Kroppen begynder at danne mere sukker i leveren og frigiver det til blodet. Det får blodsukkeret til at stige yderligere, ofte markant.</a:t>
            </a:r>
          </a:p>
          <a:p>
            <a:pPr marL="171450" indent="-171450">
              <a:buFont typeface="Wingdings" panose="05000000000000000000" pitchFamily="2" charset="2"/>
              <a:buChar char="§"/>
            </a:pPr>
            <a:r>
              <a:rPr lang="da-DK" b="0" i="0" dirty="0">
                <a:solidFill>
                  <a:srgbClr val="000000"/>
                </a:solidFill>
                <a:effectLst/>
                <a:highlight>
                  <a:srgbClr val="F3F0EF"/>
                </a:highlight>
                <a:latin typeface="DM Sans" pitchFamily="2" charset="0"/>
              </a:rPr>
              <a:t>Kroppen starter en forbrænding af fedt, så der dannes energi. Nedbrydning af fedt fører dog også til, at der dannes såkaldte ketonstoffer, som er en svag syre.</a:t>
            </a:r>
          </a:p>
          <a:p>
            <a:endParaRPr lang="da-DK" b="0" i="0" dirty="0">
              <a:solidFill>
                <a:srgbClr val="000000"/>
              </a:solidFill>
              <a:effectLst/>
              <a:highlight>
                <a:srgbClr val="F3F0EF"/>
              </a:highlight>
              <a:latin typeface="DM Sans" pitchFamily="2" charset="0"/>
            </a:endParaRPr>
          </a:p>
        </p:txBody>
      </p:sp>
      <p:sp>
        <p:nvSpPr>
          <p:cNvPr id="4" name="Pladsholder til slidenummer 3"/>
          <p:cNvSpPr>
            <a:spLocks noGrp="1"/>
          </p:cNvSpPr>
          <p:nvPr>
            <p:ph type="sldNum" sz="quarter" idx="5"/>
          </p:nvPr>
        </p:nvSpPr>
        <p:spPr/>
        <p:txBody>
          <a:bodyPr/>
          <a:lstStyle/>
          <a:p>
            <a:fld id="{921B17B7-928F-4540-9370-33415AC157BA}" type="slidenum">
              <a:rPr lang="da-DK" smtClean="0"/>
              <a:t>13</a:t>
            </a:fld>
            <a:endParaRPr lang="da-DK"/>
          </a:p>
        </p:txBody>
      </p:sp>
    </p:spTree>
    <p:extLst>
      <p:ext uri="{BB962C8B-B14F-4D97-AF65-F5344CB8AC3E}">
        <p14:creationId xmlns:p14="http://schemas.microsoft.com/office/powerpoint/2010/main" val="1566766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‹nr.›</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37902359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82F9D5A7-3348-2E58-CAE8-FFEB85406BB9}"/>
              </a:ext>
            </a:extLst>
          </p:cNvPr>
          <p:cNvSpPr>
            <a:spLocks noGrp="1"/>
          </p:cNvSpPr>
          <p:nvPr>
            <p:ph type="pic" sz="quarter" idx="13"/>
          </p:nvPr>
        </p:nvSpPr>
        <p:spPr>
          <a:xfrm>
            <a:off x="6275388" y="0"/>
            <a:ext cx="5916612" cy="6858000"/>
          </a:xfrm>
          <a:solidFill>
            <a:schemeClr val="tx2">
              <a:lumMod val="20000"/>
              <a:lumOff val="80000"/>
            </a:schemeClr>
          </a:solidFill>
        </p:spPr>
        <p:txBody>
          <a:bodyPr lIns="108000" tIns="108000" rIns="108000" bIns="108000"/>
          <a:lstStyle>
            <a:lvl1pPr marL="0" indent="0">
              <a:buNone/>
              <a:defRPr sz="1200">
                <a:solidFill>
                  <a:schemeClr val="tx1"/>
                </a:solidFill>
              </a:defRPr>
            </a:lvl1pPr>
          </a:lstStyle>
          <a:p>
            <a:endParaRPr lang="da-DK"/>
          </a:p>
        </p:txBody>
      </p:sp>
      <p:sp>
        <p:nvSpPr>
          <p:cNvPr id="2" name="Titel 1">
            <a:extLst>
              <a:ext uri="{FF2B5EF4-FFF2-40B4-BE49-F238E27FC236}">
                <a16:creationId xmlns:a16="http://schemas.microsoft.com/office/drawing/2014/main" id="{F17A3364-215C-850E-C846-15720D2FAA41}"/>
              </a:ext>
            </a:extLst>
          </p:cNvPr>
          <p:cNvSpPr>
            <a:spLocks noGrp="1"/>
          </p:cNvSpPr>
          <p:nvPr>
            <p:ph type="title"/>
          </p:nvPr>
        </p:nvSpPr>
        <p:spPr>
          <a:xfrm>
            <a:off x="341999" y="477339"/>
            <a:ext cx="5574613" cy="1080000"/>
          </a:xfrm>
        </p:spPr>
        <p:txBody>
          <a:bodyPr anchor="t" anchorCtr="0"/>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579E77E-4AA6-BE4E-CD75-1928E4FA3124}"/>
              </a:ext>
            </a:extLst>
          </p:cNvPr>
          <p:cNvSpPr>
            <a:spLocks noGrp="1"/>
          </p:cNvSpPr>
          <p:nvPr>
            <p:ph idx="1"/>
          </p:nvPr>
        </p:nvSpPr>
        <p:spPr>
          <a:xfrm>
            <a:off x="342000" y="1557339"/>
            <a:ext cx="5574613" cy="447299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9D3F464-9FF5-1A63-043D-08CE6B1A3BED}"/>
              </a:ext>
            </a:extLst>
          </p:cNvPr>
          <p:cNvSpPr>
            <a:spLocks noGrp="1"/>
          </p:cNvSpPr>
          <p:nvPr>
            <p:ph type="dt" sz="half" idx="10"/>
          </p:nvPr>
        </p:nvSpPr>
        <p:spPr>
          <a:xfrm>
            <a:off x="10748514" y="6501600"/>
            <a:ext cx="768092" cy="216000"/>
          </a:xfrm>
        </p:spPr>
        <p:txBody>
          <a:bodyPr/>
          <a:lstStyle/>
          <a:p>
            <a:fld id="{691B74DD-1DAC-B949-BAFF-0F266F41BB8A}" type="datetime1">
              <a:t>21-09-2025</a:t>
            </a:fld>
            <a:endParaRPr lang="da-DK"/>
          </a:p>
        </p:txBody>
      </p:sp>
      <p:sp>
        <p:nvSpPr>
          <p:cNvPr id="6" name="Pladsholder til sidefod 5">
            <a:extLst>
              <a:ext uri="{FF2B5EF4-FFF2-40B4-BE49-F238E27FC236}">
                <a16:creationId xmlns:a16="http://schemas.microsoft.com/office/drawing/2014/main" id="{853CA0DE-EF00-E7FC-38EB-CBD71320E311}"/>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66991AE5-98AD-B507-C8FF-F1346A94D10D}"/>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‹nr.›</a:t>
            </a:fld>
            <a:endParaRPr lang="da-DK"/>
          </a:p>
        </p:txBody>
      </p:sp>
      <p:sp>
        <p:nvSpPr>
          <p:cNvPr id="11" name="Tekstfelt 10">
            <a:extLst>
              <a:ext uri="{FF2B5EF4-FFF2-40B4-BE49-F238E27FC236}">
                <a16:creationId xmlns:a16="http://schemas.microsoft.com/office/drawing/2014/main" id="{CB1972A6-0EF5-9DDC-745F-B212B9FE0A23}"/>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B3C8D882-6625-CBCC-BC51-77D5875990BB}"/>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696892D3-F114-D471-6C94-3AB230E8022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9178038C-36D3-D639-F36D-FA4F84EEB64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E24B5C6A-4C1B-4D12-8814-B97F45821FD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339A2090-6B68-2C61-DB4E-66FD0182D762}"/>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37956EB-37FC-E9AC-1115-BA96F8423FF5}"/>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04E912D2-6998-F815-ED21-975C68476D05}"/>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E64B5CBF-9310-23CB-1C7B-721E68C2CE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D0A3A0F2-8C83-7FBB-CBC1-378CBB4F9DC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277C2A81-2BBB-008D-E4F6-DFFB5EFC927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62412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kst, to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9FCF-066F-CFED-C1E5-8727FA6FE9D9}"/>
              </a:ext>
            </a:extLst>
          </p:cNvPr>
          <p:cNvSpPr>
            <a:spLocks noGrp="1"/>
          </p:cNvSpPr>
          <p:nvPr>
            <p:ph type="title"/>
          </p:nvPr>
        </p:nvSpPr>
        <p:spPr>
          <a:xfrm>
            <a:off x="342000" y="477338"/>
            <a:ext cx="1150800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955F0B1-D5D2-2981-7059-28BE514AA640}"/>
              </a:ext>
            </a:extLst>
          </p:cNvPr>
          <p:cNvSpPr>
            <a:spLocks noGrp="1"/>
          </p:cNvSpPr>
          <p:nvPr>
            <p:ph sz="half" idx="1"/>
          </p:nvPr>
        </p:nvSpPr>
        <p:spPr>
          <a:xfrm>
            <a:off x="342000" y="1557338"/>
            <a:ext cx="5581350" cy="447299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554534D-30CB-C0EA-33CA-D7049B4AB4D8}"/>
              </a:ext>
            </a:extLst>
          </p:cNvPr>
          <p:cNvSpPr>
            <a:spLocks noGrp="1"/>
          </p:cNvSpPr>
          <p:nvPr>
            <p:ph sz="half" idx="2"/>
          </p:nvPr>
        </p:nvSpPr>
        <p:spPr>
          <a:xfrm>
            <a:off x="6282564" y="1557338"/>
            <a:ext cx="5581349" cy="4824411"/>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2C36F38-8C50-D03C-3573-DE643CB85833}"/>
              </a:ext>
            </a:extLst>
          </p:cNvPr>
          <p:cNvSpPr>
            <a:spLocks noGrp="1"/>
          </p:cNvSpPr>
          <p:nvPr>
            <p:ph type="dt" sz="half" idx="10"/>
          </p:nvPr>
        </p:nvSpPr>
        <p:spPr>
          <a:xfrm>
            <a:off x="10748514" y="6501600"/>
            <a:ext cx="768092" cy="216000"/>
          </a:xfrm>
        </p:spPr>
        <p:txBody>
          <a:bodyPr/>
          <a:lstStyle/>
          <a:p>
            <a:fld id="{995AA562-EBFF-2F4E-A763-DBE52035CA36}" type="datetime1">
              <a:t>21-09-2025</a:t>
            </a:fld>
            <a:endParaRPr lang="da-DK"/>
          </a:p>
        </p:txBody>
      </p:sp>
      <p:sp>
        <p:nvSpPr>
          <p:cNvPr id="6" name="Pladsholder til sidefod 5">
            <a:extLst>
              <a:ext uri="{FF2B5EF4-FFF2-40B4-BE49-F238E27FC236}">
                <a16:creationId xmlns:a16="http://schemas.microsoft.com/office/drawing/2014/main" id="{B6FBD1D1-032C-DE5F-09D2-65338CCBC434}"/>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CBB723B9-F37B-8C18-BE57-D05D67FBA0F2}"/>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‹nr.›</a:t>
            </a:fld>
            <a:endParaRPr lang="da-DK"/>
          </a:p>
        </p:txBody>
      </p:sp>
      <p:sp>
        <p:nvSpPr>
          <p:cNvPr id="11" name="Tekstfelt 10">
            <a:extLst>
              <a:ext uri="{FF2B5EF4-FFF2-40B4-BE49-F238E27FC236}">
                <a16:creationId xmlns:a16="http://schemas.microsoft.com/office/drawing/2014/main" id="{C3253AE6-2FB5-362E-0CDC-E478F641B6F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4B46A3D5-7F4B-9178-0E9D-7B269C4B3972}"/>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8C9F8440-E267-3F9B-730A-3C53FE2E3E1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151D3FF7-4A62-36CC-A31C-9DAD8ED99E9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44E7EBBE-8B52-2357-0D67-A57AF76D9B05}"/>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55FFB175-7BCA-F9D3-2069-865034F3F7FD}"/>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19275CD5-163E-6CAA-658B-B91E9549C449}"/>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943360D-2B37-58FF-B8BE-268E5AF362D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DFE61A33-71E2-9645-64D2-AF03E123F845}"/>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5611FD08-E03B-0663-F21E-EC07D580375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E474FAC6-5304-2126-C20B-B9C71575342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37252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endParaRPr lang="da-DK"/>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E85F186F-B4FC-9C4C-A831-2BAE572A2245}" type="datetime1">
              <a:t>21-09-2025</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‹nr.›</a:t>
            </a:fld>
            <a:endParaRPr lang="da-DK"/>
          </a:p>
        </p:txBody>
      </p:sp>
      <p:sp>
        <p:nvSpPr>
          <p:cNvPr id="14" name="Tekstfelt 13">
            <a:extLst>
              <a:ext uri="{FF2B5EF4-FFF2-40B4-BE49-F238E27FC236}">
                <a16:creationId xmlns:a16="http://schemas.microsoft.com/office/drawing/2014/main" id="{E01D1577-CD97-231B-4F5B-21B0D89D3B3A}"/>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a:p>
            <a:pPr algn="l"/>
            <a:endParaRPr lang="da-DK" sz="1400">
              <a:solidFill>
                <a:schemeClr val="tx2">
                  <a:lumMod val="60000"/>
                  <a:lumOff val="40000"/>
                </a:schemeClr>
              </a:solidFill>
            </a:endParaRPr>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tx1"/>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9" name="Gruppe 28">
            <a:extLst>
              <a:ext uri="{FF2B5EF4-FFF2-40B4-BE49-F238E27FC236}">
                <a16:creationId xmlns:a16="http://schemas.microsoft.com/office/drawing/2014/main" id="{4F93DB7F-5380-9742-766F-8FF15AA69785}"/>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1CBB5FD5-3B5A-72AE-9D89-782D8AB9FEA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0FB664F8-F1A1-1E58-1241-2134F1D0CC7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379D42E5-FF89-5536-AE5E-28878CA58FA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626E827A-F547-EF42-CF4B-DE939F93B2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ECA7FC83-790E-9C90-8C35-58976D5F6FF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29084BCA-D189-7069-2374-B6832CBD6C0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F139F96F-0085-CA95-AC9A-2DDDBF210287}"/>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B27173DF-57E2-5E9A-89FC-CAACC2A6D36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7E89897A-5D5C-3D58-47BF-08B1AB8A8762}"/>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3620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mørk">
    <p:bg>
      <p:bgPr>
        <a:solidFill>
          <a:schemeClr val="tx1"/>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endParaRPr lang="da-DK"/>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BF191ECE-2830-0249-9961-2E82FD1C0491}" type="datetime1">
              <a:t>21-09-2025</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‹nr.›</a:t>
            </a:fld>
            <a:endParaRPr lang="da-DK"/>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bg2"/>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8" name="Gruppe 27">
            <a:extLst>
              <a:ext uri="{FF2B5EF4-FFF2-40B4-BE49-F238E27FC236}">
                <a16:creationId xmlns:a16="http://schemas.microsoft.com/office/drawing/2014/main" id="{197A222E-D7C7-8043-2849-1CB04BE835B5}"/>
              </a:ext>
            </a:extLst>
          </p:cNvPr>
          <p:cNvGrpSpPr/>
          <p:nvPr userDrawn="1"/>
        </p:nvGrpSpPr>
        <p:grpSpPr>
          <a:xfrm>
            <a:off x="281103" y="6161910"/>
            <a:ext cx="493558" cy="485462"/>
            <a:chOff x="5691849" y="507704"/>
            <a:chExt cx="6151471" cy="6050563"/>
          </a:xfrm>
        </p:grpSpPr>
        <p:sp>
          <p:nvSpPr>
            <p:cNvPr id="29" name="Rektangel 28">
              <a:extLst>
                <a:ext uri="{FF2B5EF4-FFF2-40B4-BE49-F238E27FC236}">
                  <a16:creationId xmlns:a16="http://schemas.microsoft.com/office/drawing/2014/main" id="{955F8516-322B-1575-769F-2EF27D0B8D65}"/>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7D416033-DB5D-3791-1D2B-BF3BFCEF019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0C5D4E0-324B-4786-E832-4DDA0D6DBDFA}"/>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117FF27E-6853-5CFF-9C41-DA0E43741EC3}"/>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Ellipse 32">
              <a:extLst>
                <a:ext uri="{FF2B5EF4-FFF2-40B4-BE49-F238E27FC236}">
                  <a16:creationId xmlns:a16="http://schemas.microsoft.com/office/drawing/2014/main" id="{6FFB9ED8-6913-28BC-9BD5-C188E3D0654E}"/>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8E9C4119-E993-09EC-00F2-021C3223FF4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F932921-5A4E-2440-4643-A348783F755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07B9976E-ADFF-3917-DADC-4E34431F953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0D574664-03EC-36A4-72F2-495E013D168B}"/>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 name="Tekstfelt 37">
            <a:extLst>
              <a:ext uri="{FF2B5EF4-FFF2-40B4-BE49-F238E27FC236}">
                <a16:creationId xmlns:a16="http://schemas.microsoft.com/office/drawing/2014/main" id="{4C3B35A5-E5BB-1BF9-53B2-6E602841CEE0}"/>
              </a:ext>
            </a:extLst>
          </p:cNvPr>
          <p:cNvSpPr txBox="1"/>
          <p:nvPr userDrawn="1"/>
        </p:nvSpPr>
        <p:spPr>
          <a:xfrm>
            <a:off x="-299803" y="349270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spTree>
    <p:extLst>
      <p:ext uri="{BB962C8B-B14F-4D97-AF65-F5344CB8AC3E}">
        <p14:creationId xmlns:p14="http://schemas.microsoft.com/office/powerpoint/2010/main" val="22334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A875-D629-032A-DB0D-97860C772CAD}"/>
              </a:ext>
            </a:extLst>
          </p:cNvPr>
          <p:cNvSpPr>
            <a:spLocks noGrp="1"/>
          </p:cNvSpPr>
          <p:nvPr>
            <p:ph type="title"/>
          </p:nvPr>
        </p:nvSpPr>
        <p:spPr>
          <a:xfrm>
            <a:off x="342000" y="478800"/>
            <a:ext cx="11528950" cy="1080000"/>
          </a:xfrm>
        </p:spPr>
        <p:txBody>
          <a:bodyPr/>
          <a:lstStyle>
            <a:lvl1pPr>
              <a:defRPr sz="3200" b="1"/>
            </a:lvl1pPr>
          </a:lstStyle>
          <a:p>
            <a:r>
              <a:rPr lang="da-DK"/>
              <a:t>Klik for at redigere titeltypografien i masteren</a:t>
            </a:r>
          </a:p>
        </p:txBody>
      </p:sp>
      <p:sp>
        <p:nvSpPr>
          <p:cNvPr id="3" name="Pladsholder til dato 2">
            <a:extLst>
              <a:ext uri="{FF2B5EF4-FFF2-40B4-BE49-F238E27FC236}">
                <a16:creationId xmlns:a16="http://schemas.microsoft.com/office/drawing/2014/main" id="{436908C4-57CA-5007-C9C2-ECEB9CDBD8C0}"/>
              </a:ext>
            </a:extLst>
          </p:cNvPr>
          <p:cNvSpPr>
            <a:spLocks noGrp="1"/>
          </p:cNvSpPr>
          <p:nvPr>
            <p:ph type="dt" sz="half" idx="10"/>
          </p:nvPr>
        </p:nvSpPr>
        <p:spPr>
          <a:xfrm>
            <a:off x="10748514" y="6501600"/>
            <a:ext cx="768092" cy="216000"/>
          </a:xfrm>
        </p:spPr>
        <p:txBody>
          <a:bodyPr/>
          <a:lstStyle/>
          <a:p>
            <a:fld id="{51656962-EC37-C24A-99EF-524AF855495B}" type="datetime1">
              <a:t>21-09-2025</a:t>
            </a:fld>
            <a:endParaRPr lang="da-DK"/>
          </a:p>
        </p:txBody>
      </p:sp>
      <p:sp>
        <p:nvSpPr>
          <p:cNvPr id="4" name="Pladsholder til sidefod 3">
            <a:extLst>
              <a:ext uri="{FF2B5EF4-FFF2-40B4-BE49-F238E27FC236}">
                <a16:creationId xmlns:a16="http://schemas.microsoft.com/office/drawing/2014/main" id="{98C6BE2D-F45C-C4FA-AB3E-619DECF69E4D}"/>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5" name="Pladsholder til slidenummer 4">
            <a:extLst>
              <a:ext uri="{FF2B5EF4-FFF2-40B4-BE49-F238E27FC236}">
                <a16:creationId xmlns:a16="http://schemas.microsoft.com/office/drawing/2014/main" id="{4A8FE79C-CEE4-EAB5-E959-90E6CF570925}"/>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‹nr.›</a:t>
            </a:fld>
            <a:endParaRPr lang="da-DK"/>
          </a:p>
        </p:txBody>
      </p:sp>
      <p:grpSp>
        <p:nvGrpSpPr>
          <p:cNvPr id="26" name="Gruppe 25">
            <a:extLst>
              <a:ext uri="{FF2B5EF4-FFF2-40B4-BE49-F238E27FC236}">
                <a16:creationId xmlns:a16="http://schemas.microsoft.com/office/drawing/2014/main" id="{60000157-FFD7-5E4D-0D8D-DDCE09FB2B3E}"/>
              </a:ext>
            </a:extLst>
          </p:cNvPr>
          <p:cNvGrpSpPr/>
          <p:nvPr userDrawn="1"/>
        </p:nvGrpSpPr>
        <p:grpSpPr>
          <a:xfrm>
            <a:off x="281103" y="6161910"/>
            <a:ext cx="493558" cy="485462"/>
            <a:chOff x="5691849" y="507704"/>
            <a:chExt cx="6151471" cy="6050563"/>
          </a:xfrm>
        </p:grpSpPr>
        <p:sp>
          <p:nvSpPr>
            <p:cNvPr id="27" name="Rektangel 26">
              <a:extLst>
                <a:ext uri="{FF2B5EF4-FFF2-40B4-BE49-F238E27FC236}">
                  <a16:creationId xmlns:a16="http://schemas.microsoft.com/office/drawing/2014/main" id="{766FBB6A-47D7-8CDE-C109-1604A6A6C899}"/>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C1727391-F626-80CA-9918-BD3BB46DF7C1}"/>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5B14A193-DEB9-2DF5-6814-DED344A241B8}"/>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408CAF00-C3CB-608B-6C10-023832022898}"/>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DFA74F0D-FC95-4270-8117-B701CFF29B9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D8D4D1C7-A6EE-2CDA-5526-BE5E01AF722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A2C90255-9942-5EF2-A00A-3A4141806A0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34C9CFF8-A079-56AA-96F4-3742DF7290E4}"/>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85C9D5C0-EC50-2509-A1E1-71C81851252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24454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4111F591-D238-B14A-AC29-FFE6DB1331AF}" type="datetime1">
              <a:t>21-09-2025</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‹nr.›</a:t>
            </a:fld>
            <a:endParaRPr lang="da-DK"/>
          </a:p>
        </p:txBody>
      </p:sp>
    </p:spTree>
    <p:extLst>
      <p:ext uri="{BB962C8B-B14F-4D97-AF65-F5344CB8AC3E}">
        <p14:creationId xmlns:p14="http://schemas.microsoft.com/office/powerpoint/2010/main" val="161232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kvadratisk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42D589B1-5A0B-914F-B878-6376BAB5C240}" type="datetime1">
              <a:t>21-09-2025</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‹nr.›</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sp>
        <p:nvSpPr>
          <p:cNvPr id="2" name="Tekstfelt 1">
            <a:extLst>
              <a:ext uri="{FF2B5EF4-FFF2-40B4-BE49-F238E27FC236}">
                <a16:creationId xmlns:a16="http://schemas.microsoft.com/office/drawing/2014/main" id="{FEDC0D47-4B26-C322-AB6D-25B505A2885C}"/>
              </a:ext>
            </a:extLst>
          </p:cNvPr>
          <p:cNvSpPr txBox="1"/>
          <p:nvPr userDrawn="1"/>
        </p:nvSpPr>
        <p:spPr>
          <a:xfrm>
            <a:off x="6550702" y="-24733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grpSp>
        <p:nvGrpSpPr>
          <p:cNvPr id="31" name="Gruppe 30">
            <a:extLst>
              <a:ext uri="{FF2B5EF4-FFF2-40B4-BE49-F238E27FC236}">
                <a16:creationId xmlns:a16="http://schemas.microsoft.com/office/drawing/2014/main" id="{2B70AAF3-765E-4FAA-631A-82C19F7D8437}"/>
              </a:ext>
            </a:extLst>
          </p:cNvPr>
          <p:cNvGrpSpPr/>
          <p:nvPr userDrawn="1"/>
        </p:nvGrpSpPr>
        <p:grpSpPr>
          <a:xfrm>
            <a:off x="281103" y="6161910"/>
            <a:ext cx="493558" cy="485462"/>
            <a:chOff x="5691849" y="507704"/>
            <a:chExt cx="6151471" cy="6050563"/>
          </a:xfrm>
        </p:grpSpPr>
        <p:sp>
          <p:nvSpPr>
            <p:cNvPr id="32" name="Rektangel 31">
              <a:extLst>
                <a:ext uri="{FF2B5EF4-FFF2-40B4-BE49-F238E27FC236}">
                  <a16:creationId xmlns:a16="http://schemas.microsoft.com/office/drawing/2014/main" id="{B3100146-BB38-2C64-9608-A331C181DBC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96A4DD01-9581-12AA-4B32-EAE2AF1878DC}"/>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2A5F9F93-9471-61BC-C24D-383E4F89E2CF}"/>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D31311AE-3117-E5FD-3D46-2460D4E934C5}"/>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A5975B9B-D68C-D81A-D752-A9896C1EDD8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5C3E793C-A523-9E2C-A5AD-78D7D6A8C93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1BC87473-5731-E594-0447-3D6EBC34E4A6}"/>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a:extLst>
                <a:ext uri="{FF2B5EF4-FFF2-40B4-BE49-F238E27FC236}">
                  <a16:creationId xmlns:a16="http://schemas.microsoft.com/office/drawing/2014/main" id="{6A96E7E5-A4D9-C113-FB14-93BF71A9880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Ellipse 39">
              <a:extLst>
                <a:ext uri="{FF2B5EF4-FFF2-40B4-BE49-F238E27FC236}">
                  <a16:creationId xmlns:a16="http://schemas.microsoft.com/office/drawing/2014/main" id="{E6E79FA0-8C9E-54BA-B0CB-949D86EB9DD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64992076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rundt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7B4160C6-067B-CC4C-9661-3BA3CF065DEC}" type="datetime1">
              <a:t>21-09-2025</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‹nr.›</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19" name="Gruppe 18">
            <a:extLst>
              <a:ext uri="{FF2B5EF4-FFF2-40B4-BE49-F238E27FC236}">
                <a16:creationId xmlns:a16="http://schemas.microsoft.com/office/drawing/2014/main" id="{C11D8BFC-B012-14B9-DAE1-81102FCB0BD6}"/>
              </a:ext>
            </a:extLst>
          </p:cNvPr>
          <p:cNvGrpSpPr/>
          <p:nvPr userDrawn="1"/>
        </p:nvGrpSpPr>
        <p:grpSpPr>
          <a:xfrm>
            <a:off x="281103" y="6161910"/>
            <a:ext cx="493558" cy="485462"/>
            <a:chOff x="5691849" y="507704"/>
            <a:chExt cx="6151471" cy="6050563"/>
          </a:xfrm>
        </p:grpSpPr>
        <p:sp>
          <p:nvSpPr>
            <p:cNvPr id="21" name="Rektangel 20">
              <a:extLst>
                <a:ext uri="{FF2B5EF4-FFF2-40B4-BE49-F238E27FC236}">
                  <a16:creationId xmlns:a16="http://schemas.microsoft.com/office/drawing/2014/main" id="{7747BC65-2701-F134-FF8F-9AC492C2C2E7}"/>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D75DDDE1-D5C6-0AD4-E769-F8A9A2AC47B5}"/>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a:extLst>
                <a:ext uri="{FF2B5EF4-FFF2-40B4-BE49-F238E27FC236}">
                  <a16:creationId xmlns:a16="http://schemas.microsoft.com/office/drawing/2014/main" id="{160F8B0E-07D0-5ED2-CCBE-774C940B284D}"/>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6565011E-7986-CD81-0E10-7E4212B68CAF}"/>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9A2FDA9F-2B3A-69CE-760C-654F9E4B9AE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79F7733-D3A6-965C-8E9C-FC3642844E36}"/>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A353962-8824-8590-9B17-740C2CF99300}"/>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44DFBF53-C4BF-C23A-2464-713F92B04ACB}"/>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D11E35D4-C279-2F0D-5FD5-96598C2D0DF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0342665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ørk">
    <p:bg>
      <p:bgPr>
        <a:solidFill>
          <a:schemeClr val="tx1"/>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D041E8F-18A4-0F46-B434-F77A87DBB921}" type="datetime1">
              <a:t>21-09-2025</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‹nr.›</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21087584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ørk, kvadratisk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39FBF725-BACB-6248-98BB-E960E802AEF0}" type="datetime1">
              <a:t>21-09-2025</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‹nr.›</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 name="Gruppe 1">
            <a:extLst>
              <a:ext uri="{FF2B5EF4-FFF2-40B4-BE49-F238E27FC236}">
                <a16:creationId xmlns:a16="http://schemas.microsoft.com/office/drawing/2014/main" id="{EC3F5F46-FDB6-9AD0-2651-BF8B47E0B395}"/>
              </a:ext>
            </a:extLst>
          </p:cNvPr>
          <p:cNvGrpSpPr/>
          <p:nvPr userDrawn="1"/>
        </p:nvGrpSpPr>
        <p:grpSpPr>
          <a:xfrm>
            <a:off x="281103" y="6161910"/>
            <a:ext cx="493558" cy="485462"/>
            <a:chOff x="5691849" y="507704"/>
            <a:chExt cx="6151471" cy="6050563"/>
          </a:xfrm>
        </p:grpSpPr>
        <p:sp>
          <p:nvSpPr>
            <p:cNvPr id="3" name="Rektangel 2">
              <a:extLst>
                <a:ext uri="{FF2B5EF4-FFF2-40B4-BE49-F238E27FC236}">
                  <a16:creationId xmlns:a16="http://schemas.microsoft.com/office/drawing/2014/main" id="{E422DE30-D49F-7199-7D02-E633C6D4E7FB}"/>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9084FF48-AFF7-2149-FBA8-EC7205E6A1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86FB661C-95CF-4ED5-D4D0-945C108179F5}"/>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55415754-19FE-502A-0187-4335809226B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A9BF3A66-74FC-3E72-222D-D1CA058968F3}"/>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C3A3F6AC-46B4-626B-1A23-146EBE38BF1F}"/>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865F5F6-E8AF-AAEF-F728-60C1FBC12D3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BA501C51-B04E-618D-A52E-2DE84F9BB53E}"/>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7005B24F-DAC4-89B1-36C5-FEAE6EDAED49}"/>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5588713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ørk, rundt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C58CD4B-829F-2542-96DB-4ED8D1D4DF0B}" type="datetime1">
              <a:t>21-09-2025</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‹nr.›</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9" name="Gruppe 28">
            <a:extLst>
              <a:ext uri="{FF2B5EF4-FFF2-40B4-BE49-F238E27FC236}">
                <a16:creationId xmlns:a16="http://schemas.microsoft.com/office/drawing/2014/main" id="{CA6ECF08-0F39-620D-8F19-74AC9CB1FBD2}"/>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31B4778C-B2B3-9DFE-8F6F-1DD65E09CE6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27DCFE82-B77F-BC25-64CC-C8AA93F9BDB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B091EC99-0867-8AFA-19D3-B19631C66EAB}"/>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DC376688-FAA3-E0B2-9B3B-DE0A3CE0F6B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5018678B-E140-AD8E-A0EB-C21A74B6A22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7361EB8C-3D9C-869E-BE74-C215A6B91E77}"/>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9B31E190-346B-BB90-7FC3-24B535F6C4E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290D68D7-D6AC-E077-53A4-B2FB387EBD4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0FD2ABC7-2314-272E-94A5-827B6C8090B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2508534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11517848"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9"/>
            <a:ext cx="115268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bg2">
                    <a:lumMod val="75000"/>
                  </a:schemeClr>
                </a:solidFill>
              </a:defRPr>
            </a:lvl1pPr>
          </a:lstStyle>
          <a:p>
            <a:fld id="{C70F28FC-0AD7-9C40-B909-A2F83EAD9DBD}" type="datetime1">
              <a:t>21-09-2025</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bg2">
                    <a:lumMod val="75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bg2">
                    <a:lumMod val="75000"/>
                  </a:schemeClr>
                </a:solidFill>
              </a:defRPr>
            </a:lvl1pPr>
          </a:lstStyle>
          <a:p>
            <a:fld id="{8C0A4E09-8E86-EF4A-9820-DF214B1893AD}" type="slidenum">
              <a:rPr lang="da-DK" smtClean="0"/>
              <a:pPr/>
              <a:t>‹nr.›</a:t>
            </a:fld>
            <a:endParaRPr lang="da-DK"/>
          </a:p>
        </p:txBody>
      </p:sp>
      <p:sp>
        <p:nvSpPr>
          <p:cNvPr id="10" name="Tekstfelt 9">
            <a:extLst>
              <a:ext uri="{FF2B5EF4-FFF2-40B4-BE49-F238E27FC236}">
                <a16:creationId xmlns:a16="http://schemas.microsoft.com/office/drawing/2014/main" id="{92FA72F1-66FE-574C-E819-DA377E898B13}"/>
              </a:ext>
            </a:extLst>
          </p:cNvPr>
          <p:cNvSpPr txBox="1"/>
          <p:nvPr userDrawn="1"/>
        </p:nvSpPr>
        <p:spPr>
          <a:xfrm>
            <a:off x="14095562" y="1319842"/>
            <a:ext cx="0" cy="0"/>
          </a:xfrm>
          <a:prstGeom prst="rect">
            <a:avLst/>
          </a:prstGeom>
          <a:noFill/>
        </p:spPr>
        <p:txBody>
          <a:bodyPr wrap="none" lIns="0" tIns="0" rIns="0" bIns="108000" rtlCol="0">
            <a:noAutofit/>
          </a:bodyPr>
          <a:lstStyle/>
          <a:p>
            <a:pPr algn="l"/>
            <a:endParaRPr lang="da-DK" err="1"/>
          </a:p>
        </p:txBody>
      </p:sp>
      <p:sp>
        <p:nvSpPr>
          <p:cNvPr id="11" name="Tekstfelt 10">
            <a:extLst>
              <a:ext uri="{FF2B5EF4-FFF2-40B4-BE49-F238E27FC236}">
                <a16:creationId xmlns:a16="http://schemas.microsoft.com/office/drawing/2014/main" id="{B2C5FBD8-5EDB-AC6B-61EC-9EEA059E5277}"/>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8" name="Gruppe 7">
            <a:extLst>
              <a:ext uri="{FF2B5EF4-FFF2-40B4-BE49-F238E27FC236}">
                <a16:creationId xmlns:a16="http://schemas.microsoft.com/office/drawing/2014/main" id="{4A48F9A9-76D3-4226-2AC8-62474DD0FF47}"/>
              </a:ext>
            </a:extLst>
          </p:cNvPr>
          <p:cNvGrpSpPr/>
          <p:nvPr userDrawn="1"/>
        </p:nvGrpSpPr>
        <p:grpSpPr>
          <a:xfrm>
            <a:off x="281103" y="6161910"/>
            <a:ext cx="493558" cy="485462"/>
            <a:chOff x="5691849" y="507704"/>
            <a:chExt cx="6151471" cy="6050563"/>
          </a:xfrm>
        </p:grpSpPr>
        <p:sp>
          <p:nvSpPr>
            <p:cNvPr id="20" name="Rektangel 19">
              <a:extLst>
                <a:ext uri="{FF2B5EF4-FFF2-40B4-BE49-F238E27FC236}">
                  <a16:creationId xmlns:a16="http://schemas.microsoft.com/office/drawing/2014/main" id="{7A2AB1A8-0CF1-C148-49FB-EE31C205CD4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55D5D93C-CDFC-B95D-9001-37F9FB98AE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a:extLst>
                <a:ext uri="{FF2B5EF4-FFF2-40B4-BE49-F238E27FC236}">
                  <a16:creationId xmlns:a16="http://schemas.microsoft.com/office/drawing/2014/main" id="{8967E095-7223-C2A2-2E0C-76E0310587E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3C2861EC-2217-2580-B664-05088FBC50FB}"/>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14538EDC-E768-1DF2-AEA0-B8673EAD9147}"/>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009D3801-CE19-FFC6-4F25-594F387A930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6763ACB-BE85-2496-2933-516681670B43}"/>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50F054ED-20F6-D7EA-85C9-F999BF25005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082D96EA-E2AF-A87D-8BF2-474CC766A4E4}"/>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8056293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rundt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072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0721"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AE720A74-79ED-5245-B411-502F8940838E}" type="datetime1">
              <a:t>21-09-2025</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‹nr.›</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a:off x="6275388" y="464975"/>
            <a:ext cx="5570719" cy="5570719"/>
          </a:xfrm>
          <a:prstGeom prst="ellipse">
            <a:avLst/>
          </a:prstGeom>
          <a:solidFill>
            <a:schemeClr val="tx2">
              <a:lumMod val="20000"/>
              <a:lumOff val="80000"/>
            </a:schemeClr>
          </a:solidFill>
        </p:spPr>
        <p:txBody>
          <a:bodyPr lIns="0"/>
          <a:lstStyle>
            <a:lvl1pPr marL="0" indent="0" algn="ctr">
              <a:buNone/>
              <a:defRPr sz="1200">
                <a:solidFill>
                  <a:schemeClr val="tx1"/>
                </a:solidFill>
              </a:defRPr>
            </a:lvl1pPr>
          </a:lstStyle>
          <a:p>
            <a:endParaRPr lang="da-DK"/>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6EE1AEA0-2719-87AB-A538-6FFA20CEF5A3}"/>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0EE16F2D-7EDB-8898-9368-66ABD63B27B8}"/>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AF209BCE-B842-C358-2FB5-363010FABD0E}"/>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0B38F020-CF8C-5104-7E5A-9E16359CD76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DED0C2B-7B62-487B-F665-4411BA669E57}"/>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DD16A48C-A2B8-D3C9-CFB1-7384C721A6F8}"/>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B5D035C6-9D4C-0D82-223B-B36D834F00A0}"/>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C19107D6-CD05-BD7D-D8B3-F10E373880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069A899E-1B08-6B5D-2C47-D25C91E8E3C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AD5A5C2D-8282-EACA-BAA0-0C51033D1E65}"/>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8551540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kvadratisk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9537"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95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7A302DBD-8125-8F47-9035-01F8AE24FDFA}" type="datetime1">
              <a:t>21-09-2025</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‹nr.›</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rot="-240000">
            <a:off x="6447452" y="659853"/>
            <a:ext cx="5234843" cy="5234843"/>
          </a:xfrm>
          <a:prstGeom prst="rect">
            <a:avLst/>
          </a:prstGeom>
          <a:solidFill>
            <a:schemeClr val="tx2">
              <a:lumMod val="20000"/>
              <a:lumOff val="80000"/>
            </a:schemeClr>
          </a:solidFill>
        </p:spPr>
        <p:txBody>
          <a:bodyPr lIns="108000" tIns="108000" rIns="108000" bIns="108000"/>
          <a:lstStyle>
            <a:lvl1pPr marL="0" indent="0" algn="l">
              <a:buNone/>
              <a:defRPr sz="1200">
                <a:solidFill>
                  <a:schemeClr val="tx1"/>
                </a:solidFill>
              </a:defRPr>
            </a:lvl1pPr>
          </a:lstStyle>
          <a:p>
            <a:endParaRPr lang="da-DK"/>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A93B63C2-9277-584B-5C2E-E2BA32C60A7D}"/>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A4E83134-D7E2-836F-E815-69205C82C6C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B9980A5C-B1D3-C56F-0E0F-E4B1AAEED739}"/>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6D3D51E8-27F3-6CED-09E2-0EC573CB6216}"/>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F21CE43-9E1D-AE94-8432-442AA08F7E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8F21D4A-FF8F-61EF-9D51-0AABBBA6245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ACCCEFFD-5F93-2453-8803-7897B5391CDC}"/>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9D4322A0-A274-4007-7FCF-08B854FF47D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1A967F0F-51D1-F3F1-F97E-44B81F23468A}"/>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70EC36A6-825B-E8DE-EB80-0C19440E36E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20841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B2DF26-2F17-9764-E2AE-67D3B454EEC7}"/>
              </a:ext>
            </a:extLst>
          </p:cNvPr>
          <p:cNvSpPr>
            <a:spLocks noGrp="1"/>
          </p:cNvSpPr>
          <p:nvPr>
            <p:ph type="title"/>
          </p:nvPr>
        </p:nvSpPr>
        <p:spPr>
          <a:xfrm>
            <a:off x="334963" y="476249"/>
            <a:ext cx="11528950" cy="1080000"/>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1602DD6-3154-2A5D-DB4D-FC28E4778AAB}"/>
              </a:ext>
            </a:extLst>
          </p:cNvPr>
          <p:cNvSpPr>
            <a:spLocks noGrp="1"/>
          </p:cNvSpPr>
          <p:nvPr>
            <p:ph type="body" idx="1"/>
          </p:nvPr>
        </p:nvSpPr>
        <p:spPr>
          <a:xfrm>
            <a:off x="334963" y="1557339"/>
            <a:ext cx="11528950" cy="446136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38BC96-55D2-E900-0CEB-943D5DCB6284}"/>
              </a:ext>
            </a:extLst>
          </p:cNvPr>
          <p:cNvSpPr>
            <a:spLocks noGrp="1"/>
          </p:cNvSpPr>
          <p:nvPr>
            <p:ph type="dt" sz="half" idx="2"/>
          </p:nvPr>
        </p:nvSpPr>
        <p:spPr>
          <a:xfrm>
            <a:off x="10748514" y="6589365"/>
            <a:ext cx="768092"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52923EC9-069C-F547-B278-EDEF1925F67F}" type="datetime1">
              <a:t>21-09-2025</a:t>
            </a:fld>
            <a:endParaRPr lang="da-DK"/>
          </a:p>
        </p:txBody>
      </p:sp>
      <p:sp>
        <p:nvSpPr>
          <p:cNvPr id="5" name="Pladsholder til sidefod 4">
            <a:extLst>
              <a:ext uri="{FF2B5EF4-FFF2-40B4-BE49-F238E27FC236}">
                <a16:creationId xmlns:a16="http://schemas.microsoft.com/office/drawing/2014/main" id="{6991E866-86E6-9B24-1658-10E0FCDAC82F}"/>
              </a:ext>
            </a:extLst>
          </p:cNvPr>
          <p:cNvSpPr>
            <a:spLocks noGrp="1"/>
          </p:cNvSpPr>
          <p:nvPr>
            <p:ph type="ftr" sz="quarter" idx="3"/>
          </p:nvPr>
        </p:nvSpPr>
        <p:spPr>
          <a:xfrm>
            <a:off x="6635751" y="6589365"/>
            <a:ext cx="40818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4BBB05E4-CC77-CF47-E227-713F6890E29E}"/>
              </a:ext>
            </a:extLst>
          </p:cNvPr>
          <p:cNvSpPr>
            <a:spLocks noGrp="1"/>
          </p:cNvSpPr>
          <p:nvPr>
            <p:ph type="sldNum" sz="quarter" idx="4"/>
          </p:nvPr>
        </p:nvSpPr>
        <p:spPr>
          <a:xfrm>
            <a:off x="11539870" y="6589365"/>
            <a:ext cx="3171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8C0A4E09-8E86-EF4A-9820-DF214B1893AD}" type="slidenum">
              <a:rPr lang="da-DK" smtClean="0"/>
              <a:pPr/>
              <a:t>‹nr.›</a:t>
            </a:fld>
            <a:endParaRPr lang="da-DK"/>
          </a:p>
        </p:txBody>
      </p:sp>
    </p:spTree>
    <p:extLst>
      <p:ext uri="{BB962C8B-B14F-4D97-AF65-F5344CB8AC3E}">
        <p14:creationId xmlns:p14="http://schemas.microsoft.com/office/powerpoint/2010/main" val="3257838603"/>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1" r:id="rId3"/>
    <p:sldLayoutId id="2147483672" r:id="rId4"/>
    <p:sldLayoutId id="2147483673" r:id="rId5"/>
    <p:sldLayoutId id="2147483674" r:id="rId6"/>
    <p:sldLayoutId id="2147483650" r:id="rId7"/>
    <p:sldLayoutId id="2147483666" r:id="rId8"/>
    <p:sldLayoutId id="2147483670" r:id="rId9"/>
    <p:sldLayoutId id="2147483656" r:id="rId10"/>
    <p:sldLayoutId id="2147483652" r:id="rId11"/>
    <p:sldLayoutId id="2147483655" r:id="rId12"/>
    <p:sldLayoutId id="2147483675" r:id="rId13"/>
    <p:sldLayoutId id="2147483654" r:id="rId14"/>
    <p:sldLayoutId id="2147483665" r:id="rId15"/>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53" userDrawn="1">
          <p15:clr>
            <a:srgbClr val="F26B43"/>
          </p15:clr>
        </p15:guide>
        <p15:guide id="3" pos="3727" userDrawn="1">
          <p15:clr>
            <a:srgbClr val="F26B43"/>
          </p15:clr>
        </p15:guide>
        <p15:guide id="4" pos="7469" userDrawn="1">
          <p15:clr>
            <a:srgbClr val="F26B43"/>
          </p15:clr>
        </p15:guide>
        <p15:guide id="5" pos="211" userDrawn="1">
          <p15:clr>
            <a:srgbClr val="F26B43"/>
          </p15:clr>
        </p15:guide>
        <p15:guide id="6" orient="horz" pos="981" userDrawn="1">
          <p15:clr>
            <a:srgbClr val="F26B43"/>
          </p15:clr>
        </p15:guide>
        <p15:guide id="7" orient="horz" pos="300" userDrawn="1">
          <p15:clr>
            <a:srgbClr val="F26B43"/>
          </p15:clr>
        </p15:guide>
        <p15:guide id="8" orient="horz" pos="4020" userDrawn="1">
          <p15:clr>
            <a:srgbClr val="F26B43"/>
          </p15:clr>
        </p15:guide>
        <p15:guide id="9"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8.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802F5D56-1BDB-F90F-0E49-26860D53121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96F0E8D-EC09-54A5-41FC-82D81DB3D468}"/>
              </a:ext>
            </a:extLst>
          </p:cNvPr>
          <p:cNvSpPr>
            <a:spLocks noGrp="1"/>
          </p:cNvSpPr>
          <p:nvPr>
            <p:ph type="ctrTitle"/>
          </p:nvPr>
        </p:nvSpPr>
        <p:spPr>
          <a:xfrm>
            <a:off x="215430" y="675182"/>
            <a:ext cx="5880570" cy="1152880"/>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Blodsukker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og blodsukkermåling</a:t>
            </a:r>
          </a:p>
        </p:txBody>
      </p:sp>
    </p:spTree>
    <p:extLst>
      <p:ext uri="{BB962C8B-B14F-4D97-AF65-F5344CB8AC3E}">
        <p14:creationId xmlns:p14="http://schemas.microsoft.com/office/powerpoint/2010/main" val="70154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alpha val="70000"/>
          </a:schemeClr>
        </a:solidFill>
        <a:effectLst/>
      </p:bgPr>
    </p:bg>
    <p:spTree>
      <p:nvGrpSpPr>
        <p:cNvPr id="1" name=""/>
        <p:cNvGrpSpPr/>
        <p:nvPr/>
      </p:nvGrpSpPr>
      <p:grpSpPr>
        <a:xfrm>
          <a:off x="0" y="0"/>
          <a:ext cx="0" cy="0"/>
          <a:chOff x="0" y="0"/>
          <a:chExt cx="0" cy="0"/>
        </a:xfrm>
      </p:grpSpPr>
      <p:sp>
        <p:nvSpPr>
          <p:cNvPr id="3" name="Titel 2"/>
          <p:cNvSpPr>
            <a:spLocks noGrp="1"/>
          </p:cNvSpPr>
          <p:nvPr>
            <p:ph type="ctrTitle"/>
          </p:nvPr>
        </p:nvSpPr>
        <p:spPr>
          <a:xfrm>
            <a:off x="1039424" y="2804870"/>
            <a:ext cx="4318569" cy="1152880"/>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Højt blodsukker</a:t>
            </a:r>
          </a:p>
        </p:txBody>
      </p:sp>
      <p:sp>
        <p:nvSpPr>
          <p:cNvPr id="2" name="Pladsholder til sidefod 1">
            <a:extLst>
              <a:ext uri="{C183D7F6-B498-43B3-948B-1728B52AA6E4}">
                <adec:decorative xmlns:adec="http://schemas.microsoft.com/office/drawing/2017/decorative" val="1"/>
              </a:ext>
            </a:extLst>
          </p:cNvPr>
          <p:cNvSpPr>
            <a:spLocks noGrp="1"/>
          </p:cNvSpPr>
          <p:nvPr>
            <p:ph type="ftr" sz="quarter" idx="11"/>
          </p:nvPr>
        </p:nvSpPr>
        <p:spPr>
          <a:prstGeom prst="rect">
            <a:avLst/>
          </a:prstGeom>
        </p:spPr>
        <p:txBody>
          <a:bodyPr/>
          <a:lstStyle/>
          <a:p>
            <a:r>
              <a:rPr lang="da-DK"/>
              <a:t>Steno Diabetes Center Sjælland</a:t>
            </a:r>
          </a:p>
        </p:txBody>
      </p:sp>
    </p:spTree>
    <p:extLst>
      <p:ext uri="{BB962C8B-B14F-4D97-AF65-F5344CB8AC3E}">
        <p14:creationId xmlns:p14="http://schemas.microsoft.com/office/powerpoint/2010/main" val="386231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Titel 4">
            <a:extLst>
              <a:ext uri="{FF2B5EF4-FFF2-40B4-BE49-F238E27FC236}">
                <a16:creationId xmlns:a16="http://schemas.microsoft.com/office/drawing/2014/main" id="{2531D0E1-FC5B-90D8-2923-93388A074B1E}"/>
              </a:ext>
            </a:extLst>
          </p:cNvPr>
          <p:cNvSpPr>
            <a:spLocks noGrp="1"/>
          </p:cNvSpPr>
          <p:nvPr>
            <p:ph type="ctrTitle"/>
          </p:nvPr>
        </p:nvSpPr>
        <p:spPr>
          <a:xfrm>
            <a:off x="2872258" y="416605"/>
            <a:ext cx="6447483" cy="672420"/>
          </a:xfrm>
        </p:spPr>
        <p:txBody>
          <a:bodyPr/>
          <a:lstStyle/>
          <a:p>
            <a:pPr algn="ctr"/>
            <a:r>
              <a:rPr lang="da-DK" sz="3600" dirty="0"/>
              <a:t>Højt blodsukker</a:t>
            </a:r>
            <a:br>
              <a:rPr lang="da-DK" sz="3600" dirty="0"/>
            </a:br>
            <a:r>
              <a:rPr lang="da-DK" sz="2800" b="0" i="1" dirty="0"/>
              <a:t>Hyperglykæmi</a:t>
            </a:r>
            <a:endParaRPr lang="da-DK" sz="3600" b="0" i="1" dirty="0"/>
          </a:p>
        </p:txBody>
      </p:sp>
      <p:grpSp>
        <p:nvGrpSpPr>
          <p:cNvPr id="24" name="Gruppe 23" descr="Person ser udmattet ud med hånden støttet mod ansigtet, symptom på træthed ved højt blodsukker.">
            <a:extLst>
              <a:ext uri="{FF2B5EF4-FFF2-40B4-BE49-F238E27FC236}">
                <a16:creationId xmlns:a16="http://schemas.microsoft.com/office/drawing/2014/main" id="{104FE4E5-C60E-0CD7-8B00-E3AE375EA8CB}"/>
              </a:ext>
            </a:extLst>
          </p:cNvPr>
          <p:cNvGrpSpPr/>
          <p:nvPr/>
        </p:nvGrpSpPr>
        <p:grpSpPr>
          <a:xfrm>
            <a:off x="351388" y="1995155"/>
            <a:ext cx="2412000" cy="3211713"/>
            <a:chOff x="71779" y="1692875"/>
            <a:chExt cx="2412000" cy="3211713"/>
          </a:xfrm>
        </p:grpSpPr>
        <p:sp>
          <p:nvSpPr>
            <p:cNvPr id="25" name="Ellipse 24">
              <a:extLst>
                <a:ext uri="{FF2B5EF4-FFF2-40B4-BE49-F238E27FC236}">
                  <a16:creationId xmlns:a16="http://schemas.microsoft.com/office/drawing/2014/main" id="{F1B2C0F2-8997-3095-0DFF-990DB9AEDB85}"/>
                </a:ext>
              </a:extLst>
            </p:cNvPr>
            <p:cNvSpPr>
              <a:spLocks noChangeAspect="1"/>
            </p:cNvSpPr>
            <p:nvPr/>
          </p:nvSpPr>
          <p:spPr>
            <a:xfrm>
              <a:off x="71779" y="2492588"/>
              <a:ext cx="2412000" cy="2412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 name="Billede 25">
              <a:extLst>
                <a:ext uri="{FF2B5EF4-FFF2-40B4-BE49-F238E27FC236}">
                  <a16:creationId xmlns:a16="http://schemas.microsoft.com/office/drawing/2014/main" id="{04805FD8-930F-BB1F-381B-E6C0FBACCE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7157"/>
            <a:stretch/>
          </p:blipFill>
          <p:spPr>
            <a:xfrm>
              <a:off x="526819" y="2690802"/>
              <a:ext cx="1631458" cy="1843784"/>
            </a:xfrm>
            <a:prstGeom prst="rect">
              <a:avLst/>
            </a:prstGeom>
          </p:spPr>
        </p:pic>
        <p:pic>
          <p:nvPicPr>
            <p:cNvPr id="27" name="Billede 26">
              <a:extLst>
                <a:ext uri="{FF2B5EF4-FFF2-40B4-BE49-F238E27FC236}">
                  <a16:creationId xmlns:a16="http://schemas.microsoft.com/office/drawing/2014/main" id="{599F5B0F-593B-B363-BB5E-DE908C665B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3308" b="-4524"/>
            <a:stretch/>
          </p:blipFill>
          <p:spPr>
            <a:xfrm>
              <a:off x="726166" y="1692875"/>
              <a:ext cx="1232763" cy="356799"/>
            </a:xfrm>
            <a:prstGeom prst="rect">
              <a:avLst/>
            </a:prstGeom>
          </p:spPr>
        </p:pic>
      </p:grpSp>
      <p:grpSp>
        <p:nvGrpSpPr>
          <p:cNvPr id="20" name="Gruppe 19" descr="Person kigger op mod et glas vand i en tankeboble,  symboliserer tørst ved hyperglykæmi.">
            <a:extLst>
              <a:ext uri="{FF2B5EF4-FFF2-40B4-BE49-F238E27FC236}">
                <a16:creationId xmlns:a16="http://schemas.microsoft.com/office/drawing/2014/main" id="{15FBC324-AB16-7537-41E5-966A562364FC}"/>
              </a:ext>
            </a:extLst>
          </p:cNvPr>
          <p:cNvGrpSpPr/>
          <p:nvPr/>
        </p:nvGrpSpPr>
        <p:grpSpPr>
          <a:xfrm>
            <a:off x="3146924" y="1995155"/>
            <a:ext cx="2533768" cy="3211713"/>
            <a:chOff x="2867315" y="1692875"/>
            <a:chExt cx="2533768" cy="3211713"/>
          </a:xfrm>
        </p:grpSpPr>
        <p:sp>
          <p:nvSpPr>
            <p:cNvPr id="21" name="Rektangel 20">
              <a:extLst>
                <a:ext uri="{FF2B5EF4-FFF2-40B4-BE49-F238E27FC236}">
                  <a16:creationId xmlns:a16="http://schemas.microsoft.com/office/drawing/2014/main" id="{644AFDA4-1369-A645-5903-7083F4AFF158}"/>
                </a:ext>
              </a:extLst>
            </p:cNvPr>
            <p:cNvSpPr>
              <a:spLocks noChangeAspect="1"/>
            </p:cNvSpPr>
            <p:nvPr/>
          </p:nvSpPr>
          <p:spPr>
            <a:xfrm>
              <a:off x="2867315" y="2492588"/>
              <a:ext cx="2412000" cy="2412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Billede 21">
              <a:extLst>
                <a:ext uri="{FF2B5EF4-FFF2-40B4-BE49-F238E27FC236}">
                  <a16:creationId xmlns:a16="http://schemas.microsoft.com/office/drawing/2014/main" id="{5B8AAC66-B1D4-67C1-AB60-DBD6FF6C16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13290"/>
            <a:stretch/>
          </p:blipFill>
          <p:spPr>
            <a:xfrm>
              <a:off x="3165804" y="2367068"/>
              <a:ext cx="2235279" cy="2412000"/>
            </a:xfrm>
            <a:prstGeom prst="rect">
              <a:avLst/>
            </a:prstGeom>
          </p:spPr>
        </p:pic>
        <p:pic>
          <p:nvPicPr>
            <p:cNvPr id="23" name="Billede 22">
              <a:extLst>
                <a:ext uri="{FF2B5EF4-FFF2-40B4-BE49-F238E27FC236}">
                  <a16:creationId xmlns:a16="http://schemas.microsoft.com/office/drawing/2014/main" id="{AE60B1C0-8D37-7898-E4B6-23E952C3872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453" b="-3344"/>
            <a:stretch/>
          </p:blipFill>
          <p:spPr>
            <a:xfrm>
              <a:off x="3335049" y="1692875"/>
              <a:ext cx="2045737" cy="374708"/>
            </a:xfrm>
            <a:prstGeom prst="rect">
              <a:avLst/>
            </a:prstGeom>
          </p:spPr>
        </p:pic>
      </p:grpSp>
      <p:grpSp>
        <p:nvGrpSpPr>
          <p:cNvPr id="16" name="Gruppe 15" descr="Mand med tør mund og tunge ud af munden, viser mundtørhed som symptom på højt blodsukker.">
            <a:extLst>
              <a:ext uri="{FF2B5EF4-FFF2-40B4-BE49-F238E27FC236}">
                <a16:creationId xmlns:a16="http://schemas.microsoft.com/office/drawing/2014/main" id="{D196C787-67A9-6638-D56F-D6FC7F33731B}"/>
              </a:ext>
            </a:extLst>
          </p:cNvPr>
          <p:cNvGrpSpPr/>
          <p:nvPr/>
        </p:nvGrpSpPr>
        <p:grpSpPr>
          <a:xfrm>
            <a:off x="5986296" y="1995155"/>
            <a:ext cx="2412000" cy="3233404"/>
            <a:chOff x="5706687" y="1692875"/>
            <a:chExt cx="2412000" cy="3233404"/>
          </a:xfrm>
        </p:grpSpPr>
        <p:sp>
          <p:nvSpPr>
            <p:cNvPr id="17" name="Ellipse 16">
              <a:extLst>
                <a:ext uri="{FF2B5EF4-FFF2-40B4-BE49-F238E27FC236}">
                  <a16:creationId xmlns:a16="http://schemas.microsoft.com/office/drawing/2014/main" id="{B87552E1-7D60-472E-6DD7-01B36613BE73}"/>
                </a:ext>
              </a:extLst>
            </p:cNvPr>
            <p:cNvSpPr>
              <a:spLocks noChangeAspect="1"/>
            </p:cNvSpPr>
            <p:nvPr/>
          </p:nvSpPr>
          <p:spPr>
            <a:xfrm>
              <a:off x="5706687" y="2514279"/>
              <a:ext cx="2412000" cy="2412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Billede 17">
              <a:extLst>
                <a:ext uri="{FF2B5EF4-FFF2-40B4-BE49-F238E27FC236}">
                  <a16:creationId xmlns:a16="http://schemas.microsoft.com/office/drawing/2014/main" id="{BEA07518-FCD3-07A4-1806-71AFEC66B568}"/>
                </a:ext>
              </a:extLst>
            </p:cNvPr>
            <p:cNvPicPr>
              <a:picLocks noChangeAspect="1"/>
            </p:cNvPicPr>
            <p:nvPr/>
          </p:nvPicPr>
          <p:blipFill>
            <a:blip r:embed="rId5" cstate="print">
              <a:extLst>
                <a:ext uri="{28A0092B-C50C-407E-A947-70E740481C1C}">
                  <a14:useLocalDpi xmlns:a14="http://schemas.microsoft.com/office/drawing/2010/main" val="0"/>
                </a:ext>
              </a:extLst>
            </a:blip>
            <a:srcRect b="16596"/>
            <a:stretch/>
          </p:blipFill>
          <p:spPr>
            <a:xfrm>
              <a:off x="6105526" y="2729887"/>
              <a:ext cx="1588999" cy="1937402"/>
            </a:xfrm>
            <a:prstGeom prst="rect">
              <a:avLst/>
            </a:prstGeom>
          </p:spPr>
        </p:pic>
        <p:pic>
          <p:nvPicPr>
            <p:cNvPr id="19" name="Billede 18">
              <a:extLst>
                <a:ext uri="{FF2B5EF4-FFF2-40B4-BE49-F238E27FC236}">
                  <a16:creationId xmlns:a16="http://schemas.microsoft.com/office/drawing/2014/main" id="{9614096D-85DB-797E-8825-CD6D8EEB8BCD}"/>
                </a:ext>
              </a:extLst>
            </p:cNvPr>
            <p:cNvPicPr>
              <a:picLocks noChangeAspect="1"/>
            </p:cNvPicPr>
            <p:nvPr/>
          </p:nvPicPr>
          <p:blipFill>
            <a:blip r:embed="rId5" cstate="print">
              <a:extLst>
                <a:ext uri="{28A0092B-C50C-407E-A947-70E740481C1C}">
                  <a14:useLocalDpi xmlns:a14="http://schemas.microsoft.com/office/drawing/2010/main" val="0"/>
                </a:ext>
              </a:extLst>
            </a:blip>
            <a:srcRect t="85994"/>
            <a:stretch/>
          </p:blipFill>
          <p:spPr>
            <a:xfrm>
              <a:off x="6201294" y="1692875"/>
              <a:ext cx="1397462" cy="286124"/>
            </a:xfrm>
            <a:prstGeom prst="rect">
              <a:avLst/>
            </a:prstGeom>
          </p:spPr>
        </p:pic>
      </p:grpSp>
      <p:grpSp>
        <p:nvGrpSpPr>
          <p:cNvPr id="12" name="Gruppe 11" descr="Person står forpint med krydsede ben og hænder foran skridtet, tegn på hyppig vandladning ved hyperglykæmi.">
            <a:extLst>
              <a:ext uri="{FF2B5EF4-FFF2-40B4-BE49-F238E27FC236}">
                <a16:creationId xmlns:a16="http://schemas.microsoft.com/office/drawing/2014/main" id="{89E1C27F-504F-4DDE-D1CA-3EB23EE0DF15}"/>
              </a:ext>
            </a:extLst>
          </p:cNvPr>
          <p:cNvGrpSpPr/>
          <p:nvPr/>
        </p:nvGrpSpPr>
        <p:grpSpPr>
          <a:xfrm>
            <a:off x="8736679" y="1995155"/>
            <a:ext cx="3535068" cy="3261329"/>
            <a:chOff x="8517526" y="1692875"/>
            <a:chExt cx="3535068" cy="3261329"/>
          </a:xfrm>
        </p:grpSpPr>
        <p:sp>
          <p:nvSpPr>
            <p:cNvPr id="13" name="Rektangel 12">
              <a:extLst>
                <a:ext uri="{FF2B5EF4-FFF2-40B4-BE49-F238E27FC236}">
                  <a16:creationId xmlns:a16="http://schemas.microsoft.com/office/drawing/2014/main" id="{6C4E4503-EAB7-5194-A54E-6B1BCA796C7F}"/>
                </a:ext>
              </a:extLst>
            </p:cNvPr>
            <p:cNvSpPr/>
            <p:nvPr/>
          </p:nvSpPr>
          <p:spPr>
            <a:xfrm rot="1207377">
              <a:off x="8843512" y="2542204"/>
              <a:ext cx="2412000" cy="2412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id="{E9C39DCB-B1F5-96FC-294A-116844BA5AE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892"/>
            <a:stretch/>
          </p:blipFill>
          <p:spPr>
            <a:xfrm>
              <a:off x="8517526" y="2384977"/>
              <a:ext cx="3535068" cy="2466905"/>
            </a:xfrm>
            <a:prstGeom prst="rect">
              <a:avLst/>
            </a:prstGeom>
          </p:spPr>
        </p:pic>
        <p:pic>
          <p:nvPicPr>
            <p:cNvPr id="15" name="Billede 14">
              <a:extLst>
                <a:ext uri="{FF2B5EF4-FFF2-40B4-BE49-F238E27FC236}">
                  <a16:creationId xmlns:a16="http://schemas.microsoft.com/office/drawing/2014/main" id="{D68A9096-25C6-C2C5-AEDF-84C132642B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3659"/>
            <a:stretch/>
          </p:blipFill>
          <p:spPr>
            <a:xfrm>
              <a:off x="8921702" y="1692875"/>
              <a:ext cx="2255620" cy="305821"/>
            </a:xfrm>
            <a:prstGeom prst="rect">
              <a:avLst/>
            </a:prstGeom>
          </p:spPr>
        </p:pic>
      </p:grpSp>
    </p:spTree>
    <p:extLst>
      <p:ext uri="{BB962C8B-B14F-4D97-AF65-F5344CB8AC3E}">
        <p14:creationId xmlns:p14="http://schemas.microsoft.com/office/powerpoint/2010/main" val="185977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6781E2E7-BF23-F0F3-7DDA-937C81FB42A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D85BD28-17CB-F9CE-35E2-DF562A0AD38E}"/>
              </a:ext>
            </a:extLst>
          </p:cNvPr>
          <p:cNvSpPr>
            <a:spLocks noGrp="1"/>
          </p:cNvSpPr>
          <p:nvPr>
            <p:ph type="ctrTitle"/>
          </p:nvPr>
        </p:nvSpPr>
        <p:spPr>
          <a:xfrm>
            <a:off x="342000" y="476250"/>
            <a:ext cx="4973919" cy="943207"/>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Højt blodsukker </a:t>
            </a:r>
            <a:br>
              <a:rPr lang="da-DK" sz="3600" dirty="0">
                <a:latin typeface="Open Sans" panose="020B0606030504020204" pitchFamily="34" charset="0"/>
                <a:ea typeface="Open Sans" panose="020B0606030504020204" pitchFamily="34" charset="0"/>
                <a:cs typeface="Open Sans" panose="020B0606030504020204" pitchFamily="34" charset="0"/>
              </a:rPr>
            </a:br>
            <a:r>
              <a:rPr lang="da-DK" sz="3600" dirty="0">
                <a:latin typeface="Open Sans" panose="020B0606030504020204" pitchFamily="34" charset="0"/>
                <a:ea typeface="Open Sans" panose="020B0606030504020204" pitchFamily="34" charset="0"/>
                <a:cs typeface="Open Sans" panose="020B0606030504020204" pitchFamily="34" charset="0"/>
              </a:rPr>
              <a:t>– årsager</a:t>
            </a:r>
          </a:p>
        </p:txBody>
      </p:sp>
      <p:sp>
        <p:nvSpPr>
          <p:cNvPr id="4" name="Undertitel 3">
            <a:extLst>
              <a:ext uri="{FF2B5EF4-FFF2-40B4-BE49-F238E27FC236}">
                <a16:creationId xmlns:a16="http://schemas.microsoft.com/office/drawing/2014/main" id="{EA0F75BA-95A1-DAE7-66BF-4F6B1E2F7ABA}"/>
              </a:ext>
            </a:extLst>
          </p:cNvPr>
          <p:cNvSpPr>
            <a:spLocks noGrp="1"/>
          </p:cNvSpPr>
          <p:nvPr>
            <p:ph type="subTitle" idx="1"/>
          </p:nvPr>
        </p:nvSpPr>
        <p:spPr>
          <a:xfrm>
            <a:off x="427896" y="1841906"/>
            <a:ext cx="4318569" cy="3518912"/>
          </a:xfrm>
        </p:spPr>
        <p:txBody>
          <a:bodyPr/>
          <a:lstStyle/>
          <a:p>
            <a:pPr marL="342900" indent="-342900">
              <a:buFont typeface="Wingdings" panose="05000000000000000000" pitchFamily="2" charset="2"/>
              <a:buChar char="§"/>
            </a:pPr>
            <a:r>
              <a:rPr lang="da-DK" dirty="0" err="1">
                <a:latin typeface="Open Sans" panose="020B0606030504020204" pitchFamily="34" charset="0"/>
                <a:ea typeface="Open Sans" panose="020B0606030504020204" pitchFamily="34" charset="0"/>
                <a:cs typeface="Open Sans" panose="020B0606030504020204" pitchFamily="34" charset="0"/>
              </a:rPr>
              <a:t>Udiagnosticeret</a:t>
            </a:r>
            <a:r>
              <a:rPr lang="da-DK" dirty="0">
                <a:latin typeface="Open Sans" panose="020B0606030504020204" pitchFamily="34" charset="0"/>
                <a:ea typeface="Open Sans" panose="020B0606030504020204" pitchFamily="34" charset="0"/>
                <a:cs typeface="Open Sans" panose="020B0606030504020204" pitchFamily="34" charset="0"/>
              </a:rPr>
              <a:t> diabetes</a:t>
            </a: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For lidt insulin</a:t>
            </a: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Udeladt eller glemt medicin</a:t>
            </a: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Uvirksom insulin</a:t>
            </a:r>
          </a:p>
          <a:p>
            <a:pPr marL="342900" indent="-342900">
              <a:buFont typeface="Wingdings" panose="05000000000000000000" pitchFamily="2" charset="2"/>
              <a:buChar char="§"/>
            </a:pPr>
            <a:r>
              <a:rPr lang="da-DK" dirty="0" err="1">
                <a:latin typeface="Open Sans" panose="020B0606030504020204" pitchFamily="34" charset="0"/>
                <a:ea typeface="Open Sans" panose="020B0606030504020204" pitchFamily="34" charset="0"/>
                <a:cs typeface="Open Sans" panose="020B0606030504020204" pitchFamily="34" charset="0"/>
              </a:rPr>
              <a:t>Insulininfiltrater</a:t>
            </a:r>
            <a:endParaRPr lang="da-DK"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Feber eller anden sygdom </a:t>
            </a: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Medicin for anden sygdom </a:t>
            </a: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Mindre fysisk aktiv end vanligt</a:t>
            </a:r>
          </a:p>
          <a:p>
            <a:pPr marL="342900" indent="-342900">
              <a:buFont typeface="Wingdings" panose="05000000000000000000" pitchFamily="2" charset="2"/>
              <a:buChar char="§"/>
            </a:pPr>
            <a:r>
              <a:rPr lang="da-DK" dirty="0">
                <a:latin typeface="Open Sans"/>
                <a:ea typeface="Open Sans"/>
                <a:cs typeface="Open Sans"/>
              </a:rPr>
              <a:t>Stress</a:t>
            </a:r>
          </a:p>
        </p:txBody>
      </p:sp>
      <p:sp>
        <p:nvSpPr>
          <p:cNvPr id="2" name="Pladsholder til billede 1">
            <a:extLst>
              <a:ext uri="{FF2B5EF4-FFF2-40B4-BE49-F238E27FC236}">
                <a16:creationId xmlns:a16="http://schemas.microsoft.com/office/drawing/2014/main" id="{8BACC48E-0EF0-8296-E96D-96E282CAC785}"/>
              </a:ext>
              <a:ext uri="{C183D7F6-B498-43B3-948B-1728B52AA6E4}">
                <adec:decorative xmlns:adec="http://schemas.microsoft.com/office/drawing/2017/decorative" val="1"/>
              </a:ext>
            </a:extLst>
          </p:cNvPr>
          <p:cNvSpPr>
            <a:spLocks noGrp="1"/>
          </p:cNvSpPr>
          <p:nvPr>
            <p:ph type="pic" sz="quarter" idx="13"/>
          </p:nvPr>
        </p:nvSpPr>
        <p:spPr>
          <a:xfrm rot="-240000">
            <a:off x="5523388" y="347193"/>
            <a:ext cx="6163614" cy="6163614"/>
          </a:xfrm>
          <a:solidFill>
            <a:schemeClr val="accent3"/>
          </a:solidFill>
        </p:spPr>
        <p:txBody>
          <a:bodyPr/>
          <a:lstStyle/>
          <a:p>
            <a:endParaRPr lang="da-DK"/>
          </a:p>
        </p:txBody>
      </p:sp>
      <p:sp>
        <p:nvSpPr>
          <p:cNvPr id="5" name="Pladsholder til indhold 4">
            <a:extLst>
              <a:ext uri="{FF2B5EF4-FFF2-40B4-BE49-F238E27FC236}">
                <a16:creationId xmlns:a16="http://schemas.microsoft.com/office/drawing/2014/main" id="{991D1C41-16E0-BB0A-0AFF-D2D8D9A7276B}"/>
              </a:ext>
            </a:extLst>
          </p:cNvPr>
          <p:cNvSpPr txBox="1">
            <a:spLocks/>
          </p:cNvSpPr>
          <p:nvPr/>
        </p:nvSpPr>
        <p:spPr>
          <a:xfrm>
            <a:off x="5371914" y="843178"/>
            <a:ext cx="4464495" cy="3186669"/>
          </a:xfrm>
          <a:prstGeom prst="rect">
            <a:avLst/>
          </a:prstGeom>
        </p:spPr>
        <p:txBody>
          <a:bodyPr vert="horz" lIns="0" tIns="0" rIns="0" bIns="0" rtlCol="0">
            <a:noAutofit/>
          </a:bodyPr>
          <a:lst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bg1"/>
              </a:buClr>
              <a:buFont typeface="Arial" panose="020B0604020202020204" pitchFamily="34" charset="0"/>
              <a:buNone/>
            </a:pPr>
            <a:endParaRPr lang="da-DK"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Clr>
                <a:schemeClr val="bg1"/>
              </a:buClr>
              <a:buFont typeface="Arial" panose="020B0604020202020204" pitchFamily="34" charset="0"/>
              <a:buNone/>
            </a:pPr>
            <a:endParaRPr lang="da-DK"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lgn="ctr">
              <a:buClr>
                <a:schemeClr val="bg1"/>
              </a:buClr>
              <a:buFont typeface="Arial" panose="020B0604020202020204" pitchFamily="34" charset="0"/>
              <a:buNone/>
            </a:pPr>
            <a: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Højt blodsukker</a:t>
            </a:r>
            <a:b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over lang tid </a:t>
            </a:r>
            <a:b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øger risikoen for </a:t>
            </a:r>
            <a:b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udvikle </a:t>
            </a:r>
            <a:b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følgesygdomme</a:t>
            </a:r>
          </a:p>
          <a:p>
            <a:pPr algn="ctr">
              <a:buClr>
                <a:schemeClr val="bg1"/>
              </a:buClr>
            </a:pPr>
            <a:endParaRPr lang="da-DK"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buClr>
                <a:schemeClr val="bg1"/>
              </a:buClr>
            </a:pPr>
            <a:endParaRPr lang="da-DK"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Billede 8">
            <a:extLst>
              <a:ext uri="{FF2B5EF4-FFF2-40B4-BE49-F238E27FC236}">
                <a16:creationId xmlns:a16="http://schemas.microsoft.com/office/drawing/2014/main" id="{CADDF707-40A8-9D6E-777C-53AE346ADE3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792"/>
          <a:stretch/>
        </p:blipFill>
        <p:spPr>
          <a:xfrm>
            <a:off x="8687098" y="2436513"/>
            <a:ext cx="2699070" cy="3329544"/>
          </a:xfrm>
          <a:prstGeom prst="rect">
            <a:avLst/>
          </a:prstGeom>
        </p:spPr>
      </p:pic>
    </p:spTree>
    <p:extLst>
      <p:ext uri="{BB962C8B-B14F-4D97-AF65-F5344CB8AC3E}">
        <p14:creationId xmlns:p14="http://schemas.microsoft.com/office/powerpoint/2010/main" val="402814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9548C-FF46-8455-EF55-69E757BA8C70}"/>
              </a:ext>
            </a:extLst>
          </p:cNvPr>
          <p:cNvSpPr>
            <a:spLocks noGrp="1"/>
          </p:cNvSpPr>
          <p:nvPr>
            <p:ph type="title"/>
          </p:nvPr>
        </p:nvSpPr>
        <p:spPr>
          <a:xfrm>
            <a:off x="341999" y="601325"/>
            <a:ext cx="5574613" cy="716030"/>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Ketonstoffer</a:t>
            </a:r>
          </a:p>
        </p:txBody>
      </p:sp>
      <p:sp>
        <p:nvSpPr>
          <p:cNvPr id="3" name="Pladsholder til indhold 2">
            <a:extLst>
              <a:ext uri="{FF2B5EF4-FFF2-40B4-BE49-F238E27FC236}">
                <a16:creationId xmlns:a16="http://schemas.microsoft.com/office/drawing/2014/main" id="{6E6013D7-07B3-B358-0AAC-B4F13483A408}"/>
              </a:ext>
            </a:extLst>
          </p:cNvPr>
          <p:cNvSpPr>
            <a:spLocks noGrp="1"/>
          </p:cNvSpPr>
          <p:nvPr>
            <p:ph idx="1"/>
          </p:nvPr>
        </p:nvSpPr>
        <p:spPr>
          <a:xfrm>
            <a:off x="375679" y="1634950"/>
            <a:ext cx="5574613" cy="3588098"/>
          </a:xfrm>
        </p:spPr>
        <p:txBody>
          <a:bodyPr vert="horz" lIns="0" tIns="0" rIns="0" bIns="0" rtlCol="0" anchor="t">
            <a:noAutofit/>
          </a:bodyPr>
          <a:lstStyle/>
          <a:p>
            <a:pPr marL="182245" indent="-182245">
              <a:lnSpc>
                <a:spcPct val="100000"/>
              </a:lnSpc>
              <a:spcAft>
                <a:spcPts val="2000"/>
              </a:spcAft>
              <a:buFont typeface="Wingdings" panose="05000000000000000000" pitchFamily="2" charset="2"/>
              <a:buChar char="§"/>
            </a:pPr>
            <a:r>
              <a:rPr lang="da-DK">
                <a:latin typeface="Open Sans"/>
                <a:ea typeface="Open Sans"/>
                <a:cs typeface="Open Sans"/>
              </a:rPr>
              <a:t>Dannes når kroppen mangler insulin</a:t>
            </a:r>
            <a:endParaRPr lang="en-US">
              <a:latin typeface="Open Sans"/>
              <a:ea typeface="Open Sans"/>
              <a:cs typeface="Open Sans"/>
            </a:endParaRPr>
          </a:p>
          <a:p>
            <a:pPr marL="182245" indent="-182245">
              <a:lnSpc>
                <a:spcPct val="100000"/>
              </a:lnSpc>
              <a:spcAft>
                <a:spcPts val="2000"/>
              </a:spcAft>
              <a:buFont typeface="Wingdings" panose="05000000000000000000" pitchFamily="2" charset="2"/>
              <a:buChar char="§"/>
            </a:pPr>
            <a:r>
              <a:rPr lang="da-DK" dirty="0">
                <a:latin typeface="Open Sans"/>
                <a:ea typeface="Open Sans"/>
                <a:cs typeface="Open Sans"/>
              </a:rPr>
              <a:t>Uden insulin kan kroppen ikke få sukker </a:t>
            </a:r>
            <a:r>
              <a:rPr lang="da-DK">
                <a:latin typeface="Open Sans"/>
                <a:ea typeface="Open Sans"/>
                <a:cs typeface="Open Sans"/>
              </a:rPr>
              <a:t>(energi) ind i cellerne</a:t>
            </a:r>
          </a:p>
          <a:p>
            <a:pPr marL="182245" indent="-182245">
              <a:lnSpc>
                <a:spcPct val="100000"/>
              </a:lnSpc>
              <a:spcAft>
                <a:spcPts val="2000"/>
              </a:spcAft>
              <a:buFont typeface="Wingdings" panose="05000000000000000000" pitchFamily="2" charset="2"/>
              <a:buChar char="§"/>
            </a:pPr>
            <a:r>
              <a:rPr lang="da-DK" dirty="0">
                <a:latin typeface="Open Sans"/>
                <a:ea typeface="Open Sans"/>
                <a:cs typeface="Open Sans"/>
              </a:rPr>
              <a:t>For at få anden energi, begynder kroppen at </a:t>
            </a:r>
            <a:r>
              <a:rPr lang="da-DK">
                <a:latin typeface="Open Sans"/>
                <a:ea typeface="Open Sans"/>
                <a:cs typeface="Open Sans"/>
              </a:rPr>
              <a:t>forbrænde fedt</a:t>
            </a:r>
          </a:p>
          <a:p>
            <a:pPr marL="182245" indent="-182245">
              <a:lnSpc>
                <a:spcPct val="100000"/>
              </a:lnSpc>
              <a:spcAft>
                <a:spcPts val="2000"/>
              </a:spcAft>
              <a:buFont typeface="Wingdings" panose="05000000000000000000" pitchFamily="2" charset="2"/>
              <a:buChar char="§"/>
            </a:pPr>
            <a:r>
              <a:rPr lang="da-DK" dirty="0">
                <a:latin typeface="Open Sans"/>
                <a:ea typeface="Open Sans"/>
                <a:cs typeface="Open Sans"/>
              </a:rPr>
              <a:t>Nedbrydning af fedt danner ketonstoffer, </a:t>
            </a:r>
            <a:r>
              <a:rPr lang="da-DK">
                <a:latin typeface="Open Sans"/>
                <a:ea typeface="Open Sans"/>
                <a:cs typeface="Open Sans"/>
              </a:rPr>
              <a:t>som er en svag syre</a:t>
            </a:r>
          </a:p>
        </p:txBody>
      </p:sp>
      <p:sp>
        <p:nvSpPr>
          <p:cNvPr id="6" name="Pladsholder til billede 5">
            <a:extLst>
              <a:ext uri="{FF2B5EF4-FFF2-40B4-BE49-F238E27FC236}">
                <a16:creationId xmlns:a16="http://schemas.microsoft.com/office/drawing/2014/main" id="{39B61399-5093-FA96-9A00-8CCD80D041F2}"/>
              </a:ext>
              <a:ext uri="{C183D7F6-B498-43B3-948B-1728B52AA6E4}">
                <adec:decorative xmlns:adec="http://schemas.microsoft.com/office/drawing/2017/decorative" val="1"/>
              </a:ext>
            </a:extLst>
          </p:cNvPr>
          <p:cNvSpPr>
            <a:spLocks noGrp="1"/>
          </p:cNvSpPr>
          <p:nvPr>
            <p:ph type="pic" sz="quarter" idx="13"/>
          </p:nvPr>
        </p:nvSpPr>
        <p:spPr>
          <a:solidFill>
            <a:schemeClr val="accent1">
              <a:lumMod val="20000"/>
              <a:lumOff val="80000"/>
            </a:schemeClr>
          </a:solidFill>
        </p:spPr>
        <p:txBody>
          <a:bodyPr/>
          <a:lstStyle/>
          <a:p>
            <a:endParaRPr lang="da-DK"/>
          </a:p>
        </p:txBody>
      </p:sp>
      <p:pic>
        <p:nvPicPr>
          <p:cNvPr id="7" name="Billede 6">
            <a:extLst>
              <a:ext uri="{FF2B5EF4-FFF2-40B4-BE49-F238E27FC236}">
                <a16:creationId xmlns:a16="http://schemas.microsoft.com/office/drawing/2014/main" id="{FBD04A98-C451-6918-5808-DED86DCB186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580" y="1867240"/>
            <a:ext cx="4614290" cy="3123519"/>
          </a:xfrm>
          <a:prstGeom prst="rect">
            <a:avLst/>
          </a:prstGeom>
        </p:spPr>
      </p:pic>
      <p:pic>
        <p:nvPicPr>
          <p:cNvPr id="8" name="Billede 7">
            <a:extLst>
              <a:ext uri="{FF2B5EF4-FFF2-40B4-BE49-F238E27FC236}">
                <a16:creationId xmlns:a16="http://schemas.microsoft.com/office/drawing/2014/main" id="{5BC65AFC-5EF3-83D4-A221-6CAED6D29D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7596" y="2212713"/>
            <a:ext cx="1052708" cy="1216287"/>
          </a:xfrm>
          <a:prstGeom prst="rect">
            <a:avLst/>
          </a:prstGeom>
        </p:spPr>
      </p:pic>
    </p:spTree>
    <p:extLst>
      <p:ext uri="{BB962C8B-B14F-4D97-AF65-F5344CB8AC3E}">
        <p14:creationId xmlns:p14="http://schemas.microsoft.com/office/powerpoint/2010/main" val="8101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E524A-EE40-F0E9-4A47-CA1E13C61E90}"/>
              </a:ext>
            </a:extLst>
          </p:cNvPr>
          <p:cNvSpPr>
            <a:spLocks noGrp="1"/>
          </p:cNvSpPr>
          <p:nvPr>
            <p:ph type="ctrTitle"/>
          </p:nvPr>
        </p:nvSpPr>
        <p:spPr>
          <a:xfrm>
            <a:off x="447948" y="753619"/>
            <a:ext cx="4318569" cy="838306"/>
          </a:xfrm>
        </p:spPr>
        <p:txBody>
          <a:bodyPr/>
          <a:lstStyle/>
          <a:p>
            <a:pPr algn="ctr"/>
            <a:r>
              <a:rPr lang="da-DK" sz="3600" dirty="0">
                <a:latin typeface="Open Sans" panose="020B0606030504020204" pitchFamily="34" charset="0"/>
                <a:ea typeface="Open Sans" panose="020B0606030504020204" pitchFamily="34" charset="0"/>
                <a:cs typeface="Open Sans" panose="020B0606030504020204" pitchFamily="34" charset="0"/>
              </a:rPr>
              <a:t>Syreforgiftning </a:t>
            </a:r>
            <a:r>
              <a:rPr lang="da-DK" sz="2800" b="0" i="1" dirty="0">
                <a:latin typeface="Open Sans" panose="020B0606030504020204" pitchFamily="34" charset="0"/>
                <a:ea typeface="Open Sans" panose="020B0606030504020204" pitchFamily="34" charset="0"/>
                <a:cs typeface="Open Sans" panose="020B0606030504020204" pitchFamily="34" charset="0"/>
              </a:rPr>
              <a:t>Ketoacidose</a:t>
            </a:r>
            <a:endParaRPr lang="da-DK" sz="3600" b="0"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Pladsholder til indhold 2">
            <a:extLst>
              <a:ext uri="{FF2B5EF4-FFF2-40B4-BE49-F238E27FC236}">
                <a16:creationId xmlns:a16="http://schemas.microsoft.com/office/drawing/2014/main" id="{4644EF57-205E-6A79-9352-99A757D27A46}"/>
              </a:ext>
            </a:extLst>
          </p:cNvPr>
          <p:cNvSpPr>
            <a:spLocks noGrp="1"/>
          </p:cNvSpPr>
          <p:nvPr>
            <p:ph type="subTitle" idx="1"/>
          </p:nvPr>
        </p:nvSpPr>
        <p:spPr>
          <a:xfrm>
            <a:off x="447948" y="2253590"/>
            <a:ext cx="5494912" cy="2816156"/>
          </a:xfrm>
        </p:spPr>
        <p:txBody>
          <a:bodyPr/>
          <a:lstStyle/>
          <a:p>
            <a:pPr marL="342900" indent="-342900">
              <a:spcAft>
                <a:spcPts val="2000"/>
              </a:spcAft>
              <a:buFont typeface="Wingdings" panose="05000000000000000000" pitchFamily="2" charset="2"/>
              <a:buChar char="§"/>
            </a:pPr>
            <a:r>
              <a:rPr lang="da-DK" dirty="0">
                <a:latin typeface="Open Sans"/>
                <a:ea typeface="Open Sans"/>
                <a:cs typeface="Open Sans"/>
              </a:rPr>
              <a:t>Kroppens organer kan ikke </a:t>
            </a:r>
            <a:br>
              <a:rPr lang="da-DK" dirty="0">
                <a:latin typeface="Open Sans"/>
                <a:ea typeface="Open Sans"/>
                <a:cs typeface="Open Sans"/>
              </a:rPr>
            </a:br>
            <a:r>
              <a:rPr lang="da-DK" dirty="0">
                <a:latin typeface="Open Sans"/>
                <a:ea typeface="Open Sans"/>
                <a:cs typeface="Open Sans"/>
              </a:rPr>
              <a:t>fungere ved en lav pH-værdi</a:t>
            </a:r>
            <a:endParaRPr lang="en-US"/>
          </a:p>
          <a:p>
            <a:pPr marL="342900" indent="-342900">
              <a:spcAft>
                <a:spcPts val="2000"/>
              </a:spcAft>
              <a:buFont typeface="Wingdings" panose="05000000000000000000" pitchFamily="2" charset="2"/>
              <a:buChar char="§"/>
            </a:pPr>
            <a:r>
              <a:rPr lang="da-DK" dirty="0">
                <a:latin typeface="Open Sans"/>
                <a:ea typeface="Open Sans"/>
                <a:cs typeface="Open Sans"/>
              </a:rPr>
              <a:t>For mange ketonstoffer i blodet</a:t>
            </a:r>
            <a:br>
              <a:rPr lang="da-DK" dirty="0">
                <a:latin typeface="Open Sans"/>
                <a:ea typeface="Open Sans"/>
                <a:cs typeface="Open Sans"/>
              </a:rPr>
            </a:br>
            <a:r>
              <a:rPr lang="da-DK" dirty="0">
                <a:latin typeface="Open Sans"/>
                <a:ea typeface="Open Sans"/>
                <a:cs typeface="Open Sans"/>
              </a:rPr>
              <a:t>kan føre til syreforgiftning</a:t>
            </a:r>
          </a:p>
          <a:p>
            <a:pPr marL="342900" indent="-342900">
              <a:spcAft>
                <a:spcPts val="2000"/>
              </a:spcAft>
              <a:buFont typeface="Wingdings" panose="05000000000000000000" pitchFamily="2" charset="2"/>
              <a:buChar char="§"/>
            </a:pPr>
            <a:r>
              <a:rPr lang="da-DK" dirty="0">
                <a:latin typeface="Open Sans"/>
                <a:ea typeface="Open Sans"/>
                <a:cs typeface="Open Sans"/>
              </a:rPr>
              <a:t>Livstruende tilstand</a:t>
            </a:r>
          </a:p>
          <a:p>
            <a:pPr marL="342900" indent="-342900">
              <a:spcAft>
                <a:spcPts val="2000"/>
              </a:spcAft>
              <a:buFont typeface="Wingdings" panose="05000000000000000000" pitchFamily="2" charset="2"/>
              <a:buChar char="§"/>
            </a:pPr>
            <a:r>
              <a:rPr lang="da-DK" dirty="0">
                <a:latin typeface="Open Sans"/>
                <a:ea typeface="Open Sans"/>
                <a:cs typeface="Open Sans"/>
              </a:rPr>
              <a:t>Kræver akut behandling på hospital</a:t>
            </a:r>
          </a:p>
        </p:txBody>
      </p:sp>
      <p:sp>
        <p:nvSpPr>
          <p:cNvPr id="9" name="Pladsholder til billede 8">
            <a:extLst>
              <a:ext uri="{FF2B5EF4-FFF2-40B4-BE49-F238E27FC236}">
                <a16:creationId xmlns:a16="http://schemas.microsoft.com/office/drawing/2014/main" id="{A9D0E527-DEC8-FFBE-B1B6-0C7D97A5323C}"/>
              </a:ext>
              <a:ext uri="{C183D7F6-B498-43B3-948B-1728B52AA6E4}">
                <adec:decorative xmlns:adec="http://schemas.microsoft.com/office/drawing/2017/decorative" val="1"/>
              </a:ext>
            </a:extLst>
          </p:cNvPr>
          <p:cNvSpPr>
            <a:spLocks noGrp="1"/>
          </p:cNvSpPr>
          <p:nvPr>
            <p:ph type="pic" sz="quarter" idx="13"/>
          </p:nvPr>
        </p:nvSpPr>
        <p:spPr>
          <a:solidFill>
            <a:schemeClr val="accent4"/>
          </a:solidFill>
        </p:spPr>
        <p:txBody>
          <a:bodyPr/>
          <a:lstStyle/>
          <a:p>
            <a:endParaRPr lang="da-DK"/>
          </a:p>
        </p:txBody>
      </p:sp>
      <p:sp>
        <p:nvSpPr>
          <p:cNvPr id="4" name="Pladsholder til sidefod 3">
            <a:extLst>
              <a:ext uri="{FF2B5EF4-FFF2-40B4-BE49-F238E27FC236}">
                <a16:creationId xmlns:a16="http://schemas.microsoft.com/office/drawing/2014/main" id="{D962412B-1441-7C01-FD6D-466AF538BD69}"/>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sp>
        <p:nvSpPr>
          <p:cNvPr id="5" name="Pladsholder til slidenummer 4">
            <a:extLst>
              <a:ext uri="{FF2B5EF4-FFF2-40B4-BE49-F238E27FC236}">
                <a16:creationId xmlns:a16="http://schemas.microsoft.com/office/drawing/2014/main" id="{2A3AE1C7-E246-4DFA-66DB-17B1C3FCAED2}"/>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a:t>Side </a:t>
            </a:r>
            <a:fld id="{E796865E-AA3E-4D37-96EF-D3548B036053}" type="slidenum">
              <a:rPr lang="da-DK" smtClean="0"/>
              <a:pPr/>
              <a:t>14</a:t>
            </a:fld>
            <a:endParaRPr lang="da-DK"/>
          </a:p>
        </p:txBody>
      </p:sp>
      <p:grpSp>
        <p:nvGrpSpPr>
          <p:cNvPr id="10" name="Group 9">
            <a:extLst>
              <a:ext uri="{FF2B5EF4-FFF2-40B4-BE49-F238E27FC236}">
                <a16:creationId xmlns:a16="http://schemas.microsoft.com/office/drawing/2014/main" id="{A0A50A4D-4C92-C18B-2CA6-91F6E3DE9A37}"/>
              </a:ext>
              <a:ext uri="{C183D7F6-B498-43B3-948B-1728B52AA6E4}">
                <adec:decorative xmlns:adec="http://schemas.microsoft.com/office/drawing/2017/decorative" val="1"/>
              </a:ext>
            </a:extLst>
          </p:cNvPr>
          <p:cNvGrpSpPr/>
          <p:nvPr/>
        </p:nvGrpSpPr>
        <p:grpSpPr>
          <a:xfrm>
            <a:off x="6119713" y="1261411"/>
            <a:ext cx="5017773" cy="4254611"/>
            <a:chOff x="6119713" y="1261411"/>
            <a:chExt cx="5017773" cy="4254611"/>
          </a:xfrm>
        </p:grpSpPr>
        <p:pic>
          <p:nvPicPr>
            <p:cNvPr id="6" name="Billede 5">
              <a:extLst>
                <a:ext uri="{FF2B5EF4-FFF2-40B4-BE49-F238E27FC236}">
                  <a16:creationId xmlns:a16="http://schemas.microsoft.com/office/drawing/2014/main" id="{38FD9155-D918-0E72-F2F6-E249AEE5E3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170"/>
            <a:stretch/>
          </p:blipFill>
          <p:spPr>
            <a:xfrm>
              <a:off x="7731889" y="1261411"/>
              <a:ext cx="3405597" cy="2396189"/>
            </a:xfrm>
            <a:prstGeom prst="rect">
              <a:avLst/>
            </a:prstGeom>
          </p:spPr>
        </p:pic>
        <p:pic>
          <p:nvPicPr>
            <p:cNvPr id="7" name="Billede 6">
              <a:extLst>
                <a:ext uri="{FF2B5EF4-FFF2-40B4-BE49-F238E27FC236}">
                  <a16:creationId xmlns:a16="http://schemas.microsoft.com/office/drawing/2014/main" id="{93C3870B-F868-E04C-643B-9658791502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593"/>
            <a:stretch/>
          </p:blipFill>
          <p:spPr>
            <a:xfrm>
              <a:off x="7816816" y="2830567"/>
              <a:ext cx="2145245" cy="2493559"/>
            </a:xfrm>
            <a:prstGeom prst="rect">
              <a:avLst/>
            </a:prstGeom>
          </p:spPr>
        </p:pic>
        <p:pic>
          <p:nvPicPr>
            <p:cNvPr id="8" name="Billede 7">
              <a:extLst>
                <a:ext uri="{FF2B5EF4-FFF2-40B4-BE49-F238E27FC236}">
                  <a16:creationId xmlns:a16="http://schemas.microsoft.com/office/drawing/2014/main" id="{974E817F-A953-46DB-046B-9CD9044C77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955"/>
            <a:stretch/>
          </p:blipFill>
          <p:spPr>
            <a:xfrm>
              <a:off x="6119713" y="2760562"/>
              <a:ext cx="1955101" cy="2755460"/>
            </a:xfrm>
            <a:prstGeom prst="rect">
              <a:avLst/>
            </a:prstGeom>
          </p:spPr>
        </p:pic>
      </p:grpSp>
    </p:spTree>
    <p:extLst>
      <p:ext uri="{BB962C8B-B14F-4D97-AF65-F5344CB8AC3E}">
        <p14:creationId xmlns:p14="http://schemas.microsoft.com/office/powerpoint/2010/main" val="219702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8B050-D36B-C185-5198-96A4E49F6F67}"/>
              </a:ext>
            </a:extLst>
          </p:cNvPr>
          <p:cNvSpPr>
            <a:spLocks noGrp="1"/>
          </p:cNvSpPr>
          <p:nvPr>
            <p:ph type="title"/>
          </p:nvPr>
        </p:nvSpPr>
        <p:spPr>
          <a:xfrm>
            <a:off x="663050" y="716160"/>
            <a:ext cx="7783526" cy="1080000"/>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Symptomer på syreforgiftning</a:t>
            </a:r>
          </a:p>
        </p:txBody>
      </p:sp>
      <p:sp>
        <p:nvSpPr>
          <p:cNvPr id="3" name="Pladsholder til indhold 2">
            <a:extLst>
              <a:ext uri="{FF2B5EF4-FFF2-40B4-BE49-F238E27FC236}">
                <a16:creationId xmlns:a16="http://schemas.microsoft.com/office/drawing/2014/main" id="{0B8BDF86-C7C5-D7F1-1306-22B3CC465738}"/>
              </a:ext>
            </a:extLst>
          </p:cNvPr>
          <p:cNvSpPr>
            <a:spLocks noGrp="1"/>
          </p:cNvSpPr>
          <p:nvPr>
            <p:ph idx="4294967295"/>
          </p:nvPr>
        </p:nvSpPr>
        <p:spPr>
          <a:xfrm>
            <a:off x="649114" y="1461890"/>
            <a:ext cx="5028671" cy="4679950"/>
          </a:xfrm>
        </p:spPr>
        <p:txBody>
          <a:bodyPr/>
          <a:lstStyle/>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Øget tørst</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Hyppige vandladninger</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Kvalme og utilpashed</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Hovedpine</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Udåndingsluft, der lugter af acetone</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Døsig, forvirret og evt. bevidstløs</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Blodsukker over 15 mmol/l</a:t>
            </a:r>
          </a:p>
          <a:p>
            <a:pPr>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Et højt niveau af ketonstoffer</a:t>
            </a:r>
          </a:p>
        </p:txBody>
      </p:sp>
      <p:sp>
        <p:nvSpPr>
          <p:cNvPr id="10" name="Rektangel 9">
            <a:extLst>
              <a:ext uri="{FF2B5EF4-FFF2-40B4-BE49-F238E27FC236}">
                <a16:creationId xmlns:a16="http://schemas.microsoft.com/office/drawing/2014/main" id="{C88D6DFA-CFB1-B878-59F6-43C63EE2E28C}"/>
              </a:ext>
              <a:ext uri="{C183D7F6-B498-43B3-948B-1728B52AA6E4}">
                <adec:decorative xmlns:adec="http://schemas.microsoft.com/office/drawing/2017/decorative" val="1"/>
              </a:ext>
            </a:extLst>
          </p:cNvPr>
          <p:cNvSpPr/>
          <p:nvPr/>
        </p:nvSpPr>
        <p:spPr>
          <a:xfrm rot="1031421">
            <a:off x="8417753" y="3311258"/>
            <a:ext cx="2880000" cy="2880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B66DE231-5A7F-E9E8-6BBB-3EF10A3EDA21}"/>
              </a:ext>
              <a:ext uri="{C183D7F6-B498-43B3-948B-1728B52AA6E4}">
                <adec:decorative xmlns:adec="http://schemas.microsoft.com/office/drawing/2017/decorative" val="1"/>
              </a:ext>
            </a:extLst>
          </p:cNvPr>
          <p:cNvSpPr/>
          <p:nvPr/>
        </p:nvSpPr>
        <p:spPr>
          <a:xfrm>
            <a:off x="8566454" y="297000"/>
            <a:ext cx="2772000" cy="277200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a:extLst>
              <a:ext uri="{FF2B5EF4-FFF2-40B4-BE49-F238E27FC236}">
                <a16:creationId xmlns:a16="http://schemas.microsoft.com/office/drawing/2014/main" id="{B3A85447-60F1-5F78-522E-B83F2156026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241" y="699940"/>
            <a:ext cx="2153685" cy="1914387"/>
          </a:xfrm>
          <a:prstGeom prst="rect">
            <a:avLst/>
          </a:prstGeom>
        </p:spPr>
      </p:pic>
      <p:pic>
        <p:nvPicPr>
          <p:cNvPr id="7" name="Billede 6">
            <a:extLst>
              <a:ext uri="{FF2B5EF4-FFF2-40B4-BE49-F238E27FC236}">
                <a16:creationId xmlns:a16="http://schemas.microsoft.com/office/drawing/2014/main" id="{81D29C0A-3107-7B5A-CCCB-F77E6ED01B6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4320" y="3792202"/>
            <a:ext cx="1522295" cy="1878678"/>
          </a:xfrm>
          <a:prstGeom prst="rect">
            <a:avLst/>
          </a:prstGeom>
        </p:spPr>
      </p:pic>
      <p:sp>
        <p:nvSpPr>
          <p:cNvPr id="12" name="Rektangel 11">
            <a:extLst>
              <a:ext uri="{FF2B5EF4-FFF2-40B4-BE49-F238E27FC236}">
                <a16:creationId xmlns:a16="http://schemas.microsoft.com/office/drawing/2014/main" id="{6FDF4706-201B-74FF-03A2-C282D91AB9C6}"/>
              </a:ext>
              <a:ext uri="{C183D7F6-B498-43B3-948B-1728B52AA6E4}">
                <adec:decorative xmlns:adec="http://schemas.microsoft.com/office/drawing/2017/decorative" val="1"/>
              </a:ext>
            </a:extLst>
          </p:cNvPr>
          <p:cNvSpPr/>
          <p:nvPr/>
        </p:nvSpPr>
        <p:spPr>
          <a:xfrm>
            <a:off x="6177776" y="2141034"/>
            <a:ext cx="2724465" cy="253132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6D5F2670-22CF-ECDE-EABA-2C261D86C42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3036" y="2260249"/>
            <a:ext cx="2014863" cy="2204624"/>
          </a:xfrm>
          <a:prstGeom prst="rect">
            <a:avLst/>
          </a:prstGeom>
        </p:spPr>
      </p:pic>
    </p:spTree>
    <p:extLst>
      <p:ext uri="{BB962C8B-B14F-4D97-AF65-F5344CB8AC3E}">
        <p14:creationId xmlns:p14="http://schemas.microsoft.com/office/powerpoint/2010/main" val="130589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1A088A-D7B9-63B5-6612-7820791D5545}"/>
              </a:ext>
            </a:extLst>
          </p:cNvPr>
          <p:cNvSpPr>
            <a:spLocks noGrp="1"/>
          </p:cNvSpPr>
          <p:nvPr>
            <p:ph type="ctrTitle"/>
          </p:nvPr>
        </p:nvSpPr>
        <p:spPr>
          <a:xfrm>
            <a:off x="832107" y="607114"/>
            <a:ext cx="4667452" cy="945965"/>
          </a:xfrm>
        </p:spPr>
        <p:txBody>
          <a:bodyPr/>
          <a:lstStyle/>
          <a:p>
            <a:r>
              <a:rPr lang="da-DK" sz="3600" dirty="0"/>
              <a:t>Hvornår skal man tjekke for ketonstoffer?</a:t>
            </a:r>
          </a:p>
        </p:txBody>
      </p:sp>
      <p:sp>
        <p:nvSpPr>
          <p:cNvPr id="4" name="Undertitel 3">
            <a:extLst>
              <a:ext uri="{FF2B5EF4-FFF2-40B4-BE49-F238E27FC236}">
                <a16:creationId xmlns:a16="http://schemas.microsoft.com/office/drawing/2014/main" id="{10B14AC1-DAAB-1D8B-55A0-909AF118076C}"/>
              </a:ext>
            </a:extLst>
          </p:cNvPr>
          <p:cNvSpPr>
            <a:spLocks noGrp="1"/>
          </p:cNvSpPr>
          <p:nvPr>
            <p:ph type="subTitle" idx="1"/>
          </p:nvPr>
        </p:nvSpPr>
        <p:spPr>
          <a:xfrm>
            <a:off x="832107" y="2011708"/>
            <a:ext cx="4920107" cy="3105530"/>
          </a:xfrm>
        </p:spPr>
        <p:txBody>
          <a:bodyPr/>
          <a:lstStyle/>
          <a:p>
            <a:pPr marL="342900" indent="-342900">
              <a:lnSpc>
                <a:spcPct val="150000"/>
              </a:lnSpc>
              <a:buFont typeface="Wingdings" panose="05000000000000000000" pitchFamily="2" charset="2"/>
              <a:buChar char="§"/>
            </a:pPr>
            <a:r>
              <a:rPr lang="da-DK" dirty="0">
                <a:latin typeface="Open Sans"/>
                <a:ea typeface="Open Sans"/>
                <a:cs typeface="Open Sans"/>
              </a:rPr>
              <a:t>Ved sygdom, feber og anden infektion</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Ved symptomer på syreforgiftning</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Ved vedvarende blodsukkerværdier over 15mmol/l</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Særligt fokus ved insulinpumpebehandling</a:t>
            </a:r>
          </a:p>
        </p:txBody>
      </p:sp>
      <p:sp>
        <p:nvSpPr>
          <p:cNvPr id="2" name="Pladsholder til billede 1">
            <a:extLst>
              <a:ext uri="{FF2B5EF4-FFF2-40B4-BE49-F238E27FC236}">
                <a16:creationId xmlns:a16="http://schemas.microsoft.com/office/drawing/2014/main" id="{8FF73257-66CE-3D6E-5D44-B9B13D99808F}"/>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da-DK"/>
          </a:p>
        </p:txBody>
      </p:sp>
      <p:pic>
        <p:nvPicPr>
          <p:cNvPr id="6" name="Billede 5">
            <a:extLst>
              <a:ext uri="{FF2B5EF4-FFF2-40B4-BE49-F238E27FC236}">
                <a16:creationId xmlns:a16="http://schemas.microsoft.com/office/drawing/2014/main" id="{B3DE40CB-73ED-A459-D4A2-9B3B34F3D9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786" y="1472961"/>
            <a:ext cx="4179217" cy="3644277"/>
          </a:xfrm>
          <a:prstGeom prst="rect">
            <a:avLst/>
          </a:prstGeom>
        </p:spPr>
      </p:pic>
    </p:spTree>
    <p:extLst>
      <p:ext uri="{BB962C8B-B14F-4D97-AF65-F5344CB8AC3E}">
        <p14:creationId xmlns:p14="http://schemas.microsoft.com/office/powerpoint/2010/main" val="3281794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60D878B0-43CC-4664-B59F-26A55083D7EF}"/>
            </a:ext>
          </a:extLst>
        </p:cNvPr>
        <p:cNvGrpSpPr/>
        <p:nvPr/>
      </p:nvGrpSpPr>
      <p:grpSpPr>
        <a:xfrm>
          <a:off x="0" y="0"/>
          <a:ext cx="0" cy="0"/>
          <a:chOff x="0" y="0"/>
          <a:chExt cx="0" cy="0"/>
        </a:xfrm>
      </p:grpSpPr>
      <p:sp>
        <p:nvSpPr>
          <p:cNvPr id="11" name="Titel 1">
            <a:extLst>
              <a:ext uri="{FF2B5EF4-FFF2-40B4-BE49-F238E27FC236}">
                <a16:creationId xmlns:a16="http://schemas.microsoft.com/office/drawing/2014/main" id="{4C53E51C-4817-47D0-296F-092768742557}"/>
              </a:ext>
            </a:extLst>
          </p:cNvPr>
          <p:cNvSpPr txBox="1">
            <a:spLocks noGrp="1"/>
          </p:cNvSpPr>
          <p:nvPr>
            <p:ph type="title" idx="4294967295"/>
          </p:nvPr>
        </p:nvSpPr>
        <p:spPr>
          <a:xfrm>
            <a:off x="341999" y="477339"/>
            <a:ext cx="557461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Måling af ketonstoffer</a:t>
            </a:r>
            <a:b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Pladsholder til indhold 4">
            <a:extLst>
              <a:ext uri="{FF2B5EF4-FFF2-40B4-BE49-F238E27FC236}">
                <a16:creationId xmlns:a16="http://schemas.microsoft.com/office/drawing/2014/main" id="{17354B4D-CE58-B2C3-049F-D347CE6134D4}"/>
              </a:ext>
            </a:extLst>
          </p:cNvPr>
          <p:cNvSpPr txBox="1">
            <a:spLocks/>
          </p:cNvSpPr>
          <p:nvPr/>
        </p:nvSpPr>
        <p:spPr>
          <a:xfrm>
            <a:off x="341998" y="1557339"/>
            <a:ext cx="5229462" cy="447299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Aft>
                <a:spcPts val="2000"/>
              </a:spcAft>
              <a:buFont typeface="Wingdings" panose="05000000000000000000" pitchFamily="2" charset="2"/>
              <a:buChar char="§"/>
            </a:pPr>
            <a:r>
              <a:rPr lang="da-DK">
                <a:latin typeface="Open Sans"/>
                <a:ea typeface="Open Sans"/>
                <a:cs typeface="Open Sans"/>
              </a:rPr>
              <a:t>Måling i blod eller urin</a:t>
            </a:r>
            <a:endParaRPr lang="en-US"/>
          </a:p>
          <a:p>
            <a:r>
              <a:rPr lang="da-DK" b="1" dirty="0">
                <a:latin typeface="Open Sans" panose="020B0606030504020204" pitchFamily="34" charset="0"/>
                <a:ea typeface="Open Sans" panose="020B0606030504020204" pitchFamily="34" charset="0"/>
                <a:cs typeface="Open Sans" panose="020B0606030504020204" pitchFamily="34" charset="0"/>
              </a:rPr>
              <a:t>Blod</a:t>
            </a:r>
            <a:endParaRPr lang="da-DK" b="1">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da-DK" dirty="0">
                <a:latin typeface="Open Sans"/>
                <a:ea typeface="Open Sans"/>
                <a:cs typeface="Open Sans"/>
              </a:rPr>
              <a:t>Samme metode, som ved blodsukkermåling – dog specielt apparat</a:t>
            </a:r>
          </a:p>
          <a:p>
            <a:pPr marL="342900" indent="-342900">
              <a:spcAft>
                <a:spcPts val="2000"/>
              </a:spcAft>
              <a:buFont typeface="Wingdings" panose="05000000000000000000" pitchFamily="2" charset="2"/>
              <a:buChar char="§"/>
            </a:pPr>
            <a:r>
              <a:rPr lang="da-DK">
                <a:latin typeface="Open Sans"/>
                <a:ea typeface="Open Sans"/>
                <a:cs typeface="Open Sans"/>
              </a:rPr>
              <a:t>Giver et her-og-nu billede</a:t>
            </a:r>
          </a:p>
          <a:p>
            <a:r>
              <a:rPr lang="da-DK" b="1" dirty="0">
                <a:latin typeface="Open Sans" panose="020B0606030504020204" pitchFamily="34" charset="0"/>
                <a:ea typeface="Open Sans" panose="020B0606030504020204" pitchFamily="34" charset="0"/>
                <a:cs typeface="Open Sans" panose="020B0606030504020204" pitchFamily="34" charset="0"/>
              </a:rPr>
              <a:t>Urin</a:t>
            </a: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Samme metode, som ved almindelig </a:t>
            </a:r>
            <a:r>
              <a:rPr lang="da-DK" dirty="0" err="1">
                <a:latin typeface="Open Sans" panose="020B0606030504020204" pitchFamily="34" charset="0"/>
                <a:ea typeface="Open Sans" panose="020B0606030504020204" pitchFamily="34" charset="0"/>
                <a:cs typeface="Open Sans" panose="020B0606030504020204" pitchFamily="34" charset="0"/>
              </a:rPr>
              <a:t>urinstix</a:t>
            </a:r>
            <a:r>
              <a:rPr lang="da-DK" dirty="0">
                <a:latin typeface="Open Sans" panose="020B0606030504020204" pitchFamily="34" charset="0"/>
                <a:ea typeface="Open Sans" panose="020B0606030504020204" pitchFamily="34" charset="0"/>
                <a:cs typeface="Open Sans" panose="020B0606030504020204" pitchFamily="34" charset="0"/>
              </a:rPr>
              <a:t> – dog specielle </a:t>
            </a:r>
            <a:r>
              <a:rPr lang="da-DK" dirty="0" err="1">
                <a:latin typeface="Open Sans" panose="020B0606030504020204" pitchFamily="34" charset="0"/>
                <a:ea typeface="Open Sans" panose="020B0606030504020204" pitchFamily="34" charset="0"/>
                <a:cs typeface="Open Sans" panose="020B0606030504020204" pitchFamily="34" charset="0"/>
              </a:rPr>
              <a:t>stix</a:t>
            </a:r>
            <a:endParaRPr lang="da-DK"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Forsinket 2 timer</a:t>
            </a:r>
          </a:p>
        </p:txBody>
      </p:sp>
      <p:pic>
        <p:nvPicPr>
          <p:cNvPr id="10" name="Pladsholder til billede 8">
            <a:extLst>
              <a:ext uri="{FF2B5EF4-FFF2-40B4-BE49-F238E27FC236}">
                <a16:creationId xmlns:a16="http://schemas.microsoft.com/office/drawing/2014/main" id="{FF6397EF-C9C2-BC27-58C0-A193E0D2F627}"/>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0992" r="10992"/>
          <a:stretch>
            <a:fillRect/>
          </a:stretch>
        </p:blipFill>
        <p:spPr>
          <a:xfrm>
            <a:off x="6275388" y="0"/>
            <a:ext cx="5916612" cy="6858000"/>
          </a:xfrm>
        </p:spPr>
      </p:pic>
      <p:sp>
        <p:nvSpPr>
          <p:cNvPr id="13" name="Pladsholder til sidefod 2">
            <a:extLst>
              <a:ext uri="{FF2B5EF4-FFF2-40B4-BE49-F238E27FC236}">
                <a16:creationId xmlns:a16="http://schemas.microsoft.com/office/drawing/2014/main" id="{2DF128B1-148D-263E-1A17-A2FA196A5CD6}"/>
              </a:ext>
              <a:ext uri="{C183D7F6-B498-43B3-948B-1728B52AA6E4}">
                <adec:decorative xmlns:adec="http://schemas.microsoft.com/office/drawing/2017/decorative" val="1"/>
              </a:ext>
            </a:extLst>
          </p:cNvPr>
          <p:cNvSpPr>
            <a:spLocks noGrp="1"/>
          </p:cNvSpPr>
          <p:nvPr>
            <p:ph type="ftr" sz="quarter" idx="11"/>
          </p:nvPr>
        </p:nvSpPr>
        <p:spPr>
          <a:xfrm>
            <a:off x="6635751" y="6501600"/>
            <a:ext cx="4081868" cy="216000"/>
          </a:xfrm>
        </p:spPr>
        <p:txBody>
          <a:bodyPr/>
          <a:lstStyle/>
          <a:p>
            <a:r>
              <a:rPr lang="da-DK"/>
              <a:t>Steno Diabetes Center Sjælland</a:t>
            </a:r>
          </a:p>
        </p:txBody>
      </p:sp>
      <p:sp>
        <p:nvSpPr>
          <p:cNvPr id="14" name="Pladsholder til slidenummer 3">
            <a:extLst>
              <a:ext uri="{FF2B5EF4-FFF2-40B4-BE49-F238E27FC236}">
                <a16:creationId xmlns:a16="http://schemas.microsoft.com/office/drawing/2014/main" id="{89E0F2CB-3C00-2C39-D5DB-2C5ED78517B9}"/>
              </a:ext>
              <a:ext uri="{C183D7F6-B498-43B3-948B-1728B52AA6E4}">
                <adec:decorative xmlns:adec="http://schemas.microsoft.com/office/drawing/2017/decorative" val="1"/>
              </a:ext>
            </a:extLst>
          </p:cNvPr>
          <p:cNvSpPr>
            <a:spLocks noGrp="1"/>
          </p:cNvSpPr>
          <p:nvPr>
            <p:ph type="sldNum" sz="quarter" idx="12"/>
          </p:nvPr>
        </p:nvSpPr>
        <p:spPr>
          <a:xfrm>
            <a:off x="11539870" y="6501600"/>
            <a:ext cx="317168" cy="216000"/>
          </a:xfrm>
        </p:spPr>
        <p:txBody>
          <a:bodyPr/>
          <a:lstStyle/>
          <a:p>
            <a:r>
              <a:rPr lang="da-DK"/>
              <a:t>Side </a:t>
            </a:r>
            <a:fld id="{E796865E-AA3E-4D37-96EF-D3548B036053}" type="slidenum">
              <a:rPr lang="da-DK" smtClean="0"/>
              <a:pPr/>
              <a:t>17</a:t>
            </a:fld>
            <a:endParaRPr lang="da-DK"/>
          </a:p>
        </p:txBody>
      </p:sp>
      <p:sp>
        <p:nvSpPr>
          <p:cNvPr id="15" name="Rektangel 14">
            <a:extLst>
              <a:ext uri="{FF2B5EF4-FFF2-40B4-BE49-F238E27FC236}">
                <a16:creationId xmlns:a16="http://schemas.microsoft.com/office/drawing/2014/main" id="{7F65BE2C-29A2-100D-4479-36A89FE654DE}"/>
              </a:ext>
              <a:ext uri="{C183D7F6-B498-43B3-948B-1728B52AA6E4}">
                <adec:decorative xmlns:adec="http://schemas.microsoft.com/office/drawing/2017/decorative" val="1"/>
              </a:ext>
            </a:extLst>
          </p:cNvPr>
          <p:cNvSpPr/>
          <p:nvPr/>
        </p:nvSpPr>
        <p:spPr>
          <a:xfrm>
            <a:off x="6275388" y="0"/>
            <a:ext cx="5916612"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6" name="Billede 15">
            <a:extLst>
              <a:ext uri="{FF2B5EF4-FFF2-40B4-BE49-F238E27FC236}">
                <a16:creationId xmlns:a16="http://schemas.microsoft.com/office/drawing/2014/main" id="{EFA8382D-53E3-B5B1-722C-6BA28B56FFBF}"/>
              </a:ext>
              <a:ext uri="{C183D7F6-B498-43B3-948B-1728B52AA6E4}">
                <adec:decorative xmlns:adec="http://schemas.microsoft.com/office/drawing/2017/decorative" val="1"/>
              </a:ext>
            </a:extLst>
          </p:cNvPr>
          <p:cNvPicPr>
            <a:picLocks noChangeAspect="1"/>
          </p:cNvPicPr>
          <p:nvPr/>
        </p:nvPicPr>
        <p:blipFill>
          <a:blip r:embed="rId3"/>
          <a:srcRect b="22307"/>
          <a:stretch/>
        </p:blipFill>
        <p:spPr>
          <a:xfrm rot="2007542">
            <a:off x="7411844" y="2023259"/>
            <a:ext cx="4001736" cy="2811482"/>
          </a:xfrm>
          <a:prstGeom prst="rect">
            <a:avLst/>
          </a:prstGeom>
        </p:spPr>
      </p:pic>
    </p:spTree>
    <p:extLst>
      <p:ext uri="{BB962C8B-B14F-4D97-AF65-F5344CB8AC3E}">
        <p14:creationId xmlns:p14="http://schemas.microsoft.com/office/powerpoint/2010/main" val="336134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6F1CFE62-88A9-A6F4-F701-B2FBCC735F3F}"/>
            </a:ext>
          </a:extLst>
        </p:cNvPr>
        <p:cNvGrpSpPr/>
        <p:nvPr/>
      </p:nvGrpSpPr>
      <p:grpSpPr>
        <a:xfrm>
          <a:off x="0" y="0"/>
          <a:ext cx="0" cy="0"/>
          <a:chOff x="0" y="0"/>
          <a:chExt cx="0" cy="0"/>
        </a:xfrm>
      </p:grpSpPr>
      <p:sp>
        <p:nvSpPr>
          <p:cNvPr id="4" name="Titel 4">
            <a:extLst>
              <a:ext uri="{FF2B5EF4-FFF2-40B4-BE49-F238E27FC236}">
                <a16:creationId xmlns:a16="http://schemas.microsoft.com/office/drawing/2014/main" id="{F932A0EB-0A7D-C995-4005-2A62C1E6E786}"/>
              </a:ext>
            </a:extLst>
          </p:cNvPr>
          <p:cNvSpPr>
            <a:spLocks noGrp="1"/>
          </p:cNvSpPr>
          <p:nvPr>
            <p:ph type="ctrTitle"/>
          </p:nvPr>
        </p:nvSpPr>
        <p:spPr>
          <a:xfrm>
            <a:off x="746366" y="668267"/>
            <a:ext cx="11515038" cy="887481"/>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Blodketoner</a:t>
            </a:r>
            <a:br>
              <a:rPr lang="da-DK" sz="3600" dirty="0">
                <a:latin typeface="Open Sans" panose="020B0606030504020204" pitchFamily="34" charset="0"/>
                <a:ea typeface="Open Sans" panose="020B0606030504020204" pitchFamily="34" charset="0"/>
                <a:cs typeface="Open Sans" panose="020B0606030504020204" pitchFamily="34" charset="0"/>
              </a:rPr>
            </a:br>
            <a:r>
              <a:rPr lang="da-DK" sz="3600" dirty="0">
                <a:latin typeface="Open Sans" panose="020B0606030504020204" pitchFamily="34" charset="0"/>
                <a:ea typeface="Open Sans" panose="020B0606030504020204" pitchFamily="34" charset="0"/>
                <a:cs typeface="Open Sans" panose="020B0606030504020204" pitchFamily="34" charset="0"/>
              </a:rPr>
              <a:t>- hvornår skal man reagere?</a:t>
            </a:r>
          </a:p>
        </p:txBody>
      </p:sp>
      <p:grpSp>
        <p:nvGrpSpPr>
          <p:cNvPr id="5" name="Gruppe 4" descr="Skema over blodketonniveauer og reaktioner: Under 0,6 mmol/l er normalt. &#10;Ved 0,6–1,5 kan syreforgiftning være under udvikling, gentag måling og kontakt behandler ved tvivl. &#10;Ved 1,5–3,0 er syreforgiftning under udvikling, kontakt behandler og mulig indlæggelse. &#10;Over 3,0 er der tale om syreforgiftning og det kræver akut indlæggelse.">
            <a:extLst>
              <a:ext uri="{FF2B5EF4-FFF2-40B4-BE49-F238E27FC236}">
                <a16:creationId xmlns:a16="http://schemas.microsoft.com/office/drawing/2014/main" id="{FA94F066-75CE-1CCC-62C8-FA22D7DB5EEF}"/>
              </a:ext>
            </a:extLst>
          </p:cNvPr>
          <p:cNvGrpSpPr/>
          <p:nvPr/>
        </p:nvGrpSpPr>
        <p:grpSpPr>
          <a:xfrm>
            <a:off x="1615398" y="2284524"/>
            <a:ext cx="8961204" cy="3086287"/>
            <a:chOff x="1358225" y="1905386"/>
            <a:chExt cx="8961204" cy="3086287"/>
          </a:xfrm>
        </p:grpSpPr>
        <p:sp>
          <p:nvSpPr>
            <p:cNvPr id="7" name="Rektangel 6">
              <a:extLst>
                <a:ext uri="{FF2B5EF4-FFF2-40B4-BE49-F238E27FC236}">
                  <a16:creationId xmlns:a16="http://schemas.microsoft.com/office/drawing/2014/main" id="{4E14FDD7-F5E9-ACEC-F1C3-3E5A5F2AD88B}"/>
                </a:ext>
                <a:ext uri="{C183D7F6-B498-43B3-948B-1728B52AA6E4}">
                  <adec:decorative xmlns:adec="http://schemas.microsoft.com/office/drawing/2017/decorative" val="0"/>
                </a:ext>
              </a:extLst>
            </p:cNvPr>
            <p:cNvSpPr/>
            <p:nvPr/>
          </p:nvSpPr>
          <p:spPr>
            <a:xfrm>
              <a:off x="1365868" y="1905386"/>
              <a:ext cx="1982447" cy="5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rgbClr val="000000"/>
                  </a:solidFill>
                </a:rPr>
                <a:t>Blodketoner </a:t>
              </a:r>
              <a:br>
                <a:rPr lang="da-DK" sz="1600" b="1" dirty="0">
                  <a:solidFill>
                    <a:srgbClr val="000000"/>
                  </a:solidFill>
                </a:rPr>
              </a:br>
              <a:r>
                <a:rPr lang="da-DK" sz="1600" b="1" dirty="0">
                  <a:solidFill>
                    <a:srgbClr val="000000"/>
                  </a:solidFill>
                </a:rPr>
                <a:t>under 0,6 mmol/l</a:t>
              </a:r>
            </a:p>
          </p:txBody>
        </p:sp>
        <p:sp>
          <p:nvSpPr>
            <p:cNvPr id="18" name="Tekstfelt 17">
              <a:extLst>
                <a:ext uri="{FF2B5EF4-FFF2-40B4-BE49-F238E27FC236}">
                  <a16:creationId xmlns:a16="http://schemas.microsoft.com/office/drawing/2014/main" id="{3D8D7592-749D-0361-938E-81AEBA2A0A3F}"/>
                </a:ext>
                <a:ext uri="{C183D7F6-B498-43B3-948B-1728B52AA6E4}">
                  <adec:decorative xmlns:adec="http://schemas.microsoft.com/office/drawing/2017/decorative" val="0"/>
                </a:ext>
              </a:extLst>
            </p:cNvPr>
            <p:cNvSpPr txBox="1"/>
            <p:nvPr/>
          </p:nvSpPr>
          <p:spPr>
            <a:xfrm>
              <a:off x="1358225" y="2532238"/>
              <a:ext cx="1988943" cy="1044000"/>
            </a:xfrm>
            <a:prstGeom prst="rect">
              <a:avLst/>
            </a:prstGeom>
            <a:solidFill>
              <a:schemeClr val="accent4"/>
            </a:solidFill>
          </p:spPr>
          <p:txBody>
            <a:bodyPr wrap="square" rtlCol="0" anchor="ctr">
              <a:noAutofit/>
            </a:bodyPr>
            <a:lstStyle/>
            <a:p>
              <a:pPr algn="ctr"/>
              <a:r>
                <a:rPr lang="da-DK" sz="1600" dirty="0">
                  <a:solidFill>
                    <a:srgbClr val="000000"/>
                  </a:solidFill>
                </a:rPr>
                <a:t>Normal</a:t>
              </a:r>
            </a:p>
          </p:txBody>
        </p:sp>
        <p:sp>
          <p:nvSpPr>
            <p:cNvPr id="8" name="Rektangel 7">
              <a:extLst>
                <a:ext uri="{FF2B5EF4-FFF2-40B4-BE49-F238E27FC236}">
                  <a16:creationId xmlns:a16="http://schemas.microsoft.com/office/drawing/2014/main" id="{3CE203E9-0929-F827-2F77-8717B026C2EA}"/>
                </a:ext>
                <a:ext uri="{C183D7F6-B498-43B3-948B-1728B52AA6E4}">
                  <adec:decorative xmlns:adec="http://schemas.microsoft.com/office/drawing/2017/decorative" val="0"/>
                </a:ext>
              </a:extLst>
            </p:cNvPr>
            <p:cNvSpPr/>
            <p:nvPr/>
          </p:nvSpPr>
          <p:spPr>
            <a:xfrm>
              <a:off x="3683076" y="1905386"/>
              <a:ext cx="1988944" cy="5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rgbClr val="000000"/>
                  </a:solidFill>
                </a:rPr>
                <a:t>Blodketoner</a:t>
              </a:r>
              <a:r>
                <a:rPr lang="da-DK" sz="1600" b="1" dirty="0"/>
                <a:t> </a:t>
              </a:r>
            </a:p>
            <a:p>
              <a:pPr algn="ctr"/>
              <a:r>
                <a:rPr lang="da-DK" sz="1600" b="1" dirty="0">
                  <a:solidFill>
                    <a:srgbClr val="000000"/>
                  </a:solidFill>
                </a:rPr>
                <a:t>0,6 - 1,5 mmol/l</a:t>
              </a:r>
            </a:p>
          </p:txBody>
        </p:sp>
        <p:sp>
          <p:nvSpPr>
            <p:cNvPr id="6" name="Tekstfelt 5">
              <a:extLst>
                <a:ext uri="{FF2B5EF4-FFF2-40B4-BE49-F238E27FC236}">
                  <a16:creationId xmlns:a16="http://schemas.microsoft.com/office/drawing/2014/main" id="{CA2AEF28-6772-E8D5-9354-2A7BF5BC6ED3}"/>
                </a:ext>
                <a:ext uri="{C183D7F6-B498-43B3-948B-1728B52AA6E4}">
                  <adec:decorative xmlns:adec="http://schemas.microsoft.com/office/drawing/2017/decorative" val="0"/>
                </a:ext>
              </a:extLst>
            </p:cNvPr>
            <p:cNvSpPr txBox="1"/>
            <p:nvPr/>
          </p:nvSpPr>
          <p:spPr>
            <a:xfrm>
              <a:off x="3683077" y="2532238"/>
              <a:ext cx="1988943" cy="1044000"/>
            </a:xfrm>
            <a:prstGeom prst="rect">
              <a:avLst/>
            </a:prstGeom>
            <a:solidFill>
              <a:schemeClr val="accent2">
                <a:lumMod val="40000"/>
                <a:lumOff val="60000"/>
              </a:schemeClr>
            </a:solidFill>
          </p:spPr>
          <p:txBody>
            <a:bodyPr wrap="square" rtlCol="0" anchor="ctr">
              <a:noAutofit/>
            </a:bodyPr>
            <a:lstStyle/>
            <a:p>
              <a:pPr algn="ctr"/>
              <a:r>
                <a:rPr lang="da-DK" sz="1600" dirty="0">
                  <a:solidFill>
                    <a:srgbClr val="000000"/>
                  </a:solidFill>
                </a:rPr>
                <a:t>Mulig syreforgiftning under udvikling</a:t>
              </a:r>
            </a:p>
          </p:txBody>
        </p:sp>
        <p:sp>
          <p:nvSpPr>
            <p:cNvPr id="21" name="Tekstfelt 20">
              <a:extLst>
                <a:ext uri="{FF2B5EF4-FFF2-40B4-BE49-F238E27FC236}">
                  <a16:creationId xmlns:a16="http://schemas.microsoft.com/office/drawing/2014/main" id="{2FAFBFCE-45CE-1957-B7FE-410AF2DB8AD1}"/>
                </a:ext>
                <a:ext uri="{C183D7F6-B498-43B3-948B-1728B52AA6E4}">
                  <adec:decorative xmlns:adec="http://schemas.microsoft.com/office/drawing/2017/decorative" val="0"/>
                </a:ext>
              </a:extLst>
            </p:cNvPr>
            <p:cNvSpPr txBox="1"/>
            <p:nvPr/>
          </p:nvSpPr>
          <p:spPr>
            <a:xfrm>
              <a:off x="3683077" y="3947673"/>
              <a:ext cx="1988943" cy="1044000"/>
            </a:xfrm>
            <a:prstGeom prst="rect">
              <a:avLst/>
            </a:prstGeom>
            <a:solidFill>
              <a:schemeClr val="accent2">
                <a:lumMod val="40000"/>
                <a:lumOff val="60000"/>
              </a:schemeClr>
            </a:solidFill>
          </p:spPr>
          <p:txBody>
            <a:bodyPr wrap="square" rtlCol="0" anchor="ctr">
              <a:noAutofit/>
            </a:bodyPr>
            <a:lstStyle/>
            <a:p>
              <a:pPr algn="ctr"/>
              <a:r>
                <a:rPr lang="da-DK" sz="1600" dirty="0">
                  <a:solidFill>
                    <a:srgbClr val="000000"/>
                  </a:solidFill>
                </a:rPr>
                <a:t>Gentag måling.</a:t>
              </a:r>
            </a:p>
            <a:p>
              <a:pPr algn="ctr"/>
              <a:r>
                <a:rPr lang="da-DK" sz="1600" dirty="0">
                  <a:solidFill>
                    <a:srgbClr val="000000"/>
                  </a:solidFill>
                </a:rPr>
                <a:t>Ved tvivl kontakt</a:t>
              </a:r>
            </a:p>
            <a:p>
              <a:pPr algn="ctr"/>
              <a:r>
                <a:rPr lang="da-DK" sz="1600" dirty="0">
                  <a:solidFill>
                    <a:srgbClr val="000000"/>
                  </a:solidFill>
                </a:rPr>
                <a:t>din behandler</a:t>
              </a:r>
            </a:p>
          </p:txBody>
        </p:sp>
        <p:sp>
          <p:nvSpPr>
            <p:cNvPr id="9" name="Rektangel 8">
              <a:extLst>
                <a:ext uri="{FF2B5EF4-FFF2-40B4-BE49-F238E27FC236}">
                  <a16:creationId xmlns:a16="http://schemas.microsoft.com/office/drawing/2014/main" id="{AF662F82-29FB-172F-B11C-99FB30352315}"/>
                </a:ext>
                <a:ext uri="{C183D7F6-B498-43B3-948B-1728B52AA6E4}">
                  <adec:decorative xmlns:adec="http://schemas.microsoft.com/office/drawing/2017/decorative" val="0"/>
                </a:ext>
              </a:extLst>
            </p:cNvPr>
            <p:cNvSpPr/>
            <p:nvPr/>
          </p:nvSpPr>
          <p:spPr>
            <a:xfrm>
              <a:off x="6006781" y="1911033"/>
              <a:ext cx="1988945" cy="5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rgbClr val="000000"/>
                  </a:solidFill>
                </a:rPr>
                <a:t>Blodketoner </a:t>
              </a:r>
            </a:p>
            <a:p>
              <a:pPr algn="ctr"/>
              <a:r>
                <a:rPr lang="da-DK" sz="1600" b="1" dirty="0">
                  <a:solidFill>
                    <a:srgbClr val="000000"/>
                  </a:solidFill>
                </a:rPr>
                <a:t>1,5 – 3,0 mmol/l</a:t>
              </a:r>
            </a:p>
          </p:txBody>
        </p:sp>
        <p:sp>
          <p:nvSpPr>
            <p:cNvPr id="19" name="Tekstfelt 18">
              <a:extLst>
                <a:ext uri="{FF2B5EF4-FFF2-40B4-BE49-F238E27FC236}">
                  <a16:creationId xmlns:a16="http://schemas.microsoft.com/office/drawing/2014/main" id="{7E9015CF-58B4-5E6A-BA43-3DDD9E8C216B}"/>
                </a:ext>
                <a:ext uri="{C183D7F6-B498-43B3-948B-1728B52AA6E4}">
                  <adec:decorative xmlns:adec="http://schemas.microsoft.com/office/drawing/2017/decorative" val="0"/>
                </a:ext>
              </a:extLst>
            </p:cNvPr>
            <p:cNvSpPr txBox="1"/>
            <p:nvPr/>
          </p:nvSpPr>
          <p:spPr>
            <a:xfrm>
              <a:off x="6006783" y="2532238"/>
              <a:ext cx="1988943" cy="1044000"/>
            </a:xfrm>
            <a:prstGeom prst="rect">
              <a:avLst/>
            </a:prstGeom>
            <a:solidFill>
              <a:schemeClr val="accent2"/>
            </a:solidFill>
          </p:spPr>
          <p:txBody>
            <a:bodyPr wrap="square" rtlCol="0" anchor="ctr">
              <a:noAutofit/>
            </a:bodyPr>
            <a:lstStyle/>
            <a:p>
              <a:pPr algn="ctr"/>
              <a:r>
                <a:rPr lang="da-DK" sz="1600" dirty="0">
                  <a:solidFill>
                    <a:srgbClr val="000000"/>
                  </a:solidFill>
                </a:rPr>
                <a:t>Syreforgiftning under udvikling</a:t>
              </a:r>
            </a:p>
          </p:txBody>
        </p:sp>
        <p:sp>
          <p:nvSpPr>
            <p:cNvPr id="22" name="Tekstfelt 21">
              <a:extLst>
                <a:ext uri="{FF2B5EF4-FFF2-40B4-BE49-F238E27FC236}">
                  <a16:creationId xmlns:a16="http://schemas.microsoft.com/office/drawing/2014/main" id="{205C52EE-C847-B487-1895-1A63980C44FA}"/>
                </a:ext>
                <a:ext uri="{C183D7F6-B498-43B3-948B-1728B52AA6E4}">
                  <adec:decorative xmlns:adec="http://schemas.microsoft.com/office/drawing/2017/decorative" val="0"/>
                </a:ext>
              </a:extLst>
            </p:cNvPr>
            <p:cNvSpPr txBox="1"/>
            <p:nvPr/>
          </p:nvSpPr>
          <p:spPr>
            <a:xfrm>
              <a:off x="6006783" y="3947673"/>
              <a:ext cx="1988943" cy="1044000"/>
            </a:xfrm>
            <a:prstGeom prst="rect">
              <a:avLst/>
            </a:prstGeom>
            <a:solidFill>
              <a:schemeClr val="accent2"/>
            </a:solidFill>
          </p:spPr>
          <p:txBody>
            <a:bodyPr wrap="square" rtlCol="0" anchor="ctr">
              <a:noAutofit/>
            </a:bodyPr>
            <a:lstStyle/>
            <a:p>
              <a:pPr algn="ctr"/>
              <a:r>
                <a:rPr lang="da-DK" sz="1600" dirty="0">
                  <a:solidFill>
                    <a:srgbClr val="000000"/>
                  </a:solidFill>
                </a:rPr>
                <a:t>Kontakt behandler Indlæggelse</a:t>
              </a:r>
            </a:p>
          </p:txBody>
        </p:sp>
        <p:sp>
          <p:nvSpPr>
            <p:cNvPr id="17" name="Rektangel 16">
              <a:extLst>
                <a:ext uri="{FF2B5EF4-FFF2-40B4-BE49-F238E27FC236}">
                  <a16:creationId xmlns:a16="http://schemas.microsoft.com/office/drawing/2014/main" id="{7FF08FCB-345B-7175-BCDE-06F480992836}"/>
                </a:ext>
                <a:ext uri="{C183D7F6-B498-43B3-948B-1728B52AA6E4}">
                  <adec:decorative xmlns:adec="http://schemas.microsoft.com/office/drawing/2017/decorative" val="0"/>
                </a:ext>
              </a:extLst>
            </p:cNvPr>
            <p:cNvSpPr/>
            <p:nvPr/>
          </p:nvSpPr>
          <p:spPr>
            <a:xfrm>
              <a:off x="8330483" y="1905386"/>
              <a:ext cx="1988946" cy="54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600" b="1" dirty="0">
                  <a:solidFill>
                    <a:srgbClr val="000000"/>
                  </a:solidFill>
                </a:rPr>
                <a:t>Blodketoner </a:t>
              </a:r>
            </a:p>
            <a:p>
              <a:pPr algn="ctr"/>
              <a:r>
                <a:rPr lang="da-DK" sz="1600" b="1" dirty="0">
                  <a:solidFill>
                    <a:srgbClr val="000000"/>
                  </a:solidFill>
                </a:rPr>
                <a:t>over 3,0 mmol/l</a:t>
              </a:r>
            </a:p>
          </p:txBody>
        </p:sp>
        <p:sp>
          <p:nvSpPr>
            <p:cNvPr id="20" name="Tekstfelt 19">
              <a:extLst>
                <a:ext uri="{FF2B5EF4-FFF2-40B4-BE49-F238E27FC236}">
                  <a16:creationId xmlns:a16="http://schemas.microsoft.com/office/drawing/2014/main" id="{FDCE2D69-8914-8128-37ED-26D56AB17A63}"/>
                </a:ext>
                <a:ext uri="{C183D7F6-B498-43B3-948B-1728B52AA6E4}">
                  <adec:decorative xmlns:adec="http://schemas.microsoft.com/office/drawing/2017/decorative" val="0"/>
                </a:ext>
              </a:extLst>
            </p:cNvPr>
            <p:cNvSpPr txBox="1"/>
            <p:nvPr/>
          </p:nvSpPr>
          <p:spPr>
            <a:xfrm>
              <a:off x="8330486" y="2532238"/>
              <a:ext cx="1988943" cy="1044000"/>
            </a:xfrm>
            <a:prstGeom prst="rect">
              <a:avLst/>
            </a:prstGeom>
            <a:solidFill>
              <a:schemeClr val="accent1"/>
            </a:solidFill>
          </p:spPr>
          <p:txBody>
            <a:bodyPr wrap="square" rtlCol="0" anchor="ctr">
              <a:noAutofit/>
            </a:bodyPr>
            <a:lstStyle/>
            <a:p>
              <a:pPr algn="ctr"/>
              <a:r>
                <a:rPr lang="da-DK" sz="1600" dirty="0">
                  <a:solidFill>
                    <a:schemeClr val="bg1"/>
                  </a:solidFill>
                </a:rPr>
                <a:t>Syreforgiftning</a:t>
              </a:r>
            </a:p>
          </p:txBody>
        </p:sp>
        <p:sp>
          <p:nvSpPr>
            <p:cNvPr id="23" name="Tekstfelt 22">
              <a:extLst>
                <a:ext uri="{FF2B5EF4-FFF2-40B4-BE49-F238E27FC236}">
                  <a16:creationId xmlns:a16="http://schemas.microsoft.com/office/drawing/2014/main" id="{0A71D704-4302-FF75-DA2D-5F3A2BA4634F}"/>
                </a:ext>
                <a:ext uri="{C183D7F6-B498-43B3-948B-1728B52AA6E4}">
                  <adec:decorative xmlns:adec="http://schemas.microsoft.com/office/drawing/2017/decorative" val="0"/>
                </a:ext>
              </a:extLst>
            </p:cNvPr>
            <p:cNvSpPr txBox="1"/>
            <p:nvPr/>
          </p:nvSpPr>
          <p:spPr>
            <a:xfrm>
              <a:off x="8330486" y="3947673"/>
              <a:ext cx="1988943" cy="1044000"/>
            </a:xfrm>
            <a:prstGeom prst="rect">
              <a:avLst/>
            </a:prstGeom>
            <a:solidFill>
              <a:schemeClr val="accent1"/>
            </a:solidFill>
          </p:spPr>
          <p:txBody>
            <a:bodyPr wrap="square" rtlCol="0" anchor="ctr">
              <a:noAutofit/>
            </a:bodyPr>
            <a:lstStyle/>
            <a:p>
              <a:pPr algn="ctr"/>
              <a:r>
                <a:rPr lang="da-DK" sz="1600">
                  <a:solidFill>
                    <a:schemeClr val="bg1"/>
                  </a:solidFill>
                </a:rPr>
                <a:t>Indlæggelse!</a:t>
              </a:r>
            </a:p>
          </p:txBody>
        </p:sp>
        <p:sp>
          <p:nvSpPr>
            <p:cNvPr id="24" name="Pil: nedad 23">
              <a:extLst>
                <a:ext uri="{FF2B5EF4-FFF2-40B4-BE49-F238E27FC236}">
                  <a16:creationId xmlns:a16="http://schemas.microsoft.com/office/drawing/2014/main" id="{C753091A-C00B-33A5-2B2C-161B3B40ABA4}"/>
                </a:ext>
                <a:ext uri="{C183D7F6-B498-43B3-948B-1728B52AA6E4}">
                  <adec:decorative xmlns:adec="http://schemas.microsoft.com/office/drawing/2017/decorative" val="1"/>
                </a:ext>
              </a:extLst>
            </p:cNvPr>
            <p:cNvSpPr/>
            <p:nvPr/>
          </p:nvSpPr>
          <p:spPr>
            <a:xfrm>
              <a:off x="4497631" y="3440187"/>
              <a:ext cx="408079" cy="641246"/>
            </a:xfrm>
            <a:prstGeom prst="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Pil: nedad 24">
              <a:extLst>
                <a:ext uri="{FF2B5EF4-FFF2-40B4-BE49-F238E27FC236}">
                  <a16:creationId xmlns:a16="http://schemas.microsoft.com/office/drawing/2014/main" id="{6925E10E-32C3-D4B1-2C05-13CBDAF87B0B}"/>
                </a:ext>
                <a:ext uri="{C183D7F6-B498-43B3-948B-1728B52AA6E4}">
                  <adec:decorative xmlns:adec="http://schemas.microsoft.com/office/drawing/2017/decorative" val="1"/>
                </a:ext>
              </a:extLst>
            </p:cNvPr>
            <p:cNvSpPr/>
            <p:nvPr/>
          </p:nvSpPr>
          <p:spPr>
            <a:xfrm>
              <a:off x="6821337" y="3442479"/>
              <a:ext cx="408079" cy="641246"/>
            </a:xfrm>
            <a:prstGeom prst="downArrow">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Pil: nedad 25">
              <a:extLst>
                <a:ext uri="{FF2B5EF4-FFF2-40B4-BE49-F238E27FC236}">
                  <a16:creationId xmlns:a16="http://schemas.microsoft.com/office/drawing/2014/main" id="{76AA3DA7-0374-DEBF-0103-48C55245A1C1}"/>
                </a:ext>
                <a:ext uri="{C183D7F6-B498-43B3-948B-1728B52AA6E4}">
                  <adec:decorative xmlns:adec="http://schemas.microsoft.com/office/drawing/2017/decorative" val="1"/>
                </a:ext>
              </a:extLst>
            </p:cNvPr>
            <p:cNvSpPr/>
            <p:nvPr/>
          </p:nvSpPr>
          <p:spPr>
            <a:xfrm>
              <a:off x="9145040" y="3440187"/>
              <a:ext cx="408079" cy="641246"/>
            </a:xfrm>
            <a:prstGeom prst="downArrow">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21021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7CAFB1C-963B-E753-AFE7-732435F57566}"/>
            </a:ext>
          </a:extLst>
        </p:cNvPr>
        <p:cNvGrpSpPr/>
        <p:nvPr/>
      </p:nvGrpSpPr>
      <p:grpSpPr>
        <a:xfrm>
          <a:off x="0" y="0"/>
          <a:ext cx="0" cy="0"/>
          <a:chOff x="0" y="0"/>
          <a:chExt cx="0" cy="0"/>
        </a:xfrm>
      </p:grpSpPr>
      <p:sp>
        <p:nvSpPr>
          <p:cNvPr id="40" name="Titel 1">
            <a:extLst>
              <a:ext uri="{FF2B5EF4-FFF2-40B4-BE49-F238E27FC236}">
                <a16:creationId xmlns:a16="http://schemas.microsoft.com/office/drawing/2014/main" id="{470CD363-24E0-76AD-7C0C-03BBB29DC910}"/>
              </a:ext>
            </a:extLst>
          </p:cNvPr>
          <p:cNvSpPr txBox="1">
            <a:spLocks noGrp="1"/>
          </p:cNvSpPr>
          <p:nvPr>
            <p:ph type="title" idx="4294967295"/>
          </p:nvPr>
        </p:nvSpPr>
        <p:spPr>
          <a:xfrm>
            <a:off x="746366" y="664708"/>
            <a:ext cx="6450586"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Urinketoner</a:t>
            </a:r>
            <a:br>
              <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 hvornår skal man reagere?</a:t>
            </a:r>
            <a:br>
              <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Pladsholder til indhold 4">
            <a:extLst>
              <a:ext uri="{FF2B5EF4-FFF2-40B4-BE49-F238E27FC236}">
                <a16:creationId xmlns:a16="http://schemas.microsoft.com/office/drawing/2014/main" id="{E25AFF42-BC77-6158-AE36-0FB705FE3CF9}"/>
              </a:ext>
            </a:extLst>
          </p:cNvPr>
          <p:cNvSpPr txBox="1">
            <a:spLocks/>
          </p:cNvSpPr>
          <p:nvPr/>
        </p:nvSpPr>
        <p:spPr>
          <a:xfrm>
            <a:off x="875070" y="2078972"/>
            <a:ext cx="5220930" cy="316496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da-DK" b="1" dirty="0">
                <a:latin typeface="Open Sans"/>
                <a:ea typeface="Open Sans"/>
                <a:cs typeface="Open Sans"/>
              </a:rPr>
              <a:t>To mørkeste farver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Risiko for syreforgiftning</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Tag kontakt med det samme!</a:t>
            </a:r>
            <a:endParaRPr lang="en-US" dirty="0"/>
          </a:p>
          <a:p>
            <a:pPr lvl="1" algn="l">
              <a:spcBef>
                <a:spcPts val="3800"/>
              </a:spcBef>
            </a:pPr>
            <a:r>
              <a:rPr lang="da-DK" b="1" dirty="0">
                <a:latin typeface="Open Sans"/>
                <a:ea typeface="Open Sans"/>
                <a:cs typeface="Open Sans"/>
              </a:rPr>
              <a:t>To mellemste farver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Gentag efter 2-3 timer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Tag kontakt, hvis forværring her</a:t>
            </a:r>
          </a:p>
          <a:p>
            <a:pPr lvl="1" algn="l">
              <a:spcBef>
                <a:spcPts val="3200"/>
              </a:spcBef>
            </a:pPr>
            <a:r>
              <a:rPr lang="da-DK" b="1" dirty="0">
                <a:latin typeface="Open Sans"/>
                <a:ea typeface="Open Sans"/>
                <a:cs typeface="Open Sans"/>
              </a:rPr>
              <a:t>To lyseste farver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Normal</a:t>
            </a:r>
          </a:p>
        </p:txBody>
      </p:sp>
      <p:sp>
        <p:nvSpPr>
          <p:cNvPr id="12" name="Pladsholder til slidenummer 3">
            <a:extLst>
              <a:ext uri="{FF2B5EF4-FFF2-40B4-BE49-F238E27FC236}">
                <a16:creationId xmlns:a16="http://schemas.microsoft.com/office/drawing/2014/main" id="{E7EDB29C-C2BA-FA42-5F07-FCCA44DD5311}"/>
              </a:ext>
              <a:ext uri="{C183D7F6-B498-43B3-948B-1728B52AA6E4}">
                <adec:decorative xmlns:adec="http://schemas.microsoft.com/office/drawing/2017/decorative" val="1"/>
              </a:ext>
            </a:extLst>
          </p:cNvPr>
          <p:cNvSpPr>
            <a:spLocks noGrp="1"/>
          </p:cNvSpPr>
          <p:nvPr>
            <p:ph type="sldNum" sz="quarter" idx="12"/>
          </p:nvPr>
        </p:nvSpPr>
        <p:spPr>
          <a:xfrm>
            <a:off x="12091425" y="6501600"/>
            <a:ext cx="317168" cy="216000"/>
          </a:xfrm>
        </p:spPr>
        <p:txBody>
          <a:bodyPr/>
          <a:lstStyle/>
          <a:p>
            <a:r>
              <a:rPr lang="da-DK"/>
              <a:t>Side </a:t>
            </a:r>
            <a:fld id="{E796865E-AA3E-4D37-96EF-D3548B036053}" type="slidenum">
              <a:rPr lang="da-DK" smtClean="0"/>
              <a:pPr/>
              <a:t>19</a:t>
            </a:fld>
            <a:endParaRPr lang="da-DK"/>
          </a:p>
        </p:txBody>
      </p:sp>
      <p:sp>
        <p:nvSpPr>
          <p:cNvPr id="13" name="Rektangel 12">
            <a:extLst>
              <a:ext uri="{FF2B5EF4-FFF2-40B4-BE49-F238E27FC236}">
                <a16:creationId xmlns:a16="http://schemas.microsoft.com/office/drawing/2014/main" id="{DCFF78FB-4D7E-A116-FADA-4B4826F50F4D}"/>
              </a:ext>
              <a:ext uri="{C183D7F6-B498-43B3-948B-1728B52AA6E4}">
                <adec:decorative xmlns:adec="http://schemas.microsoft.com/office/drawing/2017/decorative" val="1"/>
              </a:ext>
            </a:extLst>
          </p:cNvPr>
          <p:cNvSpPr/>
          <p:nvPr/>
        </p:nvSpPr>
        <p:spPr>
          <a:xfrm>
            <a:off x="7413546" y="0"/>
            <a:ext cx="4778453"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4" name="Gruppe 13">
            <a:extLst>
              <a:ext uri="{FF2B5EF4-FFF2-40B4-BE49-F238E27FC236}">
                <a16:creationId xmlns:a16="http://schemas.microsoft.com/office/drawing/2014/main" id="{2B3A93CA-228A-2C97-0976-6221DACBB45D}"/>
              </a:ext>
              <a:ext uri="{C183D7F6-B498-43B3-948B-1728B52AA6E4}">
                <adec:decorative xmlns:adec="http://schemas.microsoft.com/office/drawing/2017/decorative" val="1"/>
              </a:ext>
            </a:extLst>
          </p:cNvPr>
          <p:cNvGrpSpPr/>
          <p:nvPr/>
        </p:nvGrpSpPr>
        <p:grpSpPr>
          <a:xfrm>
            <a:off x="8249011" y="1039713"/>
            <a:ext cx="1921901" cy="4253074"/>
            <a:chOff x="8143501" y="1039713"/>
            <a:chExt cx="1921901" cy="4253074"/>
          </a:xfrm>
        </p:grpSpPr>
        <p:grpSp>
          <p:nvGrpSpPr>
            <p:cNvPr id="15" name="Gruppe 14">
              <a:extLst>
                <a:ext uri="{FF2B5EF4-FFF2-40B4-BE49-F238E27FC236}">
                  <a16:creationId xmlns:a16="http://schemas.microsoft.com/office/drawing/2014/main" id="{8757BDE7-CEDB-0BB4-3BB6-ADFFDEDACE16}"/>
                </a:ext>
              </a:extLst>
            </p:cNvPr>
            <p:cNvGrpSpPr>
              <a:grpSpLocks noChangeAspect="1"/>
            </p:cNvGrpSpPr>
            <p:nvPr/>
          </p:nvGrpSpPr>
          <p:grpSpPr>
            <a:xfrm>
              <a:off x="8259363" y="1565213"/>
              <a:ext cx="1690179" cy="3727574"/>
              <a:chOff x="7900135" y="1917667"/>
              <a:chExt cx="1320066" cy="2911315"/>
            </a:xfrm>
          </p:grpSpPr>
          <p:sp>
            <p:nvSpPr>
              <p:cNvPr id="30" name="Cylinder 29">
                <a:extLst>
                  <a:ext uri="{FF2B5EF4-FFF2-40B4-BE49-F238E27FC236}">
                    <a16:creationId xmlns:a16="http://schemas.microsoft.com/office/drawing/2014/main" id="{70949D89-E6CF-413B-8D19-4CCB72EB5341}"/>
                  </a:ext>
                </a:extLst>
              </p:cNvPr>
              <p:cNvSpPr>
                <a:spLocks noChangeAspect="1"/>
              </p:cNvSpPr>
              <p:nvPr/>
            </p:nvSpPr>
            <p:spPr>
              <a:xfrm>
                <a:off x="7900135" y="1917667"/>
                <a:ext cx="1320066" cy="2911315"/>
              </a:xfrm>
              <a:prstGeom prst="can">
                <a:avLst>
                  <a:gd name="adj" fmla="val 15125"/>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938A426D-5771-0A42-3667-956714EF0924}"/>
                  </a:ext>
                </a:extLst>
              </p:cNvPr>
              <p:cNvSpPr>
                <a:spLocks noChangeAspect="1"/>
              </p:cNvSpPr>
              <p:nvPr/>
            </p:nvSpPr>
            <p:spPr>
              <a:xfrm>
                <a:off x="8065712" y="3553099"/>
                <a:ext cx="252000" cy="252000"/>
              </a:xfrm>
              <a:prstGeom prst="rect">
                <a:avLst/>
              </a:prstGeom>
              <a:solidFill>
                <a:schemeClr val="accent1">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9F8BD5D7-D48E-963B-5A8F-1D1AD54E699D}"/>
                  </a:ext>
                </a:extLst>
              </p:cNvPr>
              <p:cNvSpPr>
                <a:spLocks noChangeAspect="1"/>
              </p:cNvSpPr>
              <p:nvPr/>
            </p:nvSpPr>
            <p:spPr>
              <a:xfrm>
                <a:off x="8063020" y="3929072"/>
                <a:ext cx="252000" cy="252000"/>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94273FDC-FD13-DA5F-7659-56BF429A90B0}"/>
                  </a:ext>
                </a:extLst>
              </p:cNvPr>
              <p:cNvSpPr>
                <a:spLocks noChangeAspect="1"/>
              </p:cNvSpPr>
              <p:nvPr/>
            </p:nvSpPr>
            <p:spPr>
              <a:xfrm>
                <a:off x="8063020" y="4296706"/>
                <a:ext cx="252000" cy="252000"/>
              </a:xfrm>
              <a:prstGeom prst="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5DD50043-9512-F561-F5D2-1E3F0B651FF0}"/>
                  </a:ext>
                </a:extLst>
              </p:cNvPr>
              <p:cNvSpPr>
                <a:spLocks noChangeAspect="1"/>
              </p:cNvSpPr>
              <p:nvPr/>
            </p:nvSpPr>
            <p:spPr>
              <a:xfrm>
                <a:off x="8071729" y="2433519"/>
                <a:ext cx="252000" cy="252000"/>
              </a:xfrm>
              <a:prstGeom prst="rect">
                <a:avLst/>
              </a:prstGeom>
              <a:solidFill>
                <a:schemeClr val="accent1">
                  <a:lumMod val="7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E61FB1E0-275E-43D1-9392-6CA34BC9B03E}"/>
                  </a:ext>
                </a:extLst>
              </p:cNvPr>
              <p:cNvSpPr>
                <a:spLocks noChangeAspect="1"/>
              </p:cNvSpPr>
              <p:nvPr/>
            </p:nvSpPr>
            <p:spPr>
              <a:xfrm>
                <a:off x="8070961" y="2809492"/>
                <a:ext cx="252000" cy="252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1538B0F1-2913-4300-FA10-498E01019492}"/>
                  </a:ext>
                </a:extLst>
              </p:cNvPr>
              <p:cNvSpPr>
                <a:spLocks noChangeAspect="1"/>
              </p:cNvSpPr>
              <p:nvPr/>
            </p:nvSpPr>
            <p:spPr>
              <a:xfrm>
                <a:off x="8070961" y="3177126"/>
                <a:ext cx="252000" cy="252000"/>
              </a:xfrm>
              <a:prstGeom prst="rect">
                <a:avLst/>
              </a:prstGeom>
              <a:solidFill>
                <a:schemeClr val="accent1">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cxnSp>
          <p:nvCxnSpPr>
            <p:cNvPr id="16" name="Lige forbindelse 15">
              <a:extLst>
                <a:ext uri="{FF2B5EF4-FFF2-40B4-BE49-F238E27FC236}">
                  <a16:creationId xmlns:a16="http://schemas.microsoft.com/office/drawing/2014/main" id="{67E01773-42FC-F522-E8FF-372A0E6395F1}"/>
                </a:ext>
              </a:extLst>
            </p:cNvPr>
            <p:cNvCxnSpPr/>
            <p:nvPr/>
          </p:nvCxnSpPr>
          <p:spPr>
            <a:xfrm>
              <a:off x="8479975" y="4058300"/>
              <a:ext cx="1284514"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9BABBCF-E38A-0211-08BE-D2C260F69F03}"/>
                </a:ext>
              </a:extLst>
            </p:cNvPr>
            <p:cNvCxnSpPr/>
            <p:nvPr/>
          </p:nvCxnSpPr>
          <p:spPr>
            <a:xfrm>
              <a:off x="8483967" y="3099131"/>
              <a:ext cx="1284514"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8" name="Rutediagram: Magnetpladelager 27">
              <a:extLst>
                <a:ext uri="{FF2B5EF4-FFF2-40B4-BE49-F238E27FC236}">
                  <a16:creationId xmlns:a16="http://schemas.microsoft.com/office/drawing/2014/main" id="{2D20229F-6464-EE0C-56E4-0A22F06B9308}"/>
                </a:ext>
              </a:extLst>
            </p:cNvPr>
            <p:cNvSpPr/>
            <p:nvPr/>
          </p:nvSpPr>
          <p:spPr>
            <a:xfrm>
              <a:off x="8143501" y="1039713"/>
              <a:ext cx="1921901" cy="929266"/>
            </a:xfrm>
            <a:prstGeom prst="flowChartMagneticDisk">
              <a:avLst/>
            </a:prstGeom>
            <a:pattFill prst="dkVert">
              <a:fgClr>
                <a:schemeClr val="accent1"/>
              </a:fgClr>
              <a:bgClr>
                <a:schemeClr val="bg1"/>
              </a:bgClr>
            </a:patt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065FC2AE-5A61-EBFB-2493-6DE2C421D7CA}"/>
                </a:ext>
              </a:extLst>
            </p:cNvPr>
            <p:cNvSpPr/>
            <p:nvPr/>
          </p:nvSpPr>
          <p:spPr>
            <a:xfrm>
              <a:off x="8164287" y="1071780"/>
              <a:ext cx="1868457" cy="34323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37" name="Gruppe 36">
            <a:extLst>
              <a:ext uri="{FF2B5EF4-FFF2-40B4-BE49-F238E27FC236}">
                <a16:creationId xmlns:a16="http://schemas.microsoft.com/office/drawing/2014/main" id="{16510223-7F50-B835-5453-2B082A98609D}"/>
              </a:ext>
              <a:ext uri="{C183D7F6-B498-43B3-948B-1728B52AA6E4}">
                <adec:decorative xmlns:adec="http://schemas.microsoft.com/office/drawing/2017/decorative" val="1"/>
              </a:ext>
            </a:extLst>
          </p:cNvPr>
          <p:cNvGrpSpPr/>
          <p:nvPr/>
        </p:nvGrpSpPr>
        <p:grpSpPr>
          <a:xfrm rot="499806">
            <a:off x="10562533" y="3778730"/>
            <a:ext cx="805187" cy="2438400"/>
            <a:chOff x="10515045" y="3082690"/>
            <a:chExt cx="805187" cy="2438400"/>
          </a:xfrm>
        </p:grpSpPr>
        <p:sp>
          <p:nvSpPr>
            <p:cNvPr id="38" name="Pil: pentagon 37">
              <a:extLst>
                <a:ext uri="{FF2B5EF4-FFF2-40B4-BE49-F238E27FC236}">
                  <a16:creationId xmlns:a16="http://schemas.microsoft.com/office/drawing/2014/main" id="{DEA8BABC-0B31-097C-BAE0-79D5A9134E35}"/>
                </a:ext>
              </a:extLst>
            </p:cNvPr>
            <p:cNvSpPr/>
            <p:nvPr/>
          </p:nvSpPr>
          <p:spPr>
            <a:xfrm rot="13910488">
              <a:off x="9939705" y="4140563"/>
              <a:ext cx="2438400" cy="322654"/>
            </a:xfrm>
            <a:prstGeom prst="homePlate">
              <a:avLst/>
            </a:prstGeom>
            <a:solidFill>
              <a:schemeClr val="accent4">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Rektangel 38">
              <a:extLst>
                <a:ext uri="{FF2B5EF4-FFF2-40B4-BE49-F238E27FC236}">
                  <a16:creationId xmlns:a16="http://schemas.microsoft.com/office/drawing/2014/main" id="{4AE331D0-2545-F37F-C507-FFE9F6F7274F}"/>
                </a:ext>
              </a:extLst>
            </p:cNvPr>
            <p:cNvSpPr/>
            <p:nvPr/>
          </p:nvSpPr>
          <p:spPr>
            <a:xfrm rot="13858610">
              <a:off x="10512253" y="3516084"/>
              <a:ext cx="245070" cy="239486"/>
            </a:xfrm>
            <a:prstGeom prst="rect">
              <a:avLst/>
            </a:prstGeom>
            <a:solidFill>
              <a:schemeClr val="accent1">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2" name="Group 1">
            <a:extLst>
              <a:ext uri="{FF2B5EF4-FFF2-40B4-BE49-F238E27FC236}">
                <a16:creationId xmlns:a16="http://schemas.microsoft.com/office/drawing/2014/main" id="{9F8C939C-BF61-BF21-84D7-04744407469A}"/>
              </a:ext>
              <a:ext uri="{C183D7F6-B498-43B3-948B-1728B52AA6E4}">
                <adec:decorative xmlns:adec="http://schemas.microsoft.com/office/drawing/2017/decorative" val="1"/>
              </a:ext>
            </a:extLst>
          </p:cNvPr>
          <p:cNvGrpSpPr/>
          <p:nvPr/>
        </p:nvGrpSpPr>
        <p:grpSpPr>
          <a:xfrm>
            <a:off x="9128123" y="2309321"/>
            <a:ext cx="608872" cy="2527283"/>
            <a:chOff x="9128123" y="2309321"/>
            <a:chExt cx="608872" cy="2527283"/>
          </a:xfrm>
        </p:grpSpPr>
        <p:sp>
          <p:nvSpPr>
            <p:cNvPr id="41" name="Smilende ansigt 40">
              <a:extLst>
                <a:ext uri="{FF2B5EF4-FFF2-40B4-BE49-F238E27FC236}">
                  <a16:creationId xmlns:a16="http://schemas.microsoft.com/office/drawing/2014/main" id="{295E58F0-20FE-09D8-14CB-341DD2D33B3C}"/>
                </a:ext>
              </a:extLst>
            </p:cNvPr>
            <p:cNvSpPr>
              <a:spLocks noChangeAspect="1"/>
            </p:cNvSpPr>
            <p:nvPr/>
          </p:nvSpPr>
          <p:spPr>
            <a:xfrm>
              <a:off x="9135133" y="4235565"/>
              <a:ext cx="601039" cy="601039"/>
            </a:xfrm>
            <a:prstGeom prst="smileyFace">
              <a:avLst>
                <a:gd name="adj" fmla="val 4653"/>
              </a:avLst>
            </a:prstGeom>
            <a:solidFill>
              <a:schemeClr val="accent4">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2" name="Smilende ansigt 41">
              <a:extLst>
                <a:ext uri="{FF2B5EF4-FFF2-40B4-BE49-F238E27FC236}">
                  <a16:creationId xmlns:a16="http://schemas.microsoft.com/office/drawing/2014/main" id="{2FC59885-D823-8265-EAF3-E55B1769F82D}"/>
                </a:ext>
              </a:extLst>
            </p:cNvPr>
            <p:cNvSpPr>
              <a:spLocks noChangeAspect="1"/>
            </p:cNvSpPr>
            <p:nvPr/>
          </p:nvSpPr>
          <p:spPr>
            <a:xfrm>
              <a:off x="9128123" y="3257908"/>
              <a:ext cx="600059" cy="601039"/>
            </a:xfrm>
            <a:prstGeom prst="smileyFace">
              <a:avLst>
                <a:gd name="adj" fmla="val -1138"/>
              </a:avLst>
            </a:prstGeom>
            <a:solidFill>
              <a:schemeClr val="accent4">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3" name="Smilende ansigt 42">
              <a:extLst>
                <a:ext uri="{FF2B5EF4-FFF2-40B4-BE49-F238E27FC236}">
                  <a16:creationId xmlns:a16="http://schemas.microsoft.com/office/drawing/2014/main" id="{80FF04AF-66F6-7E48-4573-8D618B6D4408}"/>
                </a:ext>
              </a:extLst>
            </p:cNvPr>
            <p:cNvSpPr>
              <a:spLocks noChangeAspect="1"/>
            </p:cNvSpPr>
            <p:nvPr/>
          </p:nvSpPr>
          <p:spPr>
            <a:xfrm>
              <a:off x="9135956" y="2309321"/>
              <a:ext cx="601039" cy="601039"/>
            </a:xfrm>
            <a:prstGeom prst="smileyFace">
              <a:avLst>
                <a:gd name="adj" fmla="val -4653"/>
              </a:avLst>
            </a:prstGeom>
            <a:solidFill>
              <a:schemeClr val="accent4">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3" name="Group 2">
            <a:extLst>
              <a:ext uri="{FF2B5EF4-FFF2-40B4-BE49-F238E27FC236}">
                <a16:creationId xmlns:a16="http://schemas.microsoft.com/office/drawing/2014/main" id="{AA50FC05-708F-67F3-737E-EC3C86D40F96}"/>
              </a:ext>
              <a:ext uri="{C183D7F6-B498-43B3-948B-1728B52AA6E4}">
                <adec:decorative xmlns:adec="http://schemas.microsoft.com/office/drawing/2017/decorative" val="1"/>
              </a:ext>
            </a:extLst>
          </p:cNvPr>
          <p:cNvGrpSpPr/>
          <p:nvPr/>
        </p:nvGrpSpPr>
        <p:grpSpPr>
          <a:xfrm>
            <a:off x="739075" y="2136843"/>
            <a:ext cx="330279" cy="3331797"/>
            <a:chOff x="739075" y="2136843"/>
            <a:chExt cx="330279" cy="3331797"/>
          </a:xfrm>
        </p:grpSpPr>
        <p:sp>
          <p:nvSpPr>
            <p:cNvPr id="44" name="Rektangel 43">
              <a:extLst>
                <a:ext uri="{FF2B5EF4-FFF2-40B4-BE49-F238E27FC236}">
                  <a16:creationId xmlns:a16="http://schemas.microsoft.com/office/drawing/2014/main" id="{F2F7716A-CF68-0D8E-B6A9-23E895E089C9}"/>
                </a:ext>
              </a:extLst>
            </p:cNvPr>
            <p:cNvSpPr>
              <a:spLocks noChangeAspect="1"/>
            </p:cNvSpPr>
            <p:nvPr/>
          </p:nvSpPr>
          <p:spPr>
            <a:xfrm>
              <a:off x="739075" y="2580561"/>
              <a:ext cx="322654" cy="32265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EBC1081-2D76-9C3A-3B72-6A47283A7F7E}"/>
                </a:ext>
              </a:extLst>
            </p:cNvPr>
            <p:cNvSpPr>
              <a:spLocks noChangeAspect="1"/>
            </p:cNvSpPr>
            <p:nvPr/>
          </p:nvSpPr>
          <p:spPr>
            <a:xfrm>
              <a:off x="739075" y="2136843"/>
              <a:ext cx="322654" cy="322654"/>
            </a:xfrm>
            <a:prstGeom prst="rect">
              <a:avLst/>
            </a:prstGeom>
            <a:solidFill>
              <a:schemeClr val="accent1">
                <a:lumMod val="7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D3ADF405-1963-0A71-3EBC-42499D568353}"/>
                </a:ext>
              </a:extLst>
            </p:cNvPr>
            <p:cNvSpPr>
              <a:spLocks noChangeAspect="1"/>
            </p:cNvSpPr>
            <p:nvPr/>
          </p:nvSpPr>
          <p:spPr>
            <a:xfrm>
              <a:off x="739075" y="3936097"/>
              <a:ext cx="322654" cy="322654"/>
            </a:xfrm>
            <a:prstGeom prst="rect">
              <a:avLst/>
            </a:prstGeom>
            <a:solidFill>
              <a:schemeClr val="accent1">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Rektangel 46">
              <a:extLst>
                <a:ext uri="{FF2B5EF4-FFF2-40B4-BE49-F238E27FC236}">
                  <a16:creationId xmlns:a16="http://schemas.microsoft.com/office/drawing/2014/main" id="{74A702EF-C94F-E1D3-E475-4F2491E28815}"/>
                </a:ext>
              </a:extLst>
            </p:cNvPr>
            <p:cNvSpPr>
              <a:spLocks noChangeAspect="1"/>
            </p:cNvSpPr>
            <p:nvPr/>
          </p:nvSpPr>
          <p:spPr>
            <a:xfrm>
              <a:off x="745795" y="3454710"/>
              <a:ext cx="322654" cy="322654"/>
            </a:xfrm>
            <a:prstGeom prst="rect">
              <a:avLst/>
            </a:prstGeom>
            <a:solidFill>
              <a:schemeClr val="accent1">
                <a:lumMod val="60000"/>
                <a:lumOff val="4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Rektangel 47">
              <a:extLst>
                <a:ext uri="{FF2B5EF4-FFF2-40B4-BE49-F238E27FC236}">
                  <a16:creationId xmlns:a16="http://schemas.microsoft.com/office/drawing/2014/main" id="{2EBFD71F-35F1-92CC-B6CA-D0FE9E561ECF}"/>
                </a:ext>
              </a:extLst>
            </p:cNvPr>
            <p:cNvSpPr>
              <a:spLocks noChangeAspect="1"/>
            </p:cNvSpPr>
            <p:nvPr/>
          </p:nvSpPr>
          <p:spPr>
            <a:xfrm>
              <a:off x="746700" y="4675277"/>
              <a:ext cx="322654" cy="322654"/>
            </a:xfrm>
            <a:prstGeom prst="rect">
              <a:avLst/>
            </a:prstGeom>
            <a:solidFill>
              <a:schemeClr val="accent2">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Rektangel 48">
              <a:extLst>
                <a:ext uri="{FF2B5EF4-FFF2-40B4-BE49-F238E27FC236}">
                  <a16:creationId xmlns:a16="http://schemas.microsoft.com/office/drawing/2014/main" id="{6039D89B-3338-11C2-476B-25DAD8163398}"/>
                </a:ext>
              </a:extLst>
            </p:cNvPr>
            <p:cNvSpPr>
              <a:spLocks noChangeAspect="1"/>
            </p:cNvSpPr>
            <p:nvPr/>
          </p:nvSpPr>
          <p:spPr>
            <a:xfrm>
              <a:off x="746700" y="5145986"/>
              <a:ext cx="322654" cy="322654"/>
            </a:xfrm>
            <a:prstGeom prst="rect">
              <a:avLst/>
            </a:prstGeom>
            <a:solidFill>
              <a:schemeClr val="accent2">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094022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4B7F1-C8C7-7465-0F2A-7DD732348CED}"/>
              </a:ext>
            </a:extLst>
          </p:cNvPr>
          <p:cNvSpPr>
            <a:spLocks noGrp="1"/>
          </p:cNvSpPr>
          <p:nvPr>
            <p:ph type="ctrTitle"/>
          </p:nvPr>
        </p:nvSpPr>
        <p:spPr>
          <a:xfrm>
            <a:off x="342000" y="476250"/>
            <a:ext cx="4318569" cy="1156150"/>
          </a:xfrm>
        </p:spPr>
        <p:txBody>
          <a:bodyPr/>
          <a:lstStyle/>
          <a:p>
            <a:r>
              <a:rPr lang="da-DK" dirty="0"/>
              <a:t>Formål med undervisningen </a:t>
            </a:r>
          </a:p>
        </p:txBody>
      </p:sp>
      <p:sp>
        <p:nvSpPr>
          <p:cNvPr id="4" name="Subtitle 3">
            <a:extLst>
              <a:ext uri="{FF2B5EF4-FFF2-40B4-BE49-F238E27FC236}">
                <a16:creationId xmlns:a16="http://schemas.microsoft.com/office/drawing/2014/main" id="{872F8883-57B3-D6C9-254D-D8BC331AEA85}"/>
              </a:ext>
            </a:extLst>
          </p:cNvPr>
          <p:cNvSpPr>
            <a:spLocks noGrp="1"/>
          </p:cNvSpPr>
          <p:nvPr>
            <p:ph type="subTitle" idx="1"/>
          </p:nvPr>
        </p:nvSpPr>
        <p:spPr>
          <a:xfrm>
            <a:off x="342000" y="2275237"/>
            <a:ext cx="4318569" cy="2728952"/>
          </a:xfrm>
        </p:spPr>
        <p:txBody>
          <a:bodyPr/>
          <a:lstStyle/>
          <a:p>
            <a:r>
              <a:rPr lang="da-DK" dirty="0"/>
              <a:t>Du skal opnå en forståelse for:</a:t>
            </a:r>
          </a:p>
          <a:p>
            <a:pPr marL="342900" indent="-342900">
              <a:buFont typeface="Wingdings" panose="05000000000000000000" pitchFamily="2" charset="2"/>
              <a:buChar char="§"/>
            </a:pPr>
            <a:r>
              <a:rPr lang="da-DK" dirty="0"/>
              <a:t>Hvad blodsukker er og hvad der påvirker blodsukkerniveauet</a:t>
            </a:r>
          </a:p>
          <a:p>
            <a:pPr marL="342900" indent="-342900">
              <a:buFont typeface="Wingdings" panose="05000000000000000000" pitchFamily="2" charset="2"/>
              <a:buChar char="§"/>
            </a:pPr>
            <a:r>
              <a:rPr lang="da-DK" dirty="0"/>
              <a:t>Højt blodsukker – og symptomer herpå</a:t>
            </a:r>
          </a:p>
          <a:p>
            <a:pPr marL="342900" indent="-342900">
              <a:buFont typeface="Wingdings" panose="05000000000000000000" pitchFamily="2" charset="2"/>
              <a:buChar char="§"/>
            </a:pPr>
            <a:r>
              <a:rPr lang="da-DK" dirty="0"/>
              <a:t>Lavt blodsukker – og symptomer herpå</a:t>
            </a:r>
          </a:p>
          <a:p>
            <a:pPr marL="342900" indent="-342900">
              <a:buFont typeface="Wingdings" panose="05000000000000000000" pitchFamily="2" charset="2"/>
              <a:buChar char="§"/>
            </a:pPr>
            <a:r>
              <a:rPr lang="da-DK" dirty="0"/>
              <a:t>Hvordan man måler blodsukkeret </a:t>
            </a:r>
          </a:p>
        </p:txBody>
      </p:sp>
      <p:sp>
        <p:nvSpPr>
          <p:cNvPr id="8" name="Oval 7">
            <a:extLst>
              <a:ext uri="{FF2B5EF4-FFF2-40B4-BE49-F238E27FC236}">
                <a16:creationId xmlns:a16="http://schemas.microsoft.com/office/drawing/2014/main" id="{1115FE96-F7A4-3112-8C5B-13C5CCD0292C}"/>
              </a:ext>
              <a:ext uri="{C183D7F6-B498-43B3-948B-1728B52AA6E4}">
                <adec:decorative xmlns:adec="http://schemas.microsoft.com/office/drawing/2017/decorative" val="1"/>
              </a:ext>
            </a:extLst>
          </p:cNvPr>
          <p:cNvSpPr>
            <a:spLocks noChangeAspect="1"/>
          </p:cNvSpPr>
          <p:nvPr/>
        </p:nvSpPr>
        <p:spPr>
          <a:xfrm>
            <a:off x="5358063" y="344906"/>
            <a:ext cx="6168188" cy="616417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D33EA91-4C3D-890D-1C6F-260DC5555F7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10840" y="1210930"/>
            <a:ext cx="3872664" cy="4536406"/>
          </a:xfrm>
          <a:prstGeom prst="rect">
            <a:avLst/>
          </a:prstGeom>
        </p:spPr>
      </p:pic>
    </p:spTree>
    <p:extLst>
      <p:ext uri="{BB962C8B-B14F-4D97-AF65-F5344CB8AC3E}">
        <p14:creationId xmlns:p14="http://schemas.microsoft.com/office/powerpoint/2010/main" val="188449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alpha val="70000"/>
          </a:schemeClr>
        </a:solidFill>
        <a:effectLst/>
      </p:bgPr>
    </p:bg>
    <p:spTree>
      <p:nvGrpSpPr>
        <p:cNvPr id="1" name="">
          <a:extLst>
            <a:ext uri="{FF2B5EF4-FFF2-40B4-BE49-F238E27FC236}">
              <a16:creationId xmlns:a16="http://schemas.microsoft.com/office/drawing/2014/main" id="{F51C57C7-7B64-58AA-DFA9-6E6425DD3D0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9BD0F44-1372-F6D5-6550-7A43F7BCA85F}"/>
              </a:ext>
            </a:extLst>
          </p:cNvPr>
          <p:cNvSpPr>
            <a:spLocks noGrp="1"/>
          </p:cNvSpPr>
          <p:nvPr>
            <p:ph type="ctrTitle"/>
          </p:nvPr>
        </p:nvSpPr>
        <p:spPr>
          <a:xfrm>
            <a:off x="1039424" y="2651082"/>
            <a:ext cx="4137010" cy="1728422"/>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Tid til…</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Case eller dialogkort</a:t>
            </a:r>
          </a:p>
        </p:txBody>
      </p:sp>
      <p:sp>
        <p:nvSpPr>
          <p:cNvPr id="2" name="Pladsholder til sidefod 1">
            <a:extLst>
              <a:ext uri="{FF2B5EF4-FFF2-40B4-BE49-F238E27FC236}">
                <a16:creationId xmlns:a16="http://schemas.microsoft.com/office/drawing/2014/main" id="{CA520034-C5FE-62A7-2C99-48ACD2E9E4A9}"/>
              </a:ext>
              <a:ext uri="{C183D7F6-B498-43B3-948B-1728B52AA6E4}">
                <adec:decorative xmlns:adec="http://schemas.microsoft.com/office/drawing/2017/decorative" val="1"/>
              </a:ext>
            </a:extLst>
          </p:cNvPr>
          <p:cNvSpPr>
            <a:spLocks noGrp="1"/>
          </p:cNvSpPr>
          <p:nvPr>
            <p:ph type="ftr" sz="quarter" idx="11"/>
          </p:nvPr>
        </p:nvSpPr>
        <p:spPr/>
        <p:txBody>
          <a:bodyPr/>
          <a:lstStyle/>
          <a:p>
            <a:pPr lvl="0"/>
            <a:r>
              <a:rPr lang="da-DK" noProof="0"/>
              <a:t>Steno Diabetes Center Sjælland</a:t>
            </a:r>
          </a:p>
        </p:txBody>
      </p:sp>
    </p:spTree>
    <p:extLst>
      <p:ext uri="{BB962C8B-B14F-4D97-AF65-F5344CB8AC3E}">
        <p14:creationId xmlns:p14="http://schemas.microsoft.com/office/powerpoint/2010/main" val="3504844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alpha val="70000"/>
          </a:schemeClr>
        </a:solidFill>
        <a:effectLst/>
      </p:bgPr>
    </p:bg>
    <p:spTree>
      <p:nvGrpSpPr>
        <p:cNvPr id="1" name="">
          <a:extLst>
            <a:ext uri="{FF2B5EF4-FFF2-40B4-BE49-F238E27FC236}">
              <a16:creationId xmlns:a16="http://schemas.microsoft.com/office/drawing/2014/main" id="{8E91F053-5442-3DF8-11B9-BCFCD122D8E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E0513C0-A5C1-19C2-9D4C-90211BD55EC9}"/>
              </a:ext>
            </a:extLst>
          </p:cNvPr>
          <p:cNvSpPr>
            <a:spLocks noGrp="1"/>
          </p:cNvSpPr>
          <p:nvPr>
            <p:ph type="ctrTitle"/>
          </p:nvPr>
        </p:nvSpPr>
        <p:spPr>
          <a:xfrm>
            <a:off x="1039424" y="2804870"/>
            <a:ext cx="4318569" cy="1152880"/>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Lavt blodsukker</a:t>
            </a:r>
          </a:p>
        </p:txBody>
      </p:sp>
      <p:sp>
        <p:nvSpPr>
          <p:cNvPr id="2" name="Pladsholder til sidefod 1">
            <a:extLst>
              <a:ext uri="{FF2B5EF4-FFF2-40B4-BE49-F238E27FC236}">
                <a16:creationId xmlns:a16="http://schemas.microsoft.com/office/drawing/2014/main" id="{4D36CA6B-E8C2-786F-D7A5-774A6BE27CC5}"/>
              </a:ext>
              <a:ext uri="{C183D7F6-B498-43B3-948B-1728B52AA6E4}">
                <adec:decorative xmlns:adec="http://schemas.microsoft.com/office/drawing/2017/decorative" val="1"/>
              </a:ext>
            </a:extLst>
          </p:cNvPr>
          <p:cNvSpPr>
            <a:spLocks noGrp="1"/>
          </p:cNvSpPr>
          <p:nvPr>
            <p:ph type="ftr" sz="quarter" idx="11"/>
          </p:nvPr>
        </p:nvSpPr>
        <p:spPr>
          <a:prstGeom prst="rect">
            <a:avLst/>
          </a:prstGeom>
        </p:spPr>
        <p:txBody>
          <a:bodyPr/>
          <a:lstStyle/>
          <a:p>
            <a:r>
              <a:rPr lang="da-DK"/>
              <a:t>Steno Diabetes Center Sjælland</a:t>
            </a:r>
          </a:p>
        </p:txBody>
      </p:sp>
    </p:spTree>
    <p:extLst>
      <p:ext uri="{BB962C8B-B14F-4D97-AF65-F5344CB8AC3E}">
        <p14:creationId xmlns:p14="http://schemas.microsoft.com/office/powerpoint/2010/main" val="3073613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6739E9F1-19E9-1348-AACA-B5AE888D58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C0AD2B-CBE4-B046-9EDB-4E3CE2B647FA}"/>
              </a:ext>
            </a:extLst>
          </p:cNvPr>
          <p:cNvSpPr txBox="1">
            <a:spLocks noGrp="1"/>
          </p:cNvSpPr>
          <p:nvPr>
            <p:ph type="title" idx="4294967295"/>
          </p:nvPr>
        </p:nvSpPr>
        <p:spPr>
          <a:xfrm>
            <a:off x="4217079" y="343941"/>
            <a:ext cx="3757842" cy="89511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a:ea typeface="Open Sans"/>
                <a:cs typeface="Open Sans"/>
              </a:rPr>
              <a:t>Lavt blodsukker</a:t>
            </a:r>
            <a:br>
              <a:rPr kumimoji="0" lang="da-DK" sz="3600" b="1" i="0" u="none" strike="noStrike" kern="1200" cap="none" spc="0" normalizeH="0" baseline="0" noProof="0">
                <a:ln>
                  <a:noFill/>
                </a:ln>
                <a:solidFill>
                  <a:schemeClr val="tx1"/>
                </a:solidFill>
                <a:effectLst/>
                <a:uLnTx/>
                <a:uFillTx/>
                <a:latin typeface="Open Sans"/>
                <a:ea typeface="Open Sans"/>
                <a:cs typeface="Open Sans"/>
              </a:rPr>
            </a:br>
            <a:r>
              <a:rPr kumimoji="0" lang="da-DK" sz="2800" b="0" i="1" u="none" strike="noStrike" kern="1200" cap="none" spc="0" normalizeH="0" baseline="0" noProof="0">
                <a:ln>
                  <a:noFill/>
                </a:ln>
                <a:solidFill>
                  <a:schemeClr val="tx1"/>
                </a:solidFill>
                <a:effectLst/>
                <a:uLnTx/>
                <a:uFillTx/>
                <a:latin typeface="Open Sans"/>
                <a:ea typeface="Open Sans"/>
                <a:cs typeface="Open Sans"/>
              </a:rPr>
              <a:t>Hypoglykæmi</a:t>
            </a:r>
            <a:endParaRPr kumimoji="0" lang="da-DK" sz="3600" b="0" i="1" u="none" strike="noStrike" kern="1200" cap="none" spc="0" normalizeH="0" baseline="0" noProof="0" dirty="0">
              <a:ln>
                <a:noFill/>
              </a:ln>
              <a:solidFill>
                <a:schemeClr val="tx1"/>
              </a:solidFill>
              <a:effectLst/>
              <a:uLnTx/>
              <a:uFillTx/>
              <a:latin typeface="Open Sans"/>
              <a:ea typeface="Open Sans"/>
              <a:cs typeface="Open Sans"/>
            </a:endParaRPr>
          </a:p>
        </p:txBody>
      </p:sp>
      <p:pic>
        <p:nvPicPr>
          <p:cNvPr id="3" name="Billede 2" descr="Person ser udmattet ud med hånden støttet mod ansigtet, udtryk for træthed.">
            <a:extLst>
              <a:ext uri="{FF2B5EF4-FFF2-40B4-BE49-F238E27FC236}">
                <a16:creationId xmlns:a16="http://schemas.microsoft.com/office/drawing/2014/main" id="{87A83129-6A13-8A21-A23D-AB321A623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4564" y="2118710"/>
            <a:ext cx="1216296" cy="1659268"/>
          </a:xfrm>
          <a:prstGeom prst="rect">
            <a:avLst/>
          </a:prstGeom>
        </p:spPr>
      </p:pic>
      <p:pic>
        <p:nvPicPr>
          <p:cNvPr id="9" name="Billede 8" descr="Person tørrer sved af panden og ser utilpas ud, tegn på svedtendens.">
            <a:extLst>
              <a:ext uri="{FF2B5EF4-FFF2-40B4-BE49-F238E27FC236}">
                <a16:creationId xmlns:a16="http://schemas.microsoft.com/office/drawing/2014/main" id="{4057553F-B1D1-C786-2727-D8BAFA52B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2027" y="1854089"/>
            <a:ext cx="1752238" cy="1950159"/>
          </a:xfrm>
          <a:prstGeom prst="rect">
            <a:avLst/>
          </a:prstGeom>
        </p:spPr>
      </p:pic>
      <p:pic>
        <p:nvPicPr>
          <p:cNvPr id="4" name="Billede 3" descr="Person med gråt ansigt og tomt blik, illustrerer bleghed.">
            <a:extLst>
              <a:ext uri="{FF2B5EF4-FFF2-40B4-BE49-F238E27FC236}">
                <a16:creationId xmlns:a16="http://schemas.microsoft.com/office/drawing/2014/main" id="{F972705A-3BF7-EDFA-0209-02EECD59A3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3596" y="1948939"/>
            <a:ext cx="1226901" cy="1905022"/>
          </a:xfrm>
          <a:prstGeom prst="rect">
            <a:avLst/>
          </a:prstGeom>
        </p:spPr>
      </p:pic>
      <p:pic>
        <p:nvPicPr>
          <p:cNvPr id="8" name="Billede 7" descr="Person ser sulten ud og tænker på mad, tegn på pludselig sult.">
            <a:extLst>
              <a:ext uri="{FF2B5EF4-FFF2-40B4-BE49-F238E27FC236}">
                <a16:creationId xmlns:a16="http://schemas.microsoft.com/office/drawing/2014/main" id="{4AB4A64E-C821-CEAD-273E-F2D6A8B73E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0363" y="1872956"/>
            <a:ext cx="1594942" cy="1905022"/>
          </a:xfrm>
          <a:prstGeom prst="rect">
            <a:avLst/>
          </a:prstGeom>
        </p:spPr>
      </p:pic>
      <p:pic>
        <p:nvPicPr>
          <p:cNvPr id="7" name="Billede 6" descr="Person holder sig til tindingerne og kniber øjnene sammen, hovedpine.">
            <a:extLst>
              <a:ext uri="{FF2B5EF4-FFF2-40B4-BE49-F238E27FC236}">
                <a16:creationId xmlns:a16="http://schemas.microsoft.com/office/drawing/2014/main" id="{2771A28B-8C89-0DB0-0DE7-88494855E4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7194" y="4258862"/>
            <a:ext cx="1942685" cy="1839663"/>
          </a:xfrm>
          <a:prstGeom prst="rect">
            <a:avLst/>
          </a:prstGeom>
        </p:spPr>
      </p:pic>
      <p:pic>
        <p:nvPicPr>
          <p:cNvPr id="6" name="Billede 5" descr="Person ser urolig og rastløs ud med hænderne ved hovedet, indre uro.">
            <a:extLst>
              <a:ext uri="{FF2B5EF4-FFF2-40B4-BE49-F238E27FC236}">
                <a16:creationId xmlns:a16="http://schemas.microsoft.com/office/drawing/2014/main" id="{B9154034-8C2E-698F-D36A-1572C4D155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7950" y="4367677"/>
            <a:ext cx="1752238" cy="1730848"/>
          </a:xfrm>
          <a:prstGeom prst="rect">
            <a:avLst/>
          </a:prstGeom>
        </p:spPr>
      </p:pic>
      <p:pic>
        <p:nvPicPr>
          <p:cNvPr id="5" name="Billede 4" descr="Person med trist eller sur mine, viser humørsvingninger.">
            <a:extLst>
              <a:ext uri="{FF2B5EF4-FFF2-40B4-BE49-F238E27FC236}">
                <a16:creationId xmlns:a16="http://schemas.microsoft.com/office/drawing/2014/main" id="{BD3306A5-045F-CE74-BF2D-50E7986C78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14265" y="4378609"/>
            <a:ext cx="1419672" cy="1719916"/>
          </a:xfrm>
          <a:prstGeom prst="rect">
            <a:avLst/>
          </a:prstGeom>
        </p:spPr>
      </p:pic>
      <p:pic>
        <p:nvPicPr>
          <p:cNvPr id="11" name="Billede 10" descr="Person kigger forvirret på en sløret figur, symboliserer synsproblemer.">
            <a:extLst>
              <a:ext uri="{FF2B5EF4-FFF2-40B4-BE49-F238E27FC236}">
                <a16:creationId xmlns:a16="http://schemas.microsoft.com/office/drawing/2014/main" id="{7BD8BEE2-62FE-41C0-5F12-1539B9071F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0497" y="3980983"/>
            <a:ext cx="2958576" cy="2201939"/>
          </a:xfrm>
          <a:prstGeom prst="rect">
            <a:avLst/>
          </a:prstGeom>
        </p:spPr>
      </p:pic>
    </p:spTree>
    <p:extLst>
      <p:ext uri="{BB962C8B-B14F-4D97-AF65-F5344CB8AC3E}">
        <p14:creationId xmlns:p14="http://schemas.microsoft.com/office/powerpoint/2010/main" val="59094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95C4CF25-7312-3FFF-5651-55CCAA758330}"/>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C799194D-770C-A336-90B6-8BDF178FD1FD}"/>
              </a:ext>
            </a:extLst>
          </p:cNvPr>
          <p:cNvSpPr txBox="1">
            <a:spLocks noGrp="1"/>
          </p:cNvSpPr>
          <p:nvPr>
            <p:ph type="title" idx="4294967295"/>
          </p:nvPr>
        </p:nvSpPr>
        <p:spPr>
          <a:xfrm>
            <a:off x="342000" y="466135"/>
            <a:ext cx="557461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Lavt blodsukker – årsager</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indhold 3">
            <a:extLst>
              <a:ext uri="{FF2B5EF4-FFF2-40B4-BE49-F238E27FC236}">
                <a16:creationId xmlns:a16="http://schemas.microsoft.com/office/drawing/2014/main" id="{2202D573-7A92-D9A4-48E8-06EB7DB09B3D}"/>
              </a:ext>
            </a:extLst>
          </p:cNvPr>
          <p:cNvSpPr txBox="1">
            <a:spLocks/>
          </p:cNvSpPr>
          <p:nvPr/>
        </p:nvSpPr>
        <p:spPr>
          <a:xfrm>
            <a:off x="358775" y="2207253"/>
            <a:ext cx="5574613" cy="3362011"/>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For meget eller forkert insulin</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Spist for lidt</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Indtag af alkohol</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Fysisk aktivitet</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Forkert injektionsteknik</a:t>
            </a:r>
          </a:p>
          <a:p>
            <a:pPr marL="342900" indent="-342900">
              <a:lnSpc>
                <a:spcPct val="150000"/>
              </a:lnSpc>
              <a:buFont typeface="Wingdings" panose="05000000000000000000" pitchFamily="2" charset="2"/>
              <a:buChar char="§"/>
            </a:pPr>
            <a:r>
              <a:rPr lang="da-DK" dirty="0" err="1">
                <a:latin typeface="Open Sans"/>
                <a:ea typeface="Open Sans"/>
                <a:cs typeface="Open Sans"/>
              </a:rPr>
              <a:t>Unawareness</a:t>
            </a:r>
            <a:endParaRPr lang="da-DK" dirty="0" err="1">
              <a:latin typeface="Open Sans" panose="020B0606030504020204" pitchFamily="34" charset="0"/>
              <a:ea typeface="Open Sans" panose="020B0606030504020204" pitchFamily="34" charset="0"/>
              <a:cs typeface="Open Sans" panose="020B0606030504020204" pitchFamily="34" charset="0"/>
            </a:endParaRPr>
          </a:p>
        </p:txBody>
      </p:sp>
      <p:sp>
        <p:nvSpPr>
          <p:cNvPr id="2" name="Pladsholder til billede 5">
            <a:extLst>
              <a:ext uri="{FF2B5EF4-FFF2-40B4-BE49-F238E27FC236}">
                <a16:creationId xmlns:a16="http://schemas.microsoft.com/office/drawing/2014/main" id="{2365A760-0575-B2A7-2B37-B974E7683750}"/>
              </a:ext>
              <a:ext uri="{C183D7F6-B498-43B3-948B-1728B52AA6E4}">
                <adec:decorative xmlns:adec="http://schemas.microsoft.com/office/drawing/2017/decorative" val="1"/>
              </a:ext>
            </a:extLst>
          </p:cNvPr>
          <p:cNvSpPr>
            <a:spLocks noGrp="1"/>
          </p:cNvSpPr>
          <p:nvPr>
            <p:ph type="pic" sz="quarter" idx="13"/>
          </p:nvPr>
        </p:nvSpPr>
        <p:spPr>
          <a:xfrm>
            <a:off x="6275388" y="0"/>
            <a:ext cx="5916612" cy="6858000"/>
          </a:xfrm>
          <a:solidFill>
            <a:schemeClr val="accent4">
              <a:lumMod val="60000"/>
              <a:lumOff val="40000"/>
            </a:schemeClr>
          </a:solidFill>
        </p:spPr>
        <p:txBody>
          <a:bodyPr/>
          <a:lstStyle/>
          <a:p>
            <a:endParaRPr lang="da-DK"/>
          </a:p>
        </p:txBody>
      </p:sp>
      <p:sp>
        <p:nvSpPr>
          <p:cNvPr id="5" name="Pladsholder til sidefod 2">
            <a:extLst>
              <a:ext uri="{FF2B5EF4-FFF2-40B4-BE49-F238E27FC236}">
                <a16:creationId xmlns:a16="http://schemas.microsoft.com/office/drawing/2014/main" id="{0FC13AAB-FCC5-4B3E-9AA9-C4A4FF37883A}"/>
              </a:ext>
              <a:ext uri="{C183D7F6-B498-43B3-948B-1728B52AA6E4}">
                <adec:decorative xmlns:adec="http://schemas.microsoft.com/office/drawing/2017/decorative" val="1"/>
              </a:ext>
            </a:extLst>
          </p:cNvPr>
          <p:cNvSpPr>
            <a:spLocks noGrp="1"/>
          </p:cNvSpPr>
          <p:nvPr>
            <p:ph type="ftr" sz="quarter" idx="11"/>
          </p:nvPr>
        </p:nvSpPr>
        <p:spPr>
          <a:xfrm>
            <a:off x="6635751" y="6501600"/>
            <a:ext cx="4081868" cy="216000"/>
          </a:xfrm>
        </p:spPr>
        <p:txBody>
          <a:bodyPr/>
          <a:lstStyle/>
          <a:p>
            <a:r>
              <a:rPr lang="da-DK"/>
              <a:t>Steno Diabetes Center Sjælland</a:t>
            </a:r>
          </a:p>
        </p:txBody>
      </p:sp>
      <p:sp>
        <p:nvSpPr>
          <p:cNvPr id="6" name="Pladsholder til indhold 4">
            <a:extLst>
              <a:ext uri="{FF2B5EF4-FFF2-40B4-BE49-F238E27FC236}">
                <a16:creationId xmlns:a16="http://schemas.microsoft.com/office/drawing/2014/main" id="{91B0A21B-D7FC-85C5-6F80-C7318E4A838A}"/>
              </a:ext>
            </a:extLst>
          </p:cNvPr>
          <p:cNvSpPr txBox="1">
            <a:spLocks/>
          </p:cNvSpPr>
          <p:nvPr/>
        </p:nvSpPr>
        <p:spPr>
          <a:xfrm>
            <a:off x="7193958" y="1648236"/>
            <a:ext cx="4794250" cy="4679950"/>
          </a:xfrm>
          <a:prstGeom prst="rect">
            <a:avLst/>
          </a:prstGeom>
        </p:spPr>
        <p:txBody>
          <a:bodyPr vert="horz" lIns="0" tIns="0" rIns="0" bIns="0" rtlCol="0">
            <a:noAutofit/>
          </a:bodyPr>
          <a:lst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bg1"/>
              </a:buClr>
              <a:buFont typeface="Arial" panose="020B0604020202020204" pitchFamily="34" charset="0"/>
              <a:buNone/>
            </a:pPr>
            <a:endParaRPr lang="da-DK" dirty="0">
              <a:solidFill>
                <a:schemeClr val="bg1"/>
              </a:solidFill>
            </a:endParaRPr>
          </a:p>
          <a:p>
            <a:pPr marL="0" indent="0">
              <a:buClr>
                <a:schemeClr val="bg1"/>
              </a:buClr>
              <a:buFont typeface="Arial" panose="020B0604020202020204" pitchFamily="34" charset="0"/>
              <a:buNone/>
            </a:pPr>
            <a:endParaRPr lang="da-DK" dirty="0">
              <a:solidFill>
                <a:schemeClr val="bg1"/>
              </a:solidFill>
            </a:endParaRPr>
          </a:p>
          <a:p>
            <a:pPr marL="0" indent="0" algn="ctr">
              <a:buClr>
                <a:schemeClr val="bg1"/>
              </a:buClr>
              <a:buFont typeface="Arial" panose="020B0604020202020204" pitchFamily="34" charset="0"/>
              <a:buNone/>
            </a:pPr>
            <a:r>
              <a:rPr lang="da-DK" sz="2800" b="1" dirty="0">
                <a:solidFill>
                  <a:srgbClr val="366E3F"/>
                </a:solidFill>
                <a:latin typeface="Open Sans" panose="020B0606030504020204" pitchFamily="34" charset="0"/>
                <a:ea typeface="Open Sans" panose="020B0606030504020204" pitchFamily="34" charset="0"/>
                <a:cs typeface="Open Sans" panose="020B0606030504020204" pitchFamily="34" charset="0"/>
              </a:rPr>
              <a:t>DET ER VIGTIGT </a:t>
            </a:r>
            <a:r>
              <a:rPr lang="da-DK" sz="2800" b="1" u="sng" dirty="0">
                <a:solidFill>
                  <a:srgbClr val="366E3F"/>
                </a:solidFill>
                <a:latin typeface="Open Sans" panose="020B0606030504020204" pitchFamily="34" charset="0"/>
                <a:ea typeface="Open Sans" panose="020B0606030504020204" pitchFamily="34" charset="0"/>
                <a:cs typeface="Open Sans" panose="020B0606030504020204" pitchFamily="34" charset="0"/>
              </a:rPr>
              <a:t>ALTID</a:t>
            </a:r>
            <a:r>
              <a:rPr lang="da-DK" sz="2800" b="1" dirty="0">
                <a:solidFill>
                  <a:srgbClr val="366E3F"/>
                </a:solidFill>
                <a:latin typeface="Open Sans" panose="020B0606030504020204" pitchFamily="34" charset="0"/>
                <a:ea typeface="Open Sans" panose="020B0606030504020204" pitchFamily="34" charset="0"/>
                <a:cs typeface="Open Sans" panose="020B0606030504020204" pitchFamily="34" charset="0"/>
              </a:rPr>
              <a:t> </a:t>
            </a:r>
            <a:br>
              <a:rPr lang="da-DK" sz="2800" b="1" dirty="0">
                <a:solidFill>
                  <a:srgbClr val="366E3F"/>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rgbClr val="366E3F"/>
                </a:solidFill>
                <a:latin typeface="Open Sans" panose="020B0606030504020204" pitchFamily="34" charset="0"/>
                <a:ea typeface="Open Sans" panose="020B0606030504020204" pitchFamily="34" charset="0"/>
                <a:cs typeface="Open Sans" panose="020B0606030504020204" pitchFamily="34" charset="0"/>
              </a:rPr>
              <a:t>AT REAGERE PÅ </a:t>
            </a:r>
            <a:br>
              <a:rPr lang="da-DK" sz="2800" b="1" dirty="0">
                <a:solidFill>
                  <a:srgbClr val="366E3F"/>
                </a:solidFill>
                <a:latin typeface="Open Sans" panose="020B0606030504020204" pitchFamily="34" charset="0"/>
                <a:ea typeface="Open Sans" panose="020B0606030504020204" pitchFamily="34" charset="0"/>
                <a:cs typeface="Open Sans" panose="020B0606030504020204" pitchFamily="34" charset="0"/>
              </a:rPr>
            </a:br>
            <a:r>
              <a:rPr lang="da-DK" sz="2800" b="1" dirty="0">
                <a:solidFill>
                  <a:srgbClr val="366E3F"/>
                </a:solidFill>
                <a:latin typeface="Open Sans" panose="020B0606030504020204" pitchFamily="34" charset="0"/>
                <a:ea typeface="Open Sans" panose="020B0606030504020204" pitchFamily="34" charset="0"/>
                <a:cs typeface="Open Sans" panose="020B0606030504020204" pitchFamily="34" charset="0"/>
              </a:rPr>
              <a:t>LAVT BLODSUKKER</a:t>
            </a:r>
          </a:p>
          <a:p>
            <a:pPr>
              <a:buClr>
                <a:schemeClr val="bg1"/>
              </a:buClr>
            </a:pPr>
            <a:endParaRPr lang="da-DK" dirty="0">
              <a:solidFill>
                <a:schemeClr val="accent4">
                  <a:lumMod val="50000"/>
                </a:schemeClr>
              </a:solidFill>
            </a:endParaRPr>
          </a:p>
          <a:p>
            <a:pPr>
              <a:buClr>
                <a:schemeClr val="bg1"/>
              </a:buClr>
            </a:pPr>
            <a:endParaRPr lang="da-DK" dirty="0">
              <a:solidFill>
                <a:schemeClr val="bg1"/>
              </a:solidFill>
            </a:endParaRPr>
          </a:p>
        </p:txBody>
      </p:sp>
      <p:pic>
        <p:nvPicPr>
          <p:cNvPr id="7" name="Billede 6">
            <a:extLst>
              <a:ext uri="{FF2B5EF4-FFF2-40B4-BE49-F238E27FC236}">
                <a16:creationId xmlns:a16="http://schemas.microsoft.com/office/drawing/2014/main" id="{33FBE410-AD1C-21A3-8964-DF63E5F22C4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792"/>
          <a:stretch/>
        </p:blipFill>
        <p:spPr>
          <a:xfrm>
            <a:off x="4260552" y="2012270"/>
            <a:ext cx="3670895" cy="4528377"/>
          </a:xfrm>
          <a:prstGeom prst="rect">
            <a:avLst/>
          </a:prstGeom>
        </p:spPr>
      </p:pic>
    </p:spTree>
    <p:extLst>
      <p:ext uri="{BB962C8B-B14F-4D97-AF65-F5344CB8AC3E}">
        <p14:creationId xmlns:p14="http://schemas.microsoft.com/office/powerpoint/2010/main" val="720677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ECE7549C-49A8-50BA-A904-0D8C550C8F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35ABCF-096D-C666-7A64-2F51EA7F137A}"/>
              </a:ext>
            </a:extLst>
          </p:cNvPr>
          <p:cNvSpPr txBox="1">
            <a:spLocks noGrp="1"/>
          </p:cNvSpPr>
          <p:nvPr>
            <p:ph type="title" idx="4294967295"/>
          </p:nvPr>
        </p:nvSpPr>
        <p:spPr>
          <a:xfrm>
            <a:off x="3151936" y="411843"/>
            <a:ext cx="5888129" cy="54912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dirty="0">
                <a:ln>
                  <a:noFill/>
                </a:ln>
                <a:solidFill>
                  <a:schemeClr val="tx1"/>
                </a:solidFill>
                <a:effectLst/>
                <a:uLnTx/>
                <a:uFillTx/>
                <a:latin typeface="+mj-lt"/>
                <a:ea typeface="+mj-ea"/>
                <a:cs typeface="+mj-cs"/>
              </a:rPr>
              <a:t>Behandling af lavt blodsukker</a:t>
            </a:r>
          </a:p>
        </p:txBody>
      </p:sp>
      <p:sp>
        <p:nvSpPr>
          <p:cNvPr id="16" name="Tekstfelt 15">
            <a:extLst>
              <a:ext uri="{FF2B5EF4-FFF2-40B4-BE49-F238E27FC236}">
                <a16:creationId xmlns:a16="http://schemas.microsoft.com/office/drawing/2014/main" id="{4170BA1D-8353-84E9-E058-79A6DD1363BF}"/>
              </a:ext>
            </a:extLst>
          </p:cNvPr>
          <p:cNvSpPr txBox="1"/>
          <p:nvPr/>
        </p:nvSpPr>
        <p:spPr>
          <a:xfrm>
            <a:off x="2483672" y="5797050"/>
            <a:ext cx="4192094" cy="456690"/>
          </a:xfrm>
          <a:prstGeom prst="rect">
            <a:avLst/>
          </a:prstGeom>
          <a:noFill/>
        </p:spPr>
        <p:txBody>
          <a:bodyPr wrap="square" lIns="0" tIns="0" rIns="0" bIns="108000" rtlCol="0">
            <a:noAutofit/>
          </a:bodyPr>
          <a:lstStyle/>
          <a:p>
            <a:pPr algn="l">
              <a:lnSpc>
                <a:spcPct val="90000"/>
              </a:lnSpc>
              <a:spcBef>
                <a:spcPts val="1000"/>
              </a:spcBef>
            </a:pPr>
            <a:r>
              <a:rPr lang="da-DK" sz="2000" i="1" dirty="0">
                <a:solidFill>
                  <a:schemeClr val="accent1"/>
                </a:solidFill>
              </a:rPr>
              <a:t>Uændret eller faldende blodsukker</a:t>
            </a:r>
          </a:p>
        </p:txBody>
      </p:sp>
      <p:sp>
        <p:nvSpPr>
          <p:cNvPr id="5" name="Tekstfelt 4">
            <a:extLst>
              <a:ext uri="{FF2B5EF4-FFF2-40B4-BE49-F238E27FC236}">
                <a16:creationId xmlns:a16="http://schemas.microsoft.com/office/drawing/2014/main" id="{2348B31C-296A-F8D4-4718-389D4C1D5D04}"/>
              </a:ext>
            </a:extLst>
          </p:cNvPr>
          <p:cNvSpPr txBox="1"/>
          <p:nvPr/>
        </p:nvSpPr>
        <p:spPr>
          <a:xfrm>
            <a:off x="974900" y="1293541"/>
            <a:ext cx="2449511" cy="720000"/>
          </a:xfrm>
          <a:prstGeom prst="rect">
            <a:avLst/>
          </a:prstGeom>
          <a:solidFill>
            <a:schemeClr val="accent1">
              <a:lumMod val="20000"/>
              <a:lumOff val="80000"/>
            </a:schemeClr>
          </a:solidFill>
        </p:spPr>
        <p:txBody>
          <a:bodyPr wrap="square" rtlCol="0" anchor="ctr" anchorCtr="0">
            <a:noAutofit/>
          </a:bodyPr>
          <a:lstStyle/>
          <a:p>
            <a:pPr algn="ctr"/>
            <a:r>
              <a:rPr lang="da-DK" sz="32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6" name="Pladsholder til indhold 3">
            <a:extLst>
              <a:ext uri="{FF2B5EF4-FFF2-40B4-BE49-F238E27FC236}">
                <a16:creationId xmlns:a16="http://schemas.microsoft.com/office/drawing/2014/main" id="{AF1452BF-1748-3D9A-CE9F-FB2A08BABDA4}"/>
              </a:ext>
            </a:extLst>
          </p:cNvPr>
          <p:cNvSpPr txBox="1">
            <a:spLocks/>
          </p:cNvSpPr>
          <p:nvPr/>
        </p:nvSpPr>
        <p:spPr>
          <a:xfrm>
            <a:off x="954136" y="2491085"/>
            <a:ext cx="2460376" cy="3050001"/>
          </a:xfrm>
          <a:prstGeom prst="rect">
            <a:avLst/>
          </a:prstGeom>
        </p:spPr>
        <p:txBody>
          <a:bodyPr vert="horz" lIns="0" tIns="0" rIns="0" bIns="0" rtlCol="0" anchor="t">
            <a:noAutofit/>
          </a:bodyPr>
          <a:lstStyle>
            <a:lvl1pPr marL="288000" indent="-288000" algn="l" defTabSz="914400" rtl="0" eaLnBrk="1" latinLnBrk="0" hangingPunct="1">
              <a:lnSpc>
                <a:spcPts val="2400"/>
              </a:lnSpc>
              <a:spcBef>
                <a:spcPts val="10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1pPr>
            <a:lvl2pPr marL="57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6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152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1440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1728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6pPr>
            <a:lvl7pPr marL="201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7pPr>
            <a:lvl8pPr marL="230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8pPr>
            <a:lvl9pPr marL="2592000" marR="0" indent="-288000" algn="l" defTabSz="914400" rtl="0" eaLnBrk="1" fontAlgn="auto" latinLnBrk="0" hangingPunct="1">
              <a:lnSpc>
                <a:spcPts val="2400"/>
              </a:lnSpc>
              <a:spcBef>
                <a:spcPts val="500"/>
              </a:spcBef>
              <a:spcAft>
                <a:spcPts val="0"/>
              </a:spcAft>
              <a:buClr>
                <a:srgbClr val="0085A1"/>
              </a:buClr>
              <a:buSzPct val="120000"/>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mn-cs"/>
              </a:defRPr>
            </a:lvl9pPr>
          </a:lstStyle>
          <a:p>
            <a:pPr marL="0" indent="0" algn="ctr">
              <a:buNone/>
            </a:pPr>
            <a:r>
              <a:rPr lang="da-DK" dirty="0">
                <a:latin typeface="Open Sans"/>
                <a:ea typeface="Open Sans"/>
                <a:cs typeface="Open Sans"/>
              </a:rPr>
              <a:t>Indtag ca. </a:t>
            </a:r>
            <a:r>
              <a:rPr lang="da-DK" b="1" dirty="0">
                <a:latin typeface="Open Sans"/>
                <a:ea typeface="Open Sans"/>
                <a:cs typeface="Open Sans"/>
              </a:rPr>
              <a:t>15-20 gram </a:t>
            </a:r>
            <a:r>
              <a:rPr lang="da-DK" dirty="0">
                <a:latin typeface="Open Sans"/>
                <a:ea typeface="Open Sans"/>
                <a:cs typeface="Open Sans"/>
              </a:rPr>
              <a:t>hurtige kulhydrater</a:t>
            </a:r>
          </a:p>
          <a:p>
            <a:pPr marL="0" indent="0" algn="ctr">
              <a:lnSpc>
                <a:spcPct val="0"/>
              </a:lnSpc>
              <a:spcBef>
                <a:spcPts val="15600"/>
              </a:spcBef>
              <a:buNone/>
            </a:pPr>
            <a:r>
              <a:rPr lang="da-DK" dirty="0">
                <a:latin typeface="Open Sans" panose="020B0606030504020204" pitchFamily="34" charset="0"/>
                <a:ea typeface="Open Sans" panose="020B0606030504020204" pitchFamily="34" charset="0"/>
                <a:cs typeface="Open Sans" panose="020B0606030504020204" pitchFamily="34" charset="0"/>
              </a:rPr>
              <a:t>Fx juice el. druesukker</a:t>
            </a:r>
          </a:p>
        </p:txBody>
      </p:sp>
      <p:sp>
        <p:nvSpPr>
          <p:cNvPr id="7" name="Tekstfelt 6">
            <a:extLst>
              <a:ext uri="{FF2B5EF4-FFF2-40B4-BE49-F238E27FC236}">
                <a16:creationId xmlns:a16="http://schemas.microsoft.com/office/drawing/2014/main" id="{216B50C7-11F7-FC51-DCAF-CC7A67D6A5E9}"/>
              </a:ext>
            </a:extLst>
          </p:cNvPr>
          <p:cNvSpPr txBox="1"/>
          <p:nvPr/>
        </p:nvSpPr>
        <p:spPr>
          <a:xfrm>
            <a:off x="3867076" y="1293541"/>
            <a:ext cx="2449511" cy="720000"/>
          </a:xfrm>
          <a:prstGeom prst="rect">
            <a:avLst/>
          </a:prstGeom>
          <a:solidFill>
            <a:schemeClr val="accent6"/>
          </a:solidFill>
        </p:spPr>
        <p:txBody>
          <a:bodyPr wrap="square" rtlCol="0" anchor="ctr" anchorCtr="0">
            <a:noAutofit/>
          </a:bodyPr>
          <a:lstStyle/>
          <a:p>
            <a:pPr algn="ctr"/>
            <a:r>
              <a:rPr lang="da-DK" sz="3200" b="1">
                <a:latin typeface="Open Sans" panose="020B0606030504020204" pitchFamily="34" charset="0"/>
                <a:ea typeface="Open Sans" panose="020B0606030504020204" pitchFamily="34" charset="0"/>
                <a:cs typeface="Open Sans" panose="020B0606030504020204" pitchFamily="34" charset="0"/>
              </a:rPr>
              <a:t>15</a:t>
            </a:r>
          </a:p>
        </p:txBody>
      </p:sp>
      <p:sp>
        <p:nvSpPr>
          <p:cNvPr id="3" name="Pladsholder til indhold 3">
            <a:extLst>
              <a:ext uri="{FF2B5EF4-FFF2-40B4-BE49-F238E27FC236}">
                <a16:creationId xmlns:a16="http://schemas.microsoft.com/office/drawing/2014/main" id="{192A6A3A-BDB1-2A01-FBE3-79506CDFDDF1}"/>
              </a:ext>
            </a:extLst>
          </p:cNvPr>
          <p:cNvSpPr txBox="1">
            <a:spLocks/>
          </p:cNvSpPr>
          <p:nvPr/>
        </p:nvSpPr>
        <p:spPr>
          <a:xfrm>
            <a:off x="3796349" y="2494468"/>
            <a:ext cx="2639585" cy="3050000"/>
          </a:xfrm>
          <a:prstGeom prst="rect">
            <a:avLst/>
          </a:prstGeom>
        </p:spPr>
        <p:txBody>
          <a:bodyPr vert="horz" lIns="0" tIns="0" rIns="0" bIns="0" rtlCol="0" anchor="t">
            <a:noAutofit/>
          </a:bodyPr>
          <a:lstStyle>
            <a:lvl1pPr marL="288000" indent="-288000" algn="l" defTabSz="914400" rtl="0" eaLnBrk="1" latinLnBrk="0" hangingPunct="1">
              <a:lnSpc>
                <a:spcPts val="2400"/>
              </a:lnSpc>
              <a:spcBef>
                <a:spcPts val="10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1pPr>
            <a:lvl2pPr marL="57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6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152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1440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1728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6pPr>
            <a:lvl7pPr marL="201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7pPr>
            <a:lvl8pPr marL="230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8pPr>
            <a:lvl9pPr marL="2592000" marR="0" indent="-288000" algn="l" defTabSz="914400" rtl="0" eaLnBrk="1" fontAlgn="auto" latinLnBrk="0" hangingPunct="1">
              <a:lnSpc>
                <a:spcPts val="2400"/>
              </a:lnSpc>
              <a:spcBef>
                <a:spcPts val="500"/>
              </a:spcBef>
              <a:spcAft>
                <a:spcPts val="0"/>
              </a:spcAft>
              <a:buClr>
                <a:srgbClr val="0085A1"/>
              </a:buClr>
              <a:buSzPct val="120000"/>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mn-cs"/>
              </a:defRPr>
            </a:lvl9pPr>
          </a:lstStyle>
          <a:p>
            <a:pPr marL="0" indent="0" algn="ctr">
              <a:buNone/>
            </a:pPr>
            <a:r>
              <a:rPr lang="da-DK" dirty="0">
                <a:latin typeface="Open Sans"/>
                <a:ea typeface="Open Sans"/>
                <a:cs typeface="Open Sans"/>
              </a:rPr>
              <a:t>Vent ca. </a:t>
            </a:r>
            <a:r>
              <a:rPr lang="da-DK" b="1" dirty="0">
                <a:latin typeface="Open Sans"/>
                <a:ea typeface="Open Sans"/>
                <a:cs typeface="Open Sans"/>
              </a:rPr>
              <a:t>15 minutter</a:t>
            </a:r>
            <a:r>
              <a:rPr lang="da-DK" dirty="0">
                <a:latin typeface="Open Sans"/>
                <a:ea typeface="Open Sans"/>
                <a:cs typeface="Open Sans"/>
              </a:rPr>
              <a:t> og mål blodsukkeret igen</a:t>
            </a:r>
          </a:p>
          <a:p>
            <a:pPr marL="0" indent="0" algn="ctr">
              <a:lnSpc>
                <a:spcPct val="0"/>
              </a:lnSpc>
              <a:spcBef>
                <a:spcPts val="15600"/>
              </a:spcBef>
              <a:buNone/>
            </a:pPr>
            <a:r>
              <a:rPr lang="da-DK" dirty="0">
                <a:latin typeface="Open Sans" panose="020B0606030504020204" pitchFamily="34" charset="0"/>
                <a:ea typeface="Open Sans" panose="020B0606030504020204" pitchFamily="34" charset="0"/>
                <a:cs typeface="Open Sans" panose="020B0606030504020204" pitchFamily="34" charset="0"/>
              </a:rPr>
              <a:t>Bliv omkring borgeren</a:t>
            </a:r>
          </a:p>
        </p:txBody>
      </p:sp>
      <p:sp>
        <p:nvSpPr>
          <p:cNvPr id="13" name="Tekstfelt 12">
            <a:extLst>
              <a:ext uri="{FF2B5EF4-FFF2-40B4-BE49-F238E27FC236}">
                <a16:creationId xmlns:a16="http://schemas.microsoft.com/office/drawing/2014/main" id="{5D417BC9-4C78-891D-14E6-A721F5803B7B}"/>
              </a:ext>
            </a:extLst>
          </p:cNvPr>
          <p:cNvSpPr txBox="1"/>
          <p:nvPr/>
        </p:nvSpPr>
        <p:spPr>
          <a:xfrm>
            <a:off x="6574547" y="3228631"/>
            <a:ext cx="3005888" cy="456690"/>
          </a:xfrm>
          <a:prstGeom prst="rect">
            <a:avLst/>
          </a:prstGeom>
          <a:noFill/>
        </p:spPr>
        <p:txBody>
          <a:bodyPr wrap="square" lIns="0" tIns="0" rIns="0" bIns="108000" rtlCol="0">
            <a:noAutofit/>
          </a:bodyPr>
          <a:lstStyle/>
          <a:p>
            <a:pPr algn="l">
              <a:lnSpc>
                <a:spcPct val="90000"/>
              </a:lnSpc>
              <a:spcBef>
                <a:spcPts val="1000"/>
              </a:spcBef>
            </a:pPr>
            <a:r>
              <a:rPr lang="da-DK" sz="2000" i="1" dirty="0">
                <a:solidFill>
                  <a:schemeClr val="accent1"/>
                </a:solidFill>
              </a:rPr>
              <a:t>Stigende blodsukker</a:t>
            </a:r>
          </a:p>
        </p:txBody>
      </p:sp>
      <p:sp>
        <p:nvSpPr>
          <p:cNvPr id="8" name="Tekstfelt 7">
            <a:extLst>
              <a:ext uri="{FF2B5EF4-FFF2-40B4-BE49-F238E27FC236}">
                <a16:creationId xmlns:a16="http://schemas.microsoft.com/office/drawing/2014/main" id="{F39CC286-7778-DA87-7B19-092EFCC8F724}"/>
              </a:ext>
            </a:extLst>
          </p:cNvPr>
          <p:cNvSpPr txBox="1"/>
          <p:nvPr/>
        </p:nvSpPr>
        <p:spPr>
          <a:xfrm>
            <a:off x="8980173" y="1307364"/>
            <a:ext cx="2449511" cy="720000"/>
          </a:xfrm>
          <a:prstGeom prst="rect">
            <a:avLst/>
          </a:prstGeom>
          <a:solidFill>
            <a:schemeClr val="accent4"/>
          </a:solidFill>
        </p:spPr>
        <p:txBody>
          <a:bodyPr wrap="square" rtlCol="0" anchor="ctr" anchorCtr="0">
            <a:noAutofit/>
          </a:bodyPr>
          <a:lstStyle/>
          <a:p>
            <a:pPr algn="ctr"/>
            <a:r>
              <a:rPr lang="da-DK" sz="3200" b="1">
                <a:latin typeface="Open Sans" panose="020B0606030504020204" pitchFamily="34" charset="0"/>
                <a:ea typeface="Open Sans" panose="020B0606030504020204" pitchFamily="34" charset="0"/>
                <a:cs typeface="Open Sans" panose="020B0606030504020204" pitchFamily="34" charset="0"/>
              </a:rPr>
              <a:t>15</a:t>
            </a:r>
          </a:p>
        </p:txBody>
      </p:sp>
      <p:sp>
        <p:nvSpPr>
          <p:cNvPr id="4" name="Pladsholder til indhold 3">
            <a:extLst>
              <a:ext uri="{FF2B5EF4-FFF2-40B4-BE49-F238E27FC236}">
                <a16:creationId xmlns:a16="http://schemas.microsoft.com/office/drawing/2014/main" id="{D13AC8D5-98B6-8D35-3C98-20EC0B3FE00C}"/>
              </a:ext>
            </a:extLst>
          </p:cNvPr>
          <p:cNvSpPr txBox="1">
            <a:spLocks/>
          </p:cNvSpPr>
          <p:nvPr/>
        </p:nvSpPr>
        <p:spPr>
          <a:xfrm>
            <a:off x="8935710" y="2484054"/>
            <a:ext cx="2738037" cy="3050001"/>
          </a:xfrm>
          <a:prstGeom prst="rect">
            <a:avLst/>
          </a:prstGeom>
        </p:spPr>
        <p:txBody>
          <a:bodyPr vert="horz" lIns="0" tIns="0" rIns="0" bIns="0" rtlCol="0" anchor="t">
            <a:noAutofit/>
          </a:bodyPr>
          <a:lstStyle>
            <a:lvl1pPr marL="288000" indent="-288000" algn="l" defTabSz="914400" rtl="0" eaLnBrk="1" latinLnBrk="0" hangingPunct="1">
              <a:lnSpc>
                <a:spcPts val="2400"/>
              </a:lnSpc>
              <a:spcBef>
                <a:spcPts val="10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1pPr>
            <a:lvl2pPr marL="57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6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152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1440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1728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6pPr>
            <a:lvl7pPr marL="201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7pPr>
            <a:lvl8pPr marL="230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8pPr>
            <a:lvl9pPr marL="2592000" marR="0" indent="-288000" algn="l" defTabSz="914400" rtl="0" eaLnBrk="1" fontAlgn="auto" latinLnBrk="0" hangingPunct="1">
              <a:lnSpc>
                <a:spcPts val="2400"/>
              </a:lnSpc>
              <a:spcBef>
                <a:spcPts val="500"/>
              </a:spcBef>
              <a:spcAft>
                <a:spcPts val="0"/>
              </a:spcAft>
              <a:buClr>
                <a:srgbClr val="0085A1"/>
              </a:buClr>
              <a:buSzPct val="120000"/>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mn-cs"/>
              </a:defRPr>
            </a:lvl9pPr>
          </a:lstStyle>
          <a:p>
            <a:pPr marL="0" indent="0" algn="ctr">
              <a:buNone/>
            </a:pPr>
            <a:r>
              <a:rPr lang="da-DK" dirty="0">
                <a:latin typeface="Open Sans"/>
                <a:ea typeface="Open Sans"/>
                <a:cs typeface="Open Sans"/>
              </a:rPr>
              <a:t>Indtag ca. </a:t>
            </a:r>
            <a:r>
              <a:rPr lang="da-DK" b="1" dirty="0">
                <a:latin typeface="Open Sans"/>
                <a:ea typeface="Open Sans"/>
                <a:cs typeface="Open Sans"/>
              </a:rPr>
              <a:t>15 gram </a:t>
            </a:r>
            <a:r>
              <a:rPr lang="da-DK" dirty="0">
                <a:latin typeface="Open Sans"/>
                <a:ea typeface="Open Sans"/>
                <a:cs typeface="Open Sans"/>
              </a:rPr>
              <a:t>langsomme kulhydrater</a:t>
            </a:r>
          </a:p>
          <a:p>
            <a:pPr marL="0" indent="0" algn="ctr">
              <a:lnSpc>
                <a:spcPct val="100000"/>
              </a:lnSpc>
              <a:spcBef>
                <a:spcPts val="14800"/>
              </a:spcBef>
              <a:buNone/>
            </a:pPr>
            <a:r>
              <a:rPr lang="da-DK" dirty="0">
                <a:latin typeface="Open Sans" panose="020B0606030504020204" pitchFamily="34" charset="0"/>
                <a:ea typeface="Open Sans" panose="020B0606030504020204" pitchFamily="34" charset="0"/>
                <a:cs typeface="Open Sans" panose="020B0606030504020204" pitchFamily="34" charset="0"/>
              </a:rPr>
              <a:t>Fx rugbrød el. anden groft brød</a:t>
            </a:r>
          </a:p>
        </p:txBody>
      </p:sp>
      <p:pic>
        <p:nvPicPr>
          <p:cNvPr id="9" name="Billede 8">
            <a:extLst>
              <a:ext uri="{FF2B5EF4-FFF2-40B4-BE49-F238E27FC236}">
                <a16:creationId xmlns:a16="http://schemas.microsoft.com/office/drawing/2014/main" id="{853E81D2-ADFE-5494-A9A7-E0570844FEC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749"/>
          <a:stretch/>
        </p:blipFill>
        <p:spPr>
          <a:xfrm>
            <a:off x="9276774" y="3487687"/>
            <a:ext cx="1793125" cy="1249448"/>
          </a:xfrm>
          <a:prstGeom prst="rect">
            <a:avLst/>
          </a:prstGeom>
        </p:spPr>
      </p:pic>
      <p:pic>
        <p:nvPicPr>
          <p:cNvPr id="10" name="Billede 9">
            <a:extLst>
              <a:ext uri="{FF2B5EF4-FFF2-40B4-BE49-F238E27FC236}">
                <a16:creationId xmlns:a16="http://schemas.microsoft.com/office/drawing/2014/main" id="{17B25E42-F706-0909-A69E-0637417F8ED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7301"/>
          <a:stretch/>
        </p:blipFill>
        <p:spPr>
          <a:xfrm>
            <a:off x="1986992" y="3654497"/>
            <a:ext cx="1220499" cy="522148"/>
          </a:xfrm>
          <a:prstGeom prst="rect">
            <a:avLst/>
          </a:prstGeom>
        </p:spPr>
      </p:pic>
      <p:pic>
        <p:nvPicPr>
          <p:cNvPr id="11" name="Billede 10">
            <a:extLst>
              <a:ext uri="{FF2B5EF4-FFF2-40B4-BE49-F238E27FC236}">
                <a16:creationId xmlns:a16="http://schemas.microsoft.com/office/drawing/2014/main" id="{8B79B6DC-F1CB-9FFE-4365-57E8BC68213C}"/>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2176"/>
          <a:stretch/>
        </p:blipFill>
        <p:spPr>
          <a:xfrm>
            <a:off x="1053693" y="3281554"/>
            <a:ext cx="1331402" cy="1236131"/>
          </a:xfrm>
          <a:prstGeom prst="rect">
            <a:avLst/>
          </a:prstGeom>
        </p:spPr>
      </p:pic>
      <p:pic>
        <p:nvPicPr>
          <p:cNvPr id="12" name="Billede 11">
            <a:extLst>
              <a:ext uri="{FF2B5EF4-FFF2-40B4-BE49-F238E27FC236}">
                <a16:creationId xmlns:a16="http://schemas.microsoft.com/office/drawing/2014/main" id="{D52117FA-C908-AC33-C06E-72AFF3578858}"/>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0980"/>
          <a:stretch/>
        </p:blipFill>
        <p:spPr>
          <a:xfrm>
            <a:off x="3907964" y="3294085"/>
            <a:ext cx="2248049" cy="1332498"/>
          </a:xfrm>
          <a:prstGeom prst="rect">
            <a:avLst/>
          </a:prstGeom>
        </p:spPr>
      </p:pic>
      <p:sp>
        <p:nvSpPr>
          <p:cNvPr id="14" name="Pil: bøjet opad 13">
            <a:extLst>
              <a:ext uri="{FF2B5EF4-FFF2-40B4-BE49-F238E27FC236}">
                <a16:creationId xmlns:a16="http://schemas.microsoft.com/office/drawing/2014/main" id="{B95C43CC-4BA4-811E-4B9C-F89EC75783F1}"/>
              </a:ext>
              <a:ext uri="{C183D7F6-B498-43B3-948B-1728B52AA6E4}">
                <adec:decorative xmlns:adec="http://schemas.microsoft.com/office/drawing/2017/decorative" val="1"/>
              </a:ext>
            </a:extLst>
          </p:cNvPr>
          <p:cNvSpPr/>
          <p:nvPr/>
        </p:nvSpPr>
        <p:spPr>
          <a:xfrm flipH="1">
            <a:off x="1827299" y="5458077"/>
            <a:ext cx="4747248" cy="760051"/>
          </a:xfrm>
          <a:prstGeom prst="bentUpArrow">
            <a:avLst>
              <a:gd name="adj1" fmla="val 16197"/>
              <a:gd name="adj2" fmla="val 25000"/>
              <a:gd name="adj3" fmla="val 25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12404DFC-5EDB-61F9-B514-AB7287221545}"/>
              </a:ext>
              <a:ext uri="{C183D7F6-B498-43B3-948B-1728B52AA6E4}">
                <adec:decorative xmlns:adec="http://schemas.microsoft.com/office/drawing/2017/decorative" val="1"/>
              </a:ext>
            </a:extLst>
          </p:cNvPr>
          <p:cNvSpPr/>
          <p:nvPr/>
        </p:nvSpPr>
        <p:spPr>
          <a:xfrm rot="5400000">
            <a:off x="5562750" y="5070801"/>
            <a:ext cx="2159124" cy="13553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Pil: højre 16">
            <a:extLst>
              <a:ext uri="{FF2B5EF4-FFF2-40B4-BE49-F238E27FC236}">
                <a16:creationId xmlns:a16="http://schemas.microsoft.com/office/drawing/2014/main" id="{E6C9EFEC-441F-56C6-CD45-2423B522B003}"/>
              </a:ext>
              <a:ext uri="{C183D7F6-B498-43B3-948B-1728B52AA6E4}">
                <adec:decorative xmlns:adec="http://schemas.microsoft.com/office/drawing/2017/decorative" val="1"/>
              </a:ext>
            </a:extLst>
          </p:cNvPr>
          <p:cNvSpPr/>
          <p:nvPr/>
        </p:nvSpPr>
        <p:spPr>
          <a:xfrm>
            <a:off x="6591194" y="3550451"/>
            <a:ext cx="2160000" cy="262833"/>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5118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630ABEE5-25B7-31DA-3F76-6B62C799F015}"/>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F2FFF038-14E1-5712-E3A5-D8412FB00B22}"/>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da-DK" dirty="0"/>
          </a:p>
        </p:txBody>
      </p:sp>
      <p:sp>
        <p:nvSpPr>
          <p:cNvPr id="3" name="Titel 1">
            <a:extLst>
              <a:ext uri="{FF2B5EF4-FFF2-40B4-BE49-F238E27FC236}">
                <a16:creationId xmlns:a16="http://schemas.microsoft.com/office/drawing/2014/main" id="{50700A6B-C40D-6E99-73D7-D23156A2C4AA}"/>
              </a:ext>
            </a:extLst>
          </p:cNvPr>
          <p:cNvSpPr txBox="1">
            <a:spLocks noGrp="1"/>
          </p:cNvSpPr>
          <p:nvPr>
            <p:ph type="title" idx="4294967295"/>
          </p:nvPr>
        </p:nvSpPr>
        <p:spPr>
          <a:xfrm>
            <a:off x="6446386" y="552530"/>
            <a:ext cx="557461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Behandling af </a:t>
            </a:r>
            <a:b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akut lavt blodsukker</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indhold 3">
            <a:extLst>
              <a:ext uri="{FF2B5EF4-FFF2-40B4-BE49-F238E27FC236}">
                <a16:creationId xmlns:a16="http://schemas.microsoft.com/office/drawing/2014/main" id="{DC48F83D-7781-2B93-28E9-2D51DB4DD04E}"/>
              </a:ext>
            </a:extLst>
          </p:cNvPr>
          <p:cNvSpPr txBox="1">
            <a:spLocks/>
          </p:cNvSpPr>
          <p:nvPr/>
        </p:nvSpPr>
        <p:spPr>
          <a:xfrm>
            <a:off x="6446386" y="1973187"/>
            <a:ext cx="5574613" cy="2872581"/>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2000"/>
              </a:spcAft>
            </a:pPr>
            <a:r>
              <a:rPr lang="da-DK" b="1" dirty="0">
                <a:latin typeface="Open Sans"/>
                <a:ea typeface="Open Sans"/>
                <a:cs typeface="Open Sans"/>
              </a:rPr>
              <a:t>Hvis borgeren er bevidstløs!</a:t>
            </a:r>
            <a:endParaRPr lang="en-US" dirty="0">
              <a:latin typeface="Open Sans"/>
              <a:ea typeface="Open Sans"/>
              <a:cs typeface="Open Sans"/>
            </a:endParaRPr>
          </a:p>
          <a:p>
            <a:pPr>
              <a:lnSpc>
                <a:spcPct val="100000"/>
              </a:lnSpc>
              <a:spcAft>
                <a:spcPts val="2000"/>
              </a:spcAft>
              <a:buFont typeface="Wingdings" panose="05000000000000000000" pitchFamily="2" charset="2"/>
              <a:buChar char="§"/>
            </a:pPr>
            <a:r>
              <a:rPr lang="da-DK" dirty="0">
                <a:latin typeface="Open Sans"/>
                <a:ea typeface="Open Sans"/>
                <a:cs typeface="Open Sans"/>
              </a:rPr>
              <a:t>Ring 1-1-2 </a:t>
            </a:r>
          </a:p>
          <a:p>
            <a:pPr>
              <a:lnSpc>
                <a:spcPct val="100000"/>
              </a:lnSpc>
              <a:spcBef>
                <a:spcPts val="200"/>
              </a:spcBef>
              <a:spcAft>
                <a:spcPts val="2000"/>
              </a:spcAft>
              <a:buFont typeface="Wingdings" panose="05000000000000000000" pitchFamily="2" charset="2"/>
              <a:buChar char="§"/>
            </a:pPr>
            <a:r>
              <a:rPr lang="da-DK" dirty="0">
                <a:latin typeface="Open Sans"/>
                <a:ea typeface="Open Sans"/>
                <a:cs typeface="Open Sans"/>
              </a:rPr>
              <a:t>Pårørende eller behandler giver </a:t>
            </a:r>
            <a:br>
              <a:rPr lang="da-DK" dirty="0">
                <a:latin typeface="Open Sans"/>
                <a:ea typeface="Open Sans"/>
                <a:cs typeface="Open Sans"/>
              </a:rPr>
            </a:br>
            <a:r>
              <a:rPr lang="da-DK" dirty="0">
                <a:latin typeface="Open Sans"/>
                <a:ea typeface="Open Sans"/>
                <a:cs typeface="Open Sans"/>
              </a:rPr>
              <a:t>indsprøjtning med glukagon i en muskel</a:t>
            </a:r>
          </a:p>
          <a:p>
            <a:pPr>
              <a:lnSpc>
                <a:spcPct val="100000"/>
              </a:lnSpc>
              <a:spcBef>
                <a:spcPts val="200"/>
              </a:spcBef>
              <a:buFont typeface="Wingdings" panose="05000000000000000000" pitchFamily="2" charset="2"/>
              <a:buChar char="§"/>
            </a:pPr>
            <a:r>
              <a:rPr lang="da-DK" dirty="0">
                <a:latin typeface="Open Sans"/>
                <a:ea typeface="Open Sans"/>
                <a:cs typeface="Open Sans"/>
              </a:rPr>
              <a:t>Når borgeren er ved bevidsthed </a:t>
            </a:r>
            <a:br>
              <a:rPr lang="da-DK" dirty="0">
                <a:latin typeface="Open Sans"/>
                <a:ea typeface="Open Sans"/>
                <a:cs typeface="Open Sans"/>
              </a:rPr>
            </a:br>
            <a:r>
              <a:rPr lang="da-DK" dirty="0">
                <a:latin typeface="Open Sans"/>
                <a:ea typeface="Open Sans"/>
                <a:cs typeface="Open Sans"/>
              </a:rPr>
              <a:t>skal de spise og drikke noget</a:t>
            </a:r>
          </a:p>
        </p:txBody>
      </p:sp>
      <p:pic>
        <p:nvPicPr>
          <p:cNvPr id="5" name="Billede 4">
            <a:extLst>
              <a:ext uri="{FF2B5EF4-FFF2-40B4-BE49-F238E27FC236}">
                <a16:creationId xmlns:a16="http://schemas.microsoft.com/office/drawing/2014/main" id="{171930D7-94BF-26A6-5B21-ADA56E6EC9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3743" y="1777155"/>
            <a:ext cx="5301872" cy="2721921"/>
          </a:xfrm>
          <a:prstGeom prst="rect">
            <a:avLst/>
          </a:prstGeom>
        </p:spPr>
      </p:pic>
    </p:spTree>
    <p:extLst>
      <p:ext uri="{BB962C8B-B14F-4D97-AF65-F5344CB8AC3E}">
        <p14:creationId xmlns:p14="http://schemas.microsoft.com/office/powerpoint/2010/main" val="912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alpha val="70000"/>
          </a:schemeClr>
        </a:solidFill>
        <a:effectLst/>
      </p:bgPr>
    </p:bg>
    <p:spTree>
      <p:nvGrpSpPr>
        <p:cNvPr id="1" name="">
          <a:extLst>
            <a:ext uri="{FF2B5EF4-FFF2-40B4-BE49-F238E27FC236}">
              <a16:creationId xmlns:a16="http://schemas.microsoft.com/office/drawing/2014/main" id="{F54963B6-A561-98E6-15C0-3F173CFA860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00ED624-5229-C7A5-25C6-65D42126C2EE}"/>
              </a:ext>
            </a:extLst>
          </p:cNvPr>
          <p:cNvSpPr>
            <a:spLocks noGrp="1"/>
          </p:cNvSpPr>
          <p:nvPr>
            <p:ph type="ctrTitle"/>
          </p:nvPr>
        </p:nvSpPr>
        <p:spPr>
          <a:xfrm>
            <a:off x="1039424" y="2651082"/>
            <a:ext cx="4137010" cy="1728422"/>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Tid til…</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panose="020B0606030504020204" pitchFamily="34" charset="0"/>
                <a:ea typeface="Open Sans" panose="020B0606030504020204" pitchFamily="34" charset="0"/>
                <a:cs typeface="Open Sans" panose="020B0606030504020204" pitchFamily="34" charset="0"/>
              </a:rPr>
              <a:t>Case eller dialogkort</a:t>
            </a:r>
          </a:p>
        </p:txBody>
      </p:sp>
      <p:sp>
        <p:nvSpPr>
          <p:cNvPr id="2" name="Pladsholder til sidefod 1">
            <a:extLst>
              <a:ext uri="{FF2B5EF4-FFF2-40B4-BE49-F238E27FC236}">
                <a16:creationId xmlns:a16="http://schemas.microsoft.com/office/drawing/2014/main" id="{DF294DF4-3783-B5E6-24BA-0AFCC1F8D1CD}"/>
              </a:ext>
              <a:ext uri="{C183D7F6-B498-43B3-948B-1728B52AA6E4}">
                <adec:decorative xmlns:adec="http://schemas.microsoft.com/office/drawing/2017/decorative" val="1"/>
              </a:ext>
            </a:extLst>
          </p:cNvPr>
          <p:cNvSpPr>
            <a:spLocks noGrp="1"/>
          </p:cNvSpPr>
          <p:nvPr>
            <p:ph type="ftr" sz="quarter" idx="11"/>
          </p:nvPr>
        </p:nvSpPr>
        <p:spPr/>
        <p:txBody>
          <a:bodyPr/>
          <a:lstStyle/>
          <a:p>
            <a:pPr lvl="0"/>
            <a:r>
              <a:rPr lang="da-DK" noProof="0"/>
              <a:t>Steno Diabetes Center Sjælland</a:t>
            </a:r>
          </a:p>
        </p:txBody>
      </p:sp>
    </p:spTree>
    <p:extLst>
      <p:ext uri="{BB962C8B-B14F-4D97-AF65-F5344CB8AC3E}">
        <p14:creationId xmlns:p14="http://schemas.microsoft.com/office/powerpoint/2010/main" val="3844432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alpha val="70000"/>
          </a:schemeClr>
        </a:solidFill>
        <a:effectLst/>
      </p:bgPr>
    </p:bg>
    <p:spTree>
      <p:nvGrpSpPr>
        <p:cNvPr id="1" name=""/>
        <p:cNvGrpSpPr/>
        <p:nvPr/>
      </p:nvGrpSpPr>
      <p:grpSpPr>
        <a:xfrm>
          <a:off x="0" y="0"/>
          <a:ext cx="0" cy="0"/>
          <a:chOff x="0" y="0"/>
          <a:chExt cx="0" cy="0"/>
        </a:xfrm>
      </p:grpSpPr>
      <p:sp>
        <p:nvSpPr>
          <p:cNvPr id="3" name="Titel 2"/>
          <p:cNvSpPr>
            <a:spLocks noGrp="1"/>
          </p:cNvSpPr>
          <p:nvPr>
            <p:ph type="ctrTitle"/>
          </p:nvPr>
        </p:nvSpPr>
        <p:spPr>
          <a:xfrm>
            <a:off x="1039424" y="2651082"/>
            <a:ext cx="4137010" cy="1152880"/>
          </a:xfrm>
        </p:spPr>
        <p:txBody>
          <a:bodyPr/>
          <a:lstStyle/>
          <a:p>
            <a:r>
              <a:rPr lang="da-DK">
                <a:latin typeface="Open Sans" panose="020B0606030504020204" pitchFamily="34" charset="0"/>
                <a:ea typeface="Open Sans" panose="020B0606030504020204" pitchFamily="34" charset="0"/>
                <a:cs typeface="Open Sans" panose="020B0606030504020204" pitchFamily="34" charset="0"/>
              </a:rPr>
              <a:t>Blodsukker-måling</a:t>
            </a:r>
          </a:p>
        </p:txBody>
      </p:sp>
      <p:sp>
        <p:nvSpPr>
          <p:cNvPr id="2" name="Pladsholder til sidefod 1">
            <a:extLst>
              <a:ext uri="{C183D7F6-B498-43B3-948B-1728B52AA6E4}">
                <adec:decorative xmlns:adec="http://schemas.microsoft.com/office/drawing/2017/decorative" val="1"/>
              </a:ext>
            </a:extLst>
          </p:cNvPr>
          <p:cNvSpPr>
            <a:spLocks noGrp="1"/>
          </p:cNvSpPr>
          <p:nvPr>
            <p:ph type="ftr" sz="quarter" idx="11"/>
          </p:nvPr>
        </p:nvSpPr>
        <p:spPr/>
        <p:txBody>
          <a:bodyPr/>
          <a:lstStyle/>
          <a:p>
            <a:pPr lvl="0"/>
            <a:r>
              <a:rPr lang="da-DK" noProof="0"/>
              <a:t>Steno Diabetes Center Sjælland</a:t>
            </a:r>
          </a:p>
        </p:txBody>
      </p:sp>
    </p:spTree>
    <p:extLst>
      <p:ext uri="{BB962C8B-B14F-4D97-AF65-F5344CB8AC3E}">
        <p14:creationId xmlns:p14="http://schemas.microsoft.com/office/powerpoint/2010/main" val="14019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4CD3F458-F892-1CA1-49B8-8DEC82DF57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5EA2EF1-7EA7-6EC0-D385-F9E767D23A34}"/>
              </a:ext>
            </a:extLst>
          </p:cNvPr>
          <p:cNvSpPr txBox="1">
            <a:spLocks noGrp="1"/>
          </p:cNvSpPr>
          <p:nvPr>
            <p:ph type="title" idx="4294967295"/>
          </p:nvPr>
        </p:nvSpPr>
        <p:spPr>
          <a:xfrm>
            <a:off x="674152" y="887685"/>
            <a:ext cx="11517848"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Hvorfor er det vigtigt at måle blodsukker?</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ladsholder til indhold 2">
            <a:extLst>
              <a:ext uri="{FF2B5EF4-FFF2-40B4-BE49-F238E27FC236}">
                <a16:creationId xmlns:a16="http://schemas.microsoft.com/office/drawing/2014/main" id="{6DAE6297-36C9-EF1A-9963-D26B84497AF3}"/>
              </a:ext>
            </a:extLst>
          </p:cNvPr>
          <p:cNvSpPr txBox="1">
            <a:spLocks/>
          </p:cNvSpPr>
          <p:nvPr/>
        </p:nvSpPr>
        <p:spPr>
          <a:xfrm>
            <a:off x="674152" y="1766963"/>
            <a:ext cx="11526837" cy="446136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
            </a:pPr>
            <a:r>
              <a:rPr lang="da-DK" dirty="0">
                <a:latin typeface="Open Sans"/>
                <a:ea typeface="Open Sans"/>
                <a:cs typeface="Open Sans"/>
              </a:rPr>
              <a:t>Indblik i behandlingen</a:t>
            </a:r>
          </a:p>
          <a:p>
            <a:pPr marL="342900" indent="-342900">
              <a:lnSpc>
                <a:spcPct val="150000"/>
              </a:lnSpc>
              <a:buFont typeface="Wingdings" panose="05000000000000000000" pitchFamily="2" charset="2"/>
              <a:buChar char="§"/>
            </a:pPr>
            <a:r>
              <a:rPr lang="da-DK" dirty="0">
                <a:latin typeface="Open Sans"/>
                <a:ea typeface="Open Sans"/>
                <a:cs typeface="Open Sans"/>
              </a:rPr>
              <a:t>Undgå følgesygdomme på grund af for svingende blodsukker</a:t>
            </a:r>
          </a:p>
          <a:p>
            <a:pPr marL="342900" indent="-342900">
              <a:lnSpc>
                <a:spcPct val="150000"/>
              </a:lnSpc>
              <a:buFont typeface="Wingdings" panose="05000000000000000000" pitchFamily="2" charset="2"/>
              <a:buChar char="§"/>
            </a:pPr>
            <a:r>
              <a:rPr lang="da-DK" dirty="0">
                <a:latin typeface="Open Sans"/>
                <a:ea typeface="Open Sans"/>
                <a:cs typeface="Open Sans"/>
              </a:rPr>
              <a:t>Handle på et lavt eller højt blodsukker</a:t>
            </a:r>
          </a:p>
          <a:p>
            <a:pPr marL="342900" indent="-342900">
              <a:lnSpc>
                <a:spcPct val="150000"/>
              </a:lnSpc>
              <a:buFont typeface="Wingdings" panose="05000000000000000000" pitchFamily="2" charset="2"/>
              <a:buChar char="§"/>
            </a:pPr>
            <a:r>
              <a:rPr lang="da-DK" dirty="0">
                <a:latin typeface="Open Sans"/>
                <a:ea typeface="Open Sans"/>
                <a:cs typeface="Open Sans"/>
              </a:rPr>
              <a:t>Blodsukkerets reaktioner på mad, motion, stress og medicin</a:t>
            </a:r>
          </a:p>
        </p:txBody>
      </p:sp>
      <p:pic>
        <p:nvPicPr>
          <p:cNvPr id="4" name="Billede 3">
            <a:extLst>
              <a:ext uri="{FF2B5EF4-FFF2-40B4-BE49-F238E27FC236}">
                <a16:creationId xmlns:a16="http://schemas.microsoft.com/office/drawing/2014/main" id="{1963001C-C455-7661-FAA8-F1B68A6062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b="21923"/>
          <a:stretch/>
        </p:blipFill>
        <p:spPr>
          <a:xfrm>
            <a:off x="8370565" y="3254538"/>
            <a:ext cx="4609771" cy="3254643"/>
          </a:xfrm>
          <a:prstGeom prst="rect">
            <a:avLst/>
          </a:prstGeom>
        </p:spPr>
      </p:pic>
    </p:spTree>
    <p:extLst>
      <p:ext uri="{BB962C8B-B14F-4D97-AF65-F5344CB8AC3E}">
        <p14:creationId xmlns:p14="http://schemas.microsoft.com/office/powerpoint/2010/main" val="18715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5A5E62FD-2432-B41E-AE22-C438E2738A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F0799A-2902-CDFE-E254-F668442C909C}"/>
              </a:ext>
            </a:extLst>
          </p:cNvPr>
          <p:cNvSpPr txBox="1">
            <a:spLocks noGrp="1"/>
          </p:cNvSpPr>
          <p:nvPr>
            <p:ph type="title" idx="4294967295"/>
          </p:nvPr>
        </p:nvSpPr>
        <p:spPr>
          <a:xfrm>
            <a:off x="944246" y="982000"/>
            <a:ext cx="11517848"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Hvor ofte skal blodsukkeret måles?</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ladsholder til indhold 2">
            <a:extLst>
              <a:ext uri="{FF2B5EF4-FFF2-40B4-BE49-F238E27FC236}">
                <a16:creationId xmlns:a16="http://schemas.microsoft.com/office/drawing/2014/main" id="{3063C724-829E-261F-1B91-E3C5E4D6A278}"/>
              </a:ext>
            </a:extLst>
          </p:cNvPr>
          <p:cNvSpPr txBox="1">
            <a:spLocks/>
          </p:cNvSpPr>
          <p:nvPr/>
        </p:nvSpPr>
        <p:spPr>
          <a:xfrm>
            <a:off x="944246" y="2062000"/>
            <a:ext cx="7114873" cy="3180358"/>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2000"/>
              </a:spcAft>
            </a:pPr>
            <a:r>
              <a:rPr lang="da-DK">
                <a:latin typeface="Open Sans"/>
                <a:ea typeface="Open Sans"/>
                <a:cs typeface="Open Sans"/>
              </a:rPr>
              <a:t>Altid lægen, der bestemmer!</a:t>
            </a:r>
            <a:endParaRPr lang="en-US"/>
          </a:p>
          <a:p>
            <a:pPr>
              <a:lnSpc>
                <a:spcPct val="100000"/>
              </a:lnSpc>
            </a:pPr>
            <a:r>
              <a:rPr lang="da-DK" b="1" dirty="0">
                <a:latin typeface="Open Sans" panose="020B0606030504020204" pitchFamily="34" charset="0"/>
                <a:ea typeface="Open Sans" panose="020B0606030504020204" pitchFamily="34" charset="0"/>
                <a:cs typeface="Open Sans" panose="020B0606030504020204" pitchFamily="34" charset="0"/>
              </a:rPr>
              <a:t>Type 1-diabetes </a:t>
            </a:r>
          </a:p>
          <a:p>
            <a:pPr marL="342900" indent="-342900">
              <a:lnSpc>
                <a:spcPct val="10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Flere gange dagligt</a:t>
            </a:r>
          </a:p>
          <a:p>
            <a:pPr marL="342900" indent="-342900">
              <a:lnSpc>
                <a:spcPct val="100000"/>
              </a:lnSpc>
              <a:buFont typeface="Wingdings" panose="05000000000000000000" pitchFamily="2" charset="2"/>
              <a:buChar char="§"/>
            </a:pPr>
            <a:r>
              <a:rPr lang="da-DK" dirty="0">
                <a:latin typeface="Open Sans"/>
                <a:ea typeface="Open Sans"/>
                <a:cs typeface="Open Sans"/>
              </a:rPr>
              <a:t>Tommelfingerregel om: </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før hvert måltid og før sengetid</a:t>
            </a:r>
          </a:p>
          <a:p>
            <a:pPr>
              <a:lnSpc>
                <a:spcPct val="100000"/>
              </a:lnSpc>
              <a:spcBef>
                <a:spcPts val="2000"/>
              </a:spcBef>
            </a:pPr>
            <a:r>
              <a:rPr lang="da-DK" b="1" dirty="0">
                <a:latin typeface="Open Sans" panose="020B0606030504020204" pitchFamily="34" charset="0"/>
                <a:ea typeface="Open Sans" panose="020B0606030504020204" pitchFamily="34" charset="0"/>
                <a:cs typeface="Open Sans" panose="020B0606030504020204" pitchFamily="34" charset="0"/>
              </a:rPr>
              <a:t>Type 2-diabetes</a:t>
            </a:r>
          </a:p>
          <a:p>
            <a:pPr marL="342900" indent="-342900">
              <a:lnSpc>
                <a:spcPct val="100000"/>
              </a:lnSpc>
              <a:buFont typeface="Wingdings" panose="05000000000000000000" pitchFamily="2" charset="2"/>
              <a:buChar char="§"/>
            </a:pPr>
            <a:r>
              <a:rPr lang="da-DK" dirty="0">
                <a:latin typeface="Open Sans"/>
                <a:ea typeface="Open Sans"/>
                <a:cs typeface="Open Sans"/>
              </a:rPr>
              <a:t>Varierer alt efter behandling</a:t>
            </a:r>
          </a:p>
        </p:txBody>
      </p:sp>
      <p:pic>
        <p:nvPicPr>
          <p:cNvPr id="4" name="Billede 3">
            <a:extLst>
              <a:ext uri="{FF2B5EF4-FFF2-40B4-BE49-F238E27FC236}">
                <a16:creationId xmlns:a16="http://schemas.microsoft.com/office/drawing/2014/main" id="{70BBA0E4-B337-7852-D51D-C244F58FF63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792"/>
          <a:stretch/>
        </p:blipFill>
        <p:spPr>
          <a:xfrm flipH="1">
            <a:off x="8391597" y="1745406"/>
            <a:ext cx="1852184" cy="2284835"/>
          </a:xfrm>
          <a:prstGeom prst="rect">
            <a:avLst/>
          </a:prstGeom>
        </p:spPr>
      </p:pic>
      <p:pic>
        <p:nvPicPr>
          <p:cNvPr id="5" name="Billede 4">
            <a:extLst>
              <a:ext uri="{FF2B5EF4-FFF2-40B4-BE49-F238E27FC236}">
                <a16:creationId xmlns:a16="http://schemas.microsoft.com/office/drawing/2014/main" id="{FEF97F45-DBFC-E774-30E9-A1A25EDB7AD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026" y="2743487"/>
            <a:ext cx="1506083" cy="2445043"/>
          </a:xfrm>
          <a:prstGeom prst="rect">
            <a:avLst/>
          </a:prstGeom>
        </p:spPr>
      </p:pic>
      <p:pic>
        <p:nvPicPr>
          <p:cNvPr id="6" name="Billede 5">
            <a:extLst>
              <a:ext uri="{FF2B5EF4-FFF2-40B4-BE49-F238E27FC236}">
                <a16:creationId xmlns:a16="http://schemas.microsoft.com/office/drawing/2014/main" id="{709C10C0-D92C-BB16-E4EF-1CBA77E775C9}"/>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1955"/>
          <a:stretch/>
        </p:blipFill>
        <p:spPr>
          <a:xfrm flipH="1">
            <a:off x="9317689" y="3035870"/>
            <a:ext cx="2598985" cy="3662931"/>
          </a:xfrm>
          <a:prstGeom prst="rect">
            <a:avLst/>
          </a:prstGeom>
        </p:spPr>
      </p:pic>
      <p:sp>
        <p:nvSpPr>
          <p:cNvPr id="7" name="Tekstfelt 6">
            <a:extLst>
              <a:ext uri="{FF2B5EF4-FFF2-40B4-BE49-F238E27FC236}">
                <a16:creationId xmlns:a16="http://schemas.microsoft.com/office/drawing/2014/main" id="{6E36D765-8CE9-5260-78A4-79E19D4FFB1A}"/>
              </a:ext>
              <a:ext uri="{C183D7F6-B498-43B3-948B-1728B52AA6E4}">
                <adec:decorative xmlns:adec="http://schemas.microsoft.com/office/drawing/2017/decorative" val="1"/>
              </a:ext>
            </a:extLst>
          </p:cNvPr>
          <p:cNvSpPr txBox="1"/>
          <p:nvPr/>
        </p:nvSpPr>
        <p:spPr>
          <a:xfrm rot="21257729">
            <a:off x="8367825" y="3674047"/>
            <a:ext cx="595424" cy="563525"/>
          </a:xfrm>
          <a:prstGeom prst="rect">
            <a:avLst/>
          </a:prstGeom>
          <a:noFill/>
        </p:spPr>
        <p:txBody>
          <a:bodyPr wrap="square" lIns="0" tIns="0" rIns="0" bIns="108000" rtlCol="0">
            <a:noAutofit/>
          </a:bodyPr>
          <a:lstStyle/>
          <a:p>
            <a:pPr algn="l">
              <a:lnSpc>
                <a:spcPct val="90000"/>
              </a:lnSpc>
              <a:spcBef>
                <a:spcPts val="1000"/>
              </a:spcBef>
            </a:pPr>
            <a:r>
              <a:rPr lang="da-DK" sz="2800" dirty="0">
                <a:solidFill>
                  <a:schemeClr val="bg1"/>
                </a:solidFill>
              </a:rPr>
              <a:t>1</a:t>
            </a:r>
          </a:p>
        </p:txBody>
      </p:sp>
      <p:sp>
        <p:nvSpPr>
          <p:cNvPr id="8" name="Tekstfelt 7">
            <a:extLst>
              <a:ext uri="{FF2B5EF4-FFF2-40B4-BE49-F238E27FC236}">
                <a16:creationId xmlns:a16="http://schemas.microsoft.com/office/drawing/2014/main" id="{FF795BBE-21E0-457B-EA12-38CA778D6BAA}"/>
              </a:ext>
              <a:ext uri="{C183D7F6-B498-43B3-948B-1728B52AA6E4}">
                <adec:decorative xmlns:adec="http://schemas.microsoft.com/office/drawing/2017/decorative" val="1"/>
              </a:ext>
            </a:extLst>
          </p:cNvPr>
          <p:cNvSpPr txBox="1"/>
          <p:nvPr/>
        </p:nvSpPr>
        <p:spPr>
          <a:xfrm>
            <a:off x="9296745" y="2644922"/>
            <a:ext cx="595424" cy="563525"/>
          </a:xfrm>
          <a:prstGeom prst="rect">
            <a:avLst/>
          </a:prstGeom>
          <a:noFill/>
        </p:spPr>
        <p:txBody>
          <a:bodyPr wrap="square" lIns="0" tIns="0" rIns="0" bIns="108000" rtlCol="0">
            <a:noAutofit/>
          </a:bodyPr>
          <a:lstStyle/>
          <a:p>
            <a:pPr algn="l">
              <a:lnSpc>
                <a:spcPct val="90000"/>
              </a:lnSpc>
              <a:spcBef>
                <a:spcPts val="1000"/>
              </a:spcBef>
            </a:pPr>
            <a:r>
              <a:rPr lang="da-DK" sz="2800" dirty="0">
                <a:solidFill>
                  <a:schemeClr val="bg1"/>
                </a:solidFill>
              </a:rPr>
              <a:t>2</a:t>
            </a:r>
          </a:p>
        </p:txBody>
      </p:sp>
    </p:spTree>
    <p:extLst>
      <p:ext uri="{BB962C8B-B14F-4D97-AF65-F5344CB8AC3E}">
        <p14:creationId xmlns:p14="http://schemas.microsoft.com/office/powerpoint/2010/main" val="407866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07481726-DD59-1F67-9032-53665928855C}"/>
            </a:ext>
          </a:extLst>
        </p:cNvPr>
        <p:cNvGrpSpPr/>
        <p:nvPr/>
      </p:nvGrpSpPr>
      <p:grpSpPr>
        <a:xfrm>
          <a:off x="0" y="0"/>
          <a:ext cx="0" cy="0"/>
          <a:chOff x="0" y="0"/>
          <a:chExt cx="0" cy="0"/>
        </a:xfrm>
      </p:grpSpPr>
      <p:sp>
        <p:nvSpPr>
          <p:cNvPr id="19" name="Titel 1">
            <a:extLst>
              <a:ext uri="{FF2B5EF4-FFF2-40B4-BE49-F238E27FC236}">
                <a16:creationId xmlns:a16="http://schemas.microsoft.com/office/drawing/2014/main" id="{A498BF69-8D75-E365-7E0F-EE4B22332CFE}"/>
              </a:ext>
            </a:extLst>
          </p:cNvPr>
          <p:cNvSpPr txBox="1">
            <a:spLocks noGrp="1"/>
          </p:cNvSpPr>
          <p:nvPr>
            <p:ph type="title" idx="4294967295"/>
          </p:nvPr>
        </p:nvSpPr>
        <p:spPr>
          <a:xfrm>
            <a:off x="501545" y="616406"/>
            <a:ext cx="6426935"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dirty="0">
                <a:ln>
                  <a:noFill/>
                </a:ln>
                <a:solidFill>
                  <a:schemeClr val="tx1"/>
                </a:solidFill>
                <a:effectLst/>
                <a:uLnTx/>
                <a:uFillTx/>
                <a:latin typeface="Open Sans"/>
                <a:ea typeface="Open Sans"/>
                <a:cs typeface="Open Sans"/>
              </a:rPr>
              <a:t>Hvad er blodsukker?</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Pladsholder til indhold 4">
            <a:extLst>
              <a:ext uri="{FF2B5EF4-FFF2-40B4-BE49-F238E27FC236}">
                <a16:creationId xmlns:a16="http://schemas.microsoft.com/office/drawing/2014/main" id="{EB1D7D53-39F4-3342-1FE4-2367745E5665}"/>
              </a:ext>
            </a:extLst>
          </p:cNvPr>
          <p:cNvSpPr txBox="1">
            <a:spLocks/>
          </p:cNvSpPr>
          <p:nvPr/>
        </p:nvSpPr>
        <p:spPr>
          <a:xfrm>
            <a:off x="473186" y="1603472"/>
            <a:ext cx="5579537" cy="33476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2000"/>
              </a:spcAft>
              <a:buFont typeface="Wingdings" panose="05000000000000000000" pitchFamily="2" charset="2"/>
              <a:buChar char="§"/>
            </a:pPr>
            <a:r>
              <a:rPr lang="da-DK" dirty="0">
                <a:latin typeface="Open Sans"/>
                <a:ea typeface="Open Sans"/>
                <a:cs typeface="Open Sans"/>
              </a:rPr>
              <a:t>Blod­sukker er blodets indhold af sukker (glukose)</a:t>
            </a:r>
            <a:endParaRPr lang="en-US" dirty="0"/>
          </a:p>
          <a:p>
            <a:pPr>
              <a:lnSpc>
                <a:spcPct val="100000"/>
              </a:lnSpc>
              <a:spcAft>
                <a:spcPts val="2000"/>
              </a:spcAft>
              <a:buFont typeface="Wingdings" panose="05000000000000000000" pitchFamily="2" charset="2"/>
              <a:buChar char="§"/>
            </a:pPr>
            <a:r>
              <a:rPr lang="da-DK" dirty="0">
                <a:latin typeface="Open Sans"/>
                <a:ea typeface="Open Sans"/>
                <a:cs typeface="Open Sans"/>
              </a:rPr>
              <a:t>Sukker fungerer som energi for kroppens celler</a:t>
            </a:r>
          </a:p>
          <a:p>
            <a:pPr>
              <a:lnSpc>
                <a:spcPct val="100000"/>
              </a:lnSpc>
              <a:spcAft>
                <a:spcPts val="2000"/>
              </a:spcAft>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Kroppen får sukker fra mad (især fra kulhydrater) og omdanner det til glukose, som optages i blodet</a:t>
            </a:r>
          </a:p>
          <a:p>
            <a:pPr>
              <a:lnSpc>
                <a:spcPct val="100000"/>
              </a:lnSpc>
            </a:pPr>
            <a:endParaRPr lang="da-DK"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Pladsholder til sidefod 8">
            <a:extLst>
              <a:ext uri="{FF2B5EF4-FFF2-40B4-BE49-F238E27FC236}">
                <a16:creationId xmlns:a16="http://schemas.microsoft.com/office/drawing/2014/main" id="{A4DFCBC0-5ADD-3987-DB0E-7406721EE645}"/>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pic>
        <p:nvPicPr>
          <p:cNvPr id="20" name="Billede 19">
            <a:extLst>
              <a:ext uri="{FF2B5EF4-FFF2-40B4-BE49-F238E27FC236}">
                <a16:creationId xmlns:a16="http://schemas.microsoft.com/office/drawing/2014/main" id="{2C1B6AA9-DB0A-52A9-6B72-AC9839C73E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73239" y="589136"/>
            <a:ext cx="5596613" cy="5596613"/>
          </a:xfrm>
          <a:prstGeom prst="rect">
            <a:avLst/>
          </a:prstGeom>
        </p:spPr>
      </p:pic>
      <p:pic>
        <p:nvPicPr>
          <p:cNvPr id="14" name="Billede 13">
            <a:extLst>
              <a:ext uri="{FF2B5EF4-FFF2-40B4-BE49-F238E27FC236}">
                <a16:creationId xmlns:a16="http://schemas.microsoft.com/office/drawing/2014/main" id="{9C7E6A25-D640-AA19-1093-267F8D76CC4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6988" y="1156406"/>
            <a:ext cx="1238512" cy="4127141"/>
          </a:xfrm>
          <a:prstGeom prst="rect">
            <a:avLst/>
          </a:prstGeom>
        </p:spPr>
      </p:pic>
      <p:pic>
        <p:nvPicPr>
          <p:cNvPr id="15" name="Billede 14">
            <a:extLst>
              <a:ext uri="{FF2B5EF4-FFF2-40B4-BE49-F238E27FC236}">
                <a16:creationId xmlns:a16="http://schemas.microsoft.com/office/drawing/2014/main" id="{8879633D-9E9F-E410-5E12-5ED2C8688F7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6244" y="1996768"/>
            <a:ext cx="364424" cy="342953"/>
          </a:xfrm>
          <a:prstGeom prst="rect">
            <a:avLst/>
          </a:prstGeom>
        </p:spPr>
      </p:pic>
      <p:pic>
        <p:nvPicPr>
          <p:cNvPr id="16" name="Billede 15">
            <a:extLst>
              <a:ext uri="{FF2B5EF4-FFF2-40B4-BE49-F238E27FC236}">
                <a16:creationId xmlns:a16="http://schemas.microsoft.com/office/drawing/2014/main" id="{F4536284-A130-FE14-4892-BC72C07BE20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46964" y="2658626"/>
            <a:ext cx="364424" cy="342953"/>
          </a:xfrm>
          <a:prstGeom prst="rect">
            <a:avLst/>
          </a:prstGeom>
        </p:spPr>
      </p:pic>
      <p:pic>
        <p:nvPicPr>
          <p:cNvPr id="17" name="Billede 16">
            <a:extLst>
              <a:ext uri="{FF2B5EF4-FFF2-40B4-BE49-F238E27FC236}">
                <a16:creationId xmlns:a16="http://schemas.microsoft.com/office/drawing/2014/main" id="{469965EA-05C6-1F5D-9A64-F97C21E6248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4032" y="3387443"/>
            <a:ext cx="364424" cy="342953"/>
          </a:xfrm>
          <a:prstGeom prst="rect">
            <a:avLst/>
          </a:prstGeom>
        </p:spPr>
      </p:pic>
      <p:pic>
        <p:nvPicPr>
          <p:cNvPr id="18" name="Billede 17">
            <a:extLst>
              <a:ext uri="{FF2B5EF4-FFF2-40B4-BE49-F238E27FC236}">
                <a16:creationId xmlns:a16="http://schemas.microsoft.com/office/drawing/2014/main" id="{078B5A87-CBB3-6C71-6D33-A23F44A8827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1820" y="4159171"/>
            <a:ext cx="364424" cy="342953"/>
          </a:xfrm>
          <a:prstGeom prst="rect">
            <a:avLst/>
          </a:prstGeom>
        </p:spPr>
      </p:pic>
    </p:spTree>
    <p:extLst>
      <p:ext uri="{BB962C8B-B14F-4D97-AF65-F5344CB8AC3E}">
        <p14:creationId xmlns:p14="http://schemas.microsoft.com/office/powerpoint/2010/main" val="3585346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EDE2BE97-633A-9435-03C8-648D020FFF66}"/>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4C453DDB-2D58-E06A-E338-35BEF63F2099}"/>
              </a:ext>
            </a:extLst>
          </p:cNvPr>
          <p:cNvSpPr txBox="1">
            <a:spLocks noGrp="1"/>
          </p:cNvSpPr>
          <p:nvPr>
            <p:ph type="title" idx="4294967295"/>
          </p:nvPr>
        </p:nvSpPr>
        <p:spPr>
          <a:xfrm>
            <a:off x="341998" y="0"/>
            <a:ext cx="805772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b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Blodsukkermåling med blodsukkerapparat og fingerprik</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ladsholder til indhold 8">
            <a:extLst>
              <a:ext uri="{FF2B5EF4-FFF2-40B4-BE49-F238E27FC236}">
                <a16:creationId xmlns:a16="http://schemas.microsoft.com/office/drawing/2014/main" id="{02A584C5-F799-05E0-6DE9-0108974D6B16}"/>
              </a:ext>
            </a:extLst>
          </p:cNvPr>
          <p:cNvSpPr txBox="1">
            <a:spLocks/>
          </p:cNvSpPr>
          <p:nvPr/>
        </p:nvSpPr>
        <p:spPr>
          <a:xfrm>
            <a:off x="341998" y="1756464"/>
            <a:ext cx="7831130" cy="4285340"/>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nSpc>
                <a:spcPct val="150000"/>
              </a:lnSpc>
              <a:buClr>
                <a:schemeClr val="accent1"/>
              </a:buClr>
              <a:buFont typeface="+mj-lt"/>
              <a:buAutoNum type="arabicPeriod"/>
            </a:pPr>
            <a:r>
              <a:rPr lang="da-DK" dirty="0">
                <a:latin typeface="Open Sans"/>
                <a:ea typeface="Open Sans"/>
                <a:cs typeface="Open Sans"/>
              </a:rPr>
              <a:t>Vask fingrene med vand og sæbe </a:t>
            </a:r>
            <a:br>
              <a:rPr lang="da-DK" dirty="0">
                <a:latin typeface="Open Sans"/>
                <a:ea typeface="Open Sans"/>
                <a:cs typeface="Open Sans"/>
              </a:rPr>
            </a:br>
            <a:r>
              <a:rPr lang="da-DK" dirty="0">
                <a:latin typeface="Open Sans"/>
                <a:ea typeface="Open Sans"/>
                <a:cs typeface="Open Sans"/>
              </a:rPr>
              <a:t>Hvis dette ikke er muligt, så sprit huden af</a:t>
            </a:r>
          </a:p>
          <a:p>
            <a:pPr marL="457200" indent="-457200">
              <a:lnSpc>
                <a:spcPct val="150000"/>
              </a:lnSpc>
              <a:buClr>
                <a:schemeClr val="accent1"/>
              </a:buClr>
              <a:buFont typeface="+mj-lt"/>
              <a:buAutoNum type="arabicPeriod"/>
            </a:pPr>
            <a:r>
              <a:rPr lang="da-DK" dirty="0">
                <a:latin typeface="Open Sans"/>
                <a:ea typeface="Open Sans"/>
                <a:cs typeface="Open Sans"/>
              </a:rPr>
              <a:t>Sørg for, at fingrene er tørre</a:t>
            </a:r>
          </a:p>
          <a:p>
            <a:pPr marL="457200" indent="-457200">
              <a:lnSpc>
                <a:spcPct val="150000"/>
              </a:lnSpc>
              <a:buClr>
                <a:schemeClr val="accent1"/>
              </a:buClr>
              <a:buFont typeface="+mj-lt"/>
              <a:buAutoNum type="arabicPeriod"/>
            </a:pPr>
            <a:r>
              <a:rPr lang="da-DK" dirty="0">
                <a:latin typeface="Open Sans"/>
                <a:ea typeface="Open Sans"/>
                <a:cs typeface="Open Sans"/>
              </a:rPr>
              <a:t>Gør blodsukkerapparatet klar </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ved at sætte en teststrimmel i apparatet</a:t>
            </a:r>
          </a:p>
          <a:p>
            <a:pPr marL="457200" indent="-457200">
              <a:lnSpc>
                <a:spcPct val="150000"/>
              </a:lnSpc>
              <a:buClr>
                <a:schemeClr val="accent1"/>
              </a:buClr>
              <a:buFont typeface="+mj-lt"/>
              <a:buAutoNum type="arabicPeriod"/>
            </a:pPr>
            <a:r>
              <a:rPr lang="da-DK" dirty="0">
                <a:latin typeface="Open Sans"/>
                <a:ea typeface="Open Sans"/>
                <a:cs typeface="Open Sans"/>
              </a:rPr>
              <a:t>Prik på siden af fingeren med fingerprikkeren</a:t>
            </a:r>
          </a:p>
          <a:p>
            <a:pPr marL="457200" indent="-457200">
              <a:lnSpc>
                <a:spcPct val="150000"/>
              </a:lnSpc>
              <a:buClr>
                <a:schemeClr val="accent1"/>
              </a:buClr>
              <a:buFont typeface="+mj-lt"/>
              <a:buAutoNum type="arabicPeriod"/>
            </a:pPr>
            <a:r>
              <a:rPr lang="da-DK" dirty="0">
                <a:latin typeface="Open Sans"/>
                <a:ea typeface="Open Sans"/>
                <a:cs typeface="Open Sans"/>
              </a:rPr>
              <a:t>Sug bloddråben op med teststrimlen</a:t>
            </a:r>
          </a:p>
          <a:p>
            <a:pPr marL="457200" indent="-457200">
              <a:lnSpc>
                <a:spcPct val="150000"/>
              </a:lnSpc>
              <a:buClr>
                <a:schemeClr val="accent1"/>
              </a:buClr>
              <a:buFont typeface="+mj-lt"/>
              <a:buAutoNum type="arabicPeriod"/>
            </a:pPr>
            <a:r>
              <a:rPr lang="da-DK" dirty="0">
                <a:latin typeface="Open Sans"/>
                <a:ea typeface="Open Sans"/>
                <a:cs typeface="Open Sans"/>
              </a:rPr>
              <a:t>Aflæs værdien på blodsukkerapparatet</a:t>
            </a:r>
          </a:p>
        </p:txBody>
      </p:sp>
      <p:sp>
        <p:nvSpPr>
          <p:cNvPr id="6" name="Rektangel 5">
            <a:extLst>
              <a:ext uri="{FF2B5EF4-FFF2-40B4-BE49-F238E27FC236}">
                <a16:creationId xmlns:a16="http://schemas.microsoft.com/office/drawing/2014/main" id="{A15217BE-6490-525D-BDC4-B1DBC99BB59B}"/>
              </a:ext>
              <a:ext uri="{C183D7F6-B498-43B3-948B-1728B52AA6E4}">
                <adec:decorative xmlns:adec="http://schemas.microsoft.com/office/drawing/2017/decorative" val="1"/>
              </a:ext>
            </a:extLst>
          </p:cNvPr>
          <p:cNvSpPr/>
          <p:nvPr/>
        </p:nvSpPr>
        <p:spPr>
          <a:xfrm>
            <a:off x="833718" y="2294580"/>
            <a:ext cx="6096000" cy="451790"/>
          </a:xfrm>
          <a:prstGeom prst="rect">
            <a:avLst/>
          </a:prstGeom>
        </p:spPr>
        <p:txBody>
          <a:bodyPr>
            <a:spAutoFit/>
          </a:bodyPr>
          <a:lstStyle/>
          <a:p>
            <a:pPr marL="342900" indent="-342900">
              <a:lnSpc>
                <a:spcPct val="150000"/>
              </a:lnSpc>
              <a:buFont typeface="+mj-lt"/>
              <a:buAutoNum type="arabicPeriod"/>
            </a:pPr>
            <a:endParaRPr lang="da-DK"/>
          </a:p>
        </p:txBody>
      </p:sp>
      <p:pic>
        <p:nvPicPr>
          <p:cNvPr id="7" name="Billede 6">
            <a:extLst>
              <a:ext uri="{FF2B5EF4-FFF2-40B4-BE49-F238E27FC236}">
                <a16:creationId xmlns:a16="http://schemas.microsoft.com/office/drawing/2014/main" id="{6B5AC0F6-CC6B-2D8C-DA06-EB1C4B574E7B}"/>
              </a:ext>
              <a:ext uri="{C183D7F6-B498-43B3-948B-1728B52AA6E4}">
                <adec:decorative xmlns:adec="http://schemas.microsoft.com/office/drawing/2017/decorative" val="1"/>
              </a:ext>
            </a:extLst>
          </p:cNvPr>
          <p:cNvPicPr>
            <a:picLocks noChangeAspect="1"/>
          </p:cNvPicPr>
          <p:nvPr/>
        </p:nvPicPr>
        <p:blipFill>
          <a:blip r:embed="rId3"/>
          <a:srcRect b="21733"/>
          <a:stretch/>
        </p:blipFill>
        <p:spPr>
          <a:xfrm flipH="1">
            <a:off x="8796917" y="1905000"/>
            <a:ext cx="3395083" cy="4953000"/>
          </a:xfrm>
          <a:prstGeom prst="rect">
            <a:avLst/>
          </a:prstGeom>
        </p:spPr>
      </p:pic>
      <p:pic>
        <p:nvPicPr>
          <p:cNvPr id="8" name="Billede 7">
            <a:extLst>
              <a:ext uri="{FF2B5EF4-FFF2-40B4-BE49-F238E27FC236}">
                <a16:creationId xmlns:a16="http://schemas.microsoft.com/office/drawing/2014/main" id="{C5DD42F4-2663-2D1C-D0F3-916A5A663630}"/>
              </a:ext>
              <a:ext uri="{C183D7F6-B498-43B3-948B-1728B52AA6E4}">
                <adec:decorative xmlns:adec="http://schemas.microsoft.com/office/drawing/2017/decorative" val="1"/>
              </a:ext>
            </a:extLst>
          </p:cNvPr>
          <p:cNvPicPr>
            <a:picLocks noChangeAspect="1"/>
          </p:cNvPicPr>
          <p:nvPr/>
        </p:nvPicPr>
        <p:blipFill>
          <a:blip r:embed="rId4"/>
          <a:srcRect b="20074"/>
          <a:stretch/>
        </p:blipFill>
        <p:spPr>
          <a:xfrm rot="20819405">
            <a:off x="7944348" y="2893640"/>
            <a:ext cx="1885729" cy="1362916"/>
          </a:xfrm>
          <a:prstGeom prst="rect">
            <a:avLst/>
          </a:prstGeom>
        </p:spPr>
      </p:pic>
    </p:spTree>
    <p:extLst>
      <p:ext uri="{BB962C8B-B14F-4D97-AF65-F5344CB8AC3E}">
        <p14:creationId xmlns:p14="http://schemas.microsoft.com/office/powerpoint/2010/main" val="43972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19D27307-3870-6EDE-4EE4-7D5F14B8D90A}"/>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913F863F-1397-8A95-5C77-62DE8D698430}"/>
              </a:ext>
            </a:extLst>
          </p:cNvPr>
          <p:cNvSpPr txBox="1">
            <a:spLocks/>
          </p:cNvSpPr>
          <p:nvPr/>
        </p:nvSpPr>
        <p:spPr>
          <a:xfrm>
            <a:off x="341998" y="0"/>
            <a:ext cx="8057723" cy="1080000"/>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br>
              <a:rPr lang="da-DK" sz="3600" dirty="0">
                <a:latin typeface="Open Sans" panose="020B0606030504020204" pitchFamily="34" charset="0"/>
                <a:ea typeface="Open Sans" panose="020B0606030504020204" pitchFamily="34" charset="0"/>
                <a:cs typeface="Open Sans" panose="020B0606030504020204" pitchFamily="34" charset="0"/>
              </a:rPr>
            </a:br>
            <a:r>
              <a:rPr lang="da-DK" sz="3600" dirty="0">
                <a:latin typeface="Open Sans" panose="020B0606030504020204" pitchFamily="34" charset="0"/>
                <a:ea typeface="Open Sans" panose="020B0606030504020204" pitchFamily="34" charset="0"/>
                <a:cs typeface="Open Sans" panose="020B0606030504020204" pitchFamily="34" charset="0"/>
              </a:rPr>
              <a:t>Blodsukkermåling med blodsukkerapparat og fingerprik</a:t>
            </a:r>
          </a:p>
        </p:txBody>
      </p:sp>
      <p:sp>
        <p:nvSpPr>
          <p:cNvPr id="3" name="Pladsholder til indhold 8">
            <a:extLst>
              <a:ext uri="{FF2B5EF4-FFF2-40B4-BE49-F238E27FC236}">
                <a16:creationId xmlns:a16="http://schemas.microsoft.com/office/drawing/2014/main" id="{C3ED7C60-0760-095D-4CF6-1EDF0CB25195}"/>
              </a:ext>
            </a:extLst>
          </p:cNvPr>
          <p:cNvSpPr txBox="1">
            <a:spLocks/>
          </p:cNvSpPr>
          <p:nvPr/>
        </p:nvSpPr>
        <p:spPr>
          <a:xfrm>
            <a:off x="568591" y="1811377"/>
            <a:ext cx="7831130" cy="1592295"/>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Clr>
                <a:schemeClr val="tx1"/>
              </a:buClr>
            </a:pPr>
            <a:r>
              <a:rPr lang="da-DK" dirty="0">
                <a:latin typeface="Open Sans" panose="020B0606030504020204" pitchFamily="34" charset="0"/>
                <a:ea typeface="Open Sans" panose="020B0606030504020204" pitchFamily="34" charset="0"/>
                <a:cs typeface="Open Sans" panose="020B0606030504020204" pitchFamily="34" charset="0"/>
              </a:rPr>
              <a:t>To slags fingerprikkere</a:t>
            </a:r>
          </a:p>
          <a:p>
            <a:pPr marL="342900" indent="-342900">
              <a:lnSpc>
                <a:spcPct val="150000"/>
              </a:lnSpc>
              <a:buClr>
                <a:schemeClr val="tx1"/>
              </a:buClr>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Fast pen med udskiftelig engangsnål</a:t>
            </a:r>
          </a:p>
          <a:p>
            <a:pPr marL="342900" indent="-342900">
              <a:lnSpc>
                <a:spcPct val="150000"/>
              </a:lnSpc>
              <a:buClr>
                <a:schemeClr val="tx1"/>
              </a:buClr>
              <a:buFont typeface="Wingdings" panose="05000000000000000000" pitchFamily="2" charset="2"/>
              <a:buChar char="§"/>
            </a:pPr>
            <a:r>
              <a:rPr lang="da-DK" dirty="0">
                <a:latin typeface="Open Sans"/>
                <a:ea typeface="Open Sans"/>
                <a:cs typeface="Open Sans"/>
              </a:rPr>
              <a:t>Engangsfingerprikker</a:t>
            </a:r>
          </a:p>
        </p:txBody>
      </p:sp>
      <p:pic>
        <p:nvPicPr>
          <p:cNvPr id="14" name="Billede 13">
            <a:extLst>
              <a:ext uri="{FF2B5EF4-FFF2-40B4-BE49-F238E27FC236}">
                <a16:creationId xmlns:a16="http://schemas.microsoft.com/office/drawing/2014/main" id="{86DFEE1E-1B90-29AF-0E10-1893A66C1108}"/>
              </a:ext>
              <a:ext uri="{C183D7F6-B498-43B3-948B-1728B52AA6E4}">
                <adec:decorative xmlns:adec="http://schemas.microsoft.com/office/drawing/2017/decorative" val="1"/>
              </a:ext>
            </a:extLst>
          </p:cNvPr>
          <p:cNvPicPr>
            <a:picLocks noChangeAspect="1"/>
          </p:cNvPicPr>
          <p:nvPr/>
        </p:nvPicPr>
        <p:blipFill>
          <a:blip r:embed="rId3"/>
          <a:srcRect t="15853" r="36529" b="11239"/>
          <a:stretch/>
        </p:blipFill>
        <p:spPr>
          <a:xfrm flipH="1">
            <a:off x="8516679" y="2711302"/>
            <a:ext cx="2888936" cy="4011614"/>
          </a:xfrm>
          <a:prstGeom prst="rect">
            <a:avLst/>
          </a:prstGeom>
        </p:spPr>
      </p:pic>
      <p:sp>
        <p:nvSpPr>
          <p:cNvPr id="18" name="Rektangel 17">
            <a:extLst>
              <a:ext uri="{FF2B5EF4-FFF2-40B4-BE49-F238E27FC236}">
                <a16:creationId xmlns:a16="http://schemas.microsoft.com/office/drawing/2014/main" id="{CC076DBE-6E95-A490-6620-ECDA6AF1CA50}"/>
              </a:ext>
              <a:ext uri="{C183D7F6-B498-43B3-948B-1728B52AA6E4}">
                <adec:decorative xmlns:adec="http://schemas.microsoft.com/office/drawing/2017/decorative" val="1"/>
              </a:ext>
            </a:extLst>
          </p:cNvPr>
          <p:cNvSpPr/>
          <p:nvPr/>
        </p:nvSpPr>
        <p:spPr>
          <a:xfrm>
            <a:off x="7274441" y="2158703"/>
            <a:ext cx="2115879" cy="1616148"/>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aleboble: rektangel med afrundede hjørner 15">
            <a:extLst>
              <a:ext uri="{FF2B5EF4-FFF2-40B4-BE49-F238E27FC236}">
                <a16:creationId xmlns:a16="http://schemas.microsoft.com/office/drawing/2014/main" id="{FA81D3BA-46E4-AFFF-225C-DC776278C57B}"/>
              </a:ext>
            </a:extLst>
          </p:cNvPr>
          <p:cNvSpPr/>
          <p:nvPr/>
        </p:nvSpPr>
        <p:spPr>
          <a:xfrm>
            <a:off x="7049386" y="1631302"/>
            <a:ext cx="2565990" cy="1080000"/>
          </a:xfrm>
          <a:custGeom>
            <a:avLst/>
            <a:gdLst>
              <a:gd name="connsiteX0" fmla="*/ 0 w 2565990"/>
              <a:gd name="connsiteY0" fmla="*/ 180004 h 1080000"/>
              <a:gd name="connsiteX1" fmla="*/ 180004 w 2565990"/>
              <a:gd name="connsiteY1" fmla="*/ 0 h 1080000"/>
              <a:gd name="connsiteX2" fmla="*/ 864752 w 2565990"/>
              <a:gd name="connsiteY2" fmla="*/ 0 h 1080000"/>
              <a:gd name="connsiteX3" fmla="*/ 1496828 w 2565990"/>
              <a:gd name="connsiteY3" fmla="*/ 0 h 1080000"/>
              <a:gd name="connsiteX4" fmla="*/ 1496828 w 2565990"/>
              <a:gd name="connsiteY4" fmla="*/ 0 h 1080000"/>
              <a:gd name="connsiteX5" fmla="*/ 2138325 w 2565990"/>
              <a:gd name="connsiteY5" fmla="*/ 0 h 1080000"/>
              <a:gd name="connsiteX6" fmla="*/ 2385986 w 2565990"/>
              <a:gd name="connsiteY6" fmla="*/ 0 h 1080000"/>
              <a:gd name="connsiteX7" fmla="*/ 2565990 w 2565990"/>
              <a:gd name="connsiteY7" fmla="*/ 180004 h 1080000"/>
              <a:gd name="connsiteX8" fmla="*/ 2565990 w 2565990"/>
              <a:gd name="connsiteY8" fmla="*/ 630000 h 1080000"/>
              <a:gd name="connsiteX9" fmla="*/ 2565990 w 2565990"/>
              <a:gd name="connsiteY9" fmla="*/ 630000 h 1080000"/>
              <a:gd name="connsiteX10" fmla="*/ 2565990 w 2565990"/>
              <a:gd name="connsiteY10" fmla="*/ 900000 h 1080000"/>
              <a:gd name="connsiteX11" fmla="*/ 2565990 w 2565990"/>
              <a:gd name="connsiteY11" fmla="*/ 899996 h 1080000"/>
              <a:gd name="connsiteX12" fmla="*/ 2385986 w 2565990"/>
              <a:gd name="connsiteY12" fmla="*/ 1080000 h 1080000"/>
              <a:gd name="connsiteX13" fmla="*/ 2138325 w 2565990"/>
              <a:gd name="connsiteY13" fmla="*/ 1080000 h 1080000"/>
              <a:gd name="connsiteX14" fmla="*/ 2252349 w 2565990"/>
              <a:gd name="connsiteY14" fmla="*/ 1539540 h 1080000"/>
              <a:gd name="connsiteX15" fmla="*/ 1882144 w 2565990"/>
              <a:gd name="connsiteY15" fmla="*/ 1314365 h 1080000"/>
              <a:gd name="connsiteX16" fmla="*/ 1496828 w 2565990"/>
              <a:gd name="connsiteY16" fmla="*/ 1080000 h 1080000"/>
              <a:gd name="connsiteX17" fmla="*/ 838416 w 2565990"/>
              <a:gd name="connsiteY17" fmla="*/ 1080000 h 1080000"/>
              <a:gd name="connsiteX18" fmla="*/ 180004 w 2565990"/>
              <a:gd name="connsiteY18" fmla="*/ 1080000 h 1080000"/>
              <a:gd name="connsiteX19" fmla="*/ 0 w 2565990"/>
              <a:gd name="connsiteY19" fmla="*/ 899996 h 1080000"/>
              <a:gd name="connsiteX20" fmla="*/ 0 w 2565990"/>
              <a:gd name="connsiteY20" fmla="*/ 900000 h 1080000"/>
              <a:gd name="connsiteX21" fmla="*/ 0 w 2565990"/>
              <a:gd name="connsiteY21" fmla="*/ 630000 h 1080000"/>
              <a:gd name="connsiteX22" fmla="*/ 0 w 2565990"/>
              <a:gd name="connsiteY22" fmla="*/ 630000 h 1080000"/>
              <a:gd name="connsiteX23" fmla="*/ 0 w 2565990"/>
              <a:gd name="connsiteY23" fmla="*/ 180004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65990" h="1080000" fill="none" extrusionOk="0">
                <a:moveTo>
                  <a:pt x="0" y="180004"/>
                </a:moveTo>
                <a:cubicBezTo>
                  <a:pt x="2495" y="80483"/>
                  <a:pt x="82927" y="-2644"/>
                  <a:pt x="180004" y="0"/>
                </a:cubicBezTo>
                <a:cubicBezTo>
                  <a:pt x="441125" y="-29818"/>
                  <a:pt x="692352" y="-822"/>
                  <a:pt x="864752" y="0"/>
                </a:cubicBezTo>
                <a:cubicBezTo>
                  <a:pt x="1037152" y="822"/>
                  <a:pt x="1362932" y="-10447"/>
                  <a:pt x="1496828" y="0"/>
                </a:cubicBezTo>
                <a:lnTo>
                  <a:pt x="1496828" y="0"/>
                </a:lnTo>
                <a:cubicBezTo>
                  <a:pt x="1730631" y="19093"/>
                  <a:pt x="1997548" y="4529"/>
                  <a:pt x="2138325" y="0"/>
                </a:cubicBezTo>
                <a:cubicBezTo>
                  <a:pt x="2249674" y="400"/>
                  <a:pt x="2325430" y="-5960"/>
                  <a:pt x="2385986" y="0"/>
                </a:cubicBezTo>
                <a:cubicBezTo>
                  <a:pt x="2487101" y="5086"/>
                  <a:pt x="2549721" y="66014"/>
                  <a:pt x="2565990" y="180004"/>
                </a:cubicBezTo>
                <a:cubicBezTo>
                  <a:pt x="2566471" y="362875"/>
                  <a:pt x="2574997" y="538246"/>
                  <a:pt x="2565990" y="630000"/>
                </a:cubicBezTo>
                <a:lnTo>
                  <a:pt x="2565990" y="630000"/>
                </a:lnTo>
                <a:cubicBezTo>
                  <a:pt x="2571248" y="755425"/>
                  <a:pt x="2579192" y="820203"/>
                  <a:pt x="2565990" y="900000"/>
                </a:cubicBezTo>
                <a:lnTo>
                  <a:pt x="2565990" y="899996"/>
                </a:lnTo>
                <a:cubicBezTo>
                  <a:pt x="2542270" y="994243"/>
                  <a:pt x="2497546" y="1077749"/>
                  <a:pt x="2385986" y="1080000"/>
                </a:cubicBezTo>
                <a:cubicBezTo>
                  <a:pt x="2270330" y="1073433"/>
                  <a:pt x="2234114" y="1085707"/>
                  <a:pt x="2138325" y="1080000"/>
                </a:cubicBezTo>
                <a:cubicBezTo>
                  <a:pt x="2169889" y="1298116"/>
                  <a:pt x="2215514" y="1357786"/>
                  <a:pt x="2252349" y="1539540"/>
                </a:cubicBezTo>
                <a:cubicBezTo>
                  <a:pt x="2113649" y="1437541"/>
                  <a:pt x="2013095" y="1419031"/>
                  <a:pt x="1882144" y="1314365"/>
                </a:cubicBezTo>
                <a:cubicBezTo>
                  <a:pt x="1751193" y="1209700"/>
                  <a:pt x="1579218" y="1119540"/>
                  <a:pt x="1496828" y="1080000"/>
                </a:cubicBezTo>
                <a:cubicBezTo>
                  <a:pt x="1176124" y="1092863"/>
                  <a:pt x="1042781" y="1071216"/>
                  <a:pt x="838416" y="1080000"/>
                </a:cubicBezTo>
                <a:cubicBezTo>
                  <a:pt x="634051" y="1088784"/>
                  <a:pt x="328737" y="1056648"/>
                  <a:pt x="180004" y="1080000"/>
                </a:cubicBezTo>
                <a:cubicBezTo>
                  <a:pt x="82884" y="1076559"/>
                  <a:pt x="2979" y="1018621"/>
                  <a:pt x="0" y="899996"/>
                </a:cubicBezTo>
                <a:lnTo>
                  <a:pt x="0" y="900000"/>
                </a:lnTo>
                <a:cubicBezTo>
                  <a:pt x="2289" y="814719"/>
                  <a:pt x="-6409" y="720498"/>
                  <a:pt x="0" y="630000"/>
                </a:cubicBezTo>
                <a:lnTo>
                  <a:pt x="0" y="630000"/>
                </a:lnTo>
                <a:cubicBezTo>
                  <a:pt x="21090" y="484541"/>
                  <a:pt x="-6243" y="283014"/>
                  <a:pt x="0" y="180004"/>
                </a:cubicBezTo>
                <a:close/>
              </a:path>
              <a:path w="2565990" h="1080000" stroke="0" extrusionOk="0">
                <a:moveTo>
                  <a:pt x="0" y="180004"/>
                </a:moveTo>
                <a:cubicBezTo>
                  <a:pt x="-7836" y="76751"/>
                  <a:pt x="92803" y="-8422"/>
                  <a:pt x="180004" y="0"/>
                </a:cubicBezTo>
                <a:cubicBezTo>
                  <a:pt x="365942" y="-22885"/>
                  <a:pt x="529971" y="-22293"/>
                  <a:pt x="812080" y="0"/>
                </a:cubicBezTo>
                <a:cubicBezTo>
                  <a:pt x="1094189" y="22293"/>
                  <a:pt x="1159414" y="4379"/>
                  <a:pt x="1496828" y="0"/>
                </a:cubicBezTo>
                <a:lnTo>
                  <a:pt x="1496828" y="0"/>
                </a:lnTo>
                <a:cubicBezTo>
                  <a:pt x="1723960" y="2158"/>
                  <a:pt x="1826658" y="-9951"/>
                  <a:pt x="2138325" y="0"/>
                </a:cubicBezTo>
                <a:cubicBezTo>
                  <a:pt x="2199509" y="1800"/>
                  <a:pt x="2283968" y="88"/>
                  <a:pt x="2385986" y="0"/>
                </a:cubicBezTo>
                <a:cubicBezTo>
                  <a:pt x="2482098" y="-1570"/>
                  <a:pt x="2542154" y="82009"/>
                  <a:pt x="2565990" y="180004"/>
                </a:cubicBezTo>
                <a:cubicBezTo>
                  <a:pt x="2552306" y="347742"/>
                  <a:pt x="2583875" y="517779"/>
                  <a:pt x="2565990" y="630000"/>
                </a:cubicBezTo>
                <a:lnTo>
                  <a:pt x="2565990" y="630000"/>
                </a:lnTo>
                <a:cubicBezTo>
                  <a:pt x="2553749" y="762528"/>
                  <a:pt x="2565748" y="786443"/>
                  <a:pt x="2565990" y="900000"/>
                </a:cubicBezTo>
                <a:lnTo>
                  <a:pt x="2565990" y="899996"/>
                </a:lnTo>
                <a:cubicBezTo>
                  <a:pt x="2570978" y="1015690"/>
                  <a:pt x="2473402" y="1060130"/>
                  <a:pt x="2385986" y="1080000"/>
                </a:cubicBezTo>
                <a:cubicBezTo>
                  <a:pt x="2277339" y="1078351"/>
                  <a:pt x="2255289" y="1069163"/>
                  <a:pt x="2138325" y="1080000"/>
                </a:cubicBezTo>
                <a:cubicBezTo>
                  <a:pt x="2152317" y="1191291"/>
                  <a:pt x="2199846" y="1383604"/>
                  <a:pt x="2252349" y="1539540"/>
                </a:cubicBezTo>
                <a:cubicBezTo>
                  <a:pt x="2107056" y="1443802"/>
                  <a:pt x="1992526" y="1359643"/>
                  <a:pt x="1882144" y="1314365"/>
                </a:cubicBezTo>
                <a:cubicBezTo>
                  <a:pt x="1771762" y="1269087"/>
                  <a:pt x="1594323" y="1115575"/>
                  <a:pt x="1496828" y="1080000"/>
                </a:cubicBezTo>
                <a:cubicBezTo>
                  <a:pt x="1337064" y="1100248"/>
                  <a:pt x="1039968" y="1096168"/>
                  <a:pt x="877921" y="1080000"/>
                </a:cubicBezTo>
                <a:cubicBezTo>
                  <a:pt x="715874" y="1063832"/>
                  <a:pt x="399548" y="1064423"/>
                  <a:pt x="180004" y="1080000"/>
                </a:cubicBezTo>
                <a:cubicBezTo>
                  <a:pt x="79782" y="1060940"/>
                  <a:pt x="-2644" y="998625"/>
                  <a:pt x="0" y="899996"/>
                </a:cubicBezTo>
                <a:lnTo>
                  <a:pt x="0" y="900000"/>
                </a:lnTo>
                <a:cubicBezTo>
                  <a:pt x="-4453" y="814135"/>
                  <a:pt x="11757" y="728587"/>
                  <a:pt x="0" y="630000"/>
                </a:cubicBezTo>
                <a:lnTo>
                  <a:pt x="0" y="630000"/>
                </a:lnTo>
                <a:cubicBezTo>
                  <a:pt x="1848" y="495005"/>
                  <a:pt x="5976" y="369568"/>
                  <a:pt x="0" y="180004"/>
                </a:cubicBezTo>
                <a:close/>
              </a:path>
            </a:pathLst>
          </a:custGeom>
          <a:solidFill>
            <a:schemeClr val="accent3"/>
          </a:solidFill>
          <a:ln w="38100">
            <a:solidFill>
              <a:schemeClr val="accent1"/>
            </a:solidFill>
            <a:extLst>
              <a:ext uri="{C807C97D-BFC1-408E-A445-0C87EB9F89A2}">
                <ask:lineSketchStyleProps xmlns:ask="http://schemas.microsoft.com/office/drawing/2018/sketchyshapes" sd="414578267">
                  <a:prstGeom prst="wedgeRoundRectCallout">
                    <a:avLst>
                      <a:gd name="adj1" fmla="val 37777"/>
                      <a:gd name="adj2" fmla="val 92550"/>
                      <a:gd name="adj3" fmla="val 16667"/>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Skift nål mellem </a:t>
            </a:r>
          </a:p>
          <a:p>
            <a:pPr algn="ctr"/>
            <a:r>
              <a:rPr lang="da-DK"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hvert fingerprik</a:t>
            </a:r>
            <a:r>
              <a:rPr lang="da-DK" sz="20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7" name="Titel 16">
            <a:extLst>
              <a:ext uri="{FF2B5EF4-FFF2-40B4-BE49-F238E27FC236}">
                <a16:creationId xmlns:a16="http://schemas.microsoft.com/office/drawing/2014/main" id="{BAD1954D-7F69-423E-CED6-F252949B3B0C}"/>
              </a:ext>
            </a:extLst>
          </p:cNvPr>
          <p:cNvSpPr>
            <a:spLocks noGrp="1"/>
          </p:cNvSpPr>
          <p:nvPr>
            <p:ph type="title" idx="4294967295"/>
          </p:nvPr>
        </p:nvSpPr>
        <p:spPr>
          <a:xfrm>
            <a:off x="5199321" y="3354865"/>
            <a:ext cx="3133060" cy="1044143"/>
          </a:xfrm>
          <a:custGeom>
            <a:avLst/>
            <a:gdLst>
              <a:gd name="connsiteX0" fmla="*/ 0 w 3133060"/>
              <a:gd name="connsiteY0" fmla="*/ 174027 h 1044143"/>
              <a:gd name="connsiteX1" fmla="*/ 174027 w 3133060"/>
              <a:gd name="connsiteY1" fmla="*/ 0 h 1044143"/>
              <a:gd name="connsiteX2" fmla="*/ 675616 w 3133060"/>
              <a:gd name="connsiteY2" fmla="*/ 0 h 1044143"/>
              <a:gd name="connsiteX3" fmla="*/ 1177206 w 3133060"/>
              <a:gd name="connsiteY3" fmla="*/ 0 h 1044143"/>
              <a:gd name="connsiteX4" fmla="*/ 1827618 w 3133060"/>
              <a:gd name="connsiteY4" fmla="*/ 0 h 1044143"/>
              <a:gd name="connsiteX5" fmla="*/ 1827618 w 3133060"/>
              <a:gd name="connsiteY5" fmla="*/ 0 h 1044143"/>
              <a:gd name="connsiteX6" fmla="*/ 2234916 w 3133060"/>
              <a:gd name="connsiteY6" fmla="*/ 0 h 1044143"/>
              <a:gd name="connsiteX7" fmla="*/ 2610883 w 3133060"/>
              <a:gd name="connsiteY7" fmla="*/ 0 h 1044143"/>
              <a:gd name="connsiteX8" fmla="*/ 2959033 w 3133060"/>
              <a:gd name="connsiteY8" fmla="*/ 0 h 1044143"/>
              <a:gd name="connsiteX9" fmla="*/ 3133060 w 3133060"/>
              <a:gd name="connsiteY9" fmla="*/ 174027 h 1044143"/>
              <a:gd name="connsiteX10" fmla="*/ 3133060 w 3133060"/>
              <a:gd name="connsiteY10" fmla="*/ 174024 h 1044143"/>
              <a:gd name="connsiteX11" fmla="*/ 3544929 w 3133060"/>
              <a:gd name="connsiteY11" fmla="*/ 178207 h 1044143"/>
              <a:gd name="connsiteX12" fmla="*/ 4009377 w 3133060"/>
              <a:gd name="connsiteY12" fmla="*/ 182923 h 1044143"/>
              <a:gd name="connsiteX13" fmla="*/ 3579982 w 3133060"/>
              <a:gd name="connsiteY13" fmla="*/ 306470 h 1044143"/>
              <a:gd name="connsiteX14" fmla="*/ 3133060 w 3133060"/>
              <a:gd name="connsiteY14" fmla="*/ 435060 h 1044143"/>
              <a:gd name="connsiteX15" fmla="*/ 3133060 w 3133060"/>
              <a:gd name="connsiteY15" fmla="*/ 870116 h 1044143"/>
              <a:gd name="connsiteX16" fmla="*/ 2959033 w 3133060"/>
              <a:gd name="connsiteY16" fmla="*/ 1044143 h 1044143"/>
              <a:gd name="connsiteX17" fmla="*/ 2610883 w 3133060"/>
              <a:gd name="connsiteY17" fmla="*/ 1044143 h 1044143"/>
              <a:gd name="connsiteX18" fmla="*/ 2203585 w 3133060"/>
              <a:gd name="connsiteY18" fmla="*/ 1044143 h 1044143"/>
              <a:gd name="connsiteX19" fmla="*/ 1827618 w 3133060"/>
              <a:gd name="connsiteY19" fmla="*/ 1044143 h 1044143"/>
              <a:gd name="connsiteX20" fmla="*/ 1827618 w 3133060"/>
              <a:gd name="connsiteY20" fmla="*/ 1044143 h 1044143"/>
              <a:gd name="connsiteX21" fmla="*/ 1259885 w 3133060"/>
              <a:gd name="connsiteY21" fmla="*/ 1044143 h 1044143"/>
              <a:gd name="connsiteX22" fmla="*/ 675616 w 3133060"/>
              <a:gd name="connsiteY22" fmla="*/ 1044143 h 1044143"/>
              <a:gd name="connsiteX23" fmla="*/ 174027 w 3133060"/>
              <a:gd name="connsiteY23" fmla="*/ 1044143 h 1044143"/>
              <a:gd name="connsiteX24" fmla="*/ 0 w 3133060"/>
              <a:gd name="connsiteY24" fmla="*/ 870116 h 1044143"/>
              <a:gd name="connsiteX25" fmla="*/ 0 w 3133060"/>
              <a:gd name="connsiteY25" fmla="*/ 435060 h 1044143"/>
              <a:gd name="connsiteX26" fmla="*/ 0 w 3133060"/>
              <a:gd name="connsiteY26" fmla="*/ 174024 h 1044143"/>
              <a:gd name="connsiteX27" fmla="*/ 0 w 3133060"/>
              <a:gd name="connsiteY27" fmla="*/ 174024 h 1044143"/>
              <a:gd name="connsiteX28" fmla="*/ 0 w 3133060"/>
              <a:gd name="connsiteY28" fmla="*/ 174027 h 104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3060" h="1044143" fill="none" extrusionOk="0">
                <a:moveTo>
                  <a:pt x="0" y="174027"/>
                </a:moveTo>
                <a:cubicBezTo>
                  <a:pt x="797" y="84108"/>
                  <a:pt x="69171" y="-14540"/>
                  <a:pt x="174027" y="0"/>
                </a:cubicBezTo>
                <a:cubicBezTo>
                  <a:pt x="376655" y="-18247"/>
                  <a:pt x="497336" y="13853"/>
                  <a:pt x="675616" y="0"/>
                </a:cubicBezTo>
                <a:cubicBezTo>
                  <a:pt x="853896" y="-13853"/>
                  <a:pt x="929209" y="16324"/>
                  <a:pt x="1177206" y="0"/>
                </a:cubicBezTo>
                <a:cubicBezTo>
                  <a:pt x="1425203" y="-16324"/>
                  <a:pt x="1675103" y="5145"/>
                  <a:pt x="1827618" y="0"/>
                </a:cubicBezTo>
                <a:lnTo>
                  <a:pt x="1827618" y="0"/>
                </a:lnTo>
                <a:cubicBezTo>
                  <a:pt x="1979730" y="4445"/>
                  <a:pt x="2032464" y="14863"/>
                  <a:pt x="2234916" y="0"/>
                </a:cubicBezTo>
                <a:cubicBezTo>
                  <a:pt x="2437368" y="-14863"/>
                  <a:pt x="2466496" y="-2721"/>
                  <a:pt x="2610883" y="0"/>
                </a:cubicBezTo>
                <a:cubicBezTo>
                  <a:pt x="2681145" y="-9106"/>
                  <a:pt x="2785024" y="11692"/>
                  <a:pt x="2959033" y="0"/>
                </a:cubicBezTo>
                <a:cubicBezTo>
                  <a:pt x="3049205" y="7392"/>
                  <a:pt x="3132373" y="74367"/>
                  <a:pt x="3133060" y="174027"/>
                </a:cubicBezTo>
                <a:lnTo>
                  <a:pt x="3133060" y="174024"/>
                </a:lnTo>
                <a:cubicBezTo>
                  <a:pt x="3227664" y="190188"/>
                  <a:pt x="3430076" y="171499"/>
                  <a:pt x="3544929" y="178207"/>
                </a:cubicBezTo>
                <a:cubicBezTo>
                  <a:pt x="3659782" y="184915"/>
                  <a:pt x="3876160" y="179104"/>
                  <a:pt x="4009377" y="182923"/>
                </a:cubicBezTo>
                <a:cubicBezTo>
                  <a:pt x="3879865" y="211150"/>
                  <a:pt x="3721742" y="259554"/>
                  <a:pt x="3579982" y="306470"/>
                </a:cubicBezTo>
                <a:cubicBezTo>
                  <a:pt x="3438222" y="353386"/>
                  <a:pt x="3235927" y="403173"/>
                  <a:pt x="3133060" y="435060"/>
                </a:cubicBezTo>
                <a:cubicBezTo>
                  <a:pt x="3126178" y="614578"/>
                  <a:pt x="3124532" y="666271"/>
                  <a:pt x="3133060" y="870116"/>
                </a:cubicBezTo>
                <a:cubicBezTo>
                  <a:pt x="3136271" y="986934"/>
                  <a:pt x="3040639" y="1037608"/>
                  <a:pt x="2959033" y="1044143"/>
                </a:cubicBezTo>
                <a:cubicBezTo>
                  <a:pt x="2852300" y="1042520"/>
                  <a:pt x="2762625" y="1050387"/>
                  <a:pt x="2610883" y="1044143"/>
                </a:cubicBezTo>
                <a:cubicBezTo>
                  <a:pt x="2520619" y="1039025"/>
                  <a:pt x="2346955" y="1045423"/>
                  <a:pt x="2203585" y="1044143"/>
                </a:cubicBezTo>
                <a:cubicBezTo>
                  <a:pt x="2060215" y="1042863"/>
                  <a:pt x="1916856" y="1057877"/>
                  <a:pt x="1827618" y="1044143"/>
                </a:cubicBezTo>
                <a:lnTo>
                  <a:pt x="1827618" y="1044143"/>
                </a:lnTo>
                <a:cubicBezTo>
                  <a:pt x="1548679" y="1063647"/>
                  <a:pt x="1471096" y="1046085"/>
                  <a:pt x="1259885" y="1044143"/>
                </a:cubicBezTo>
                <a:cubicBezTo>
                  <a:pt x="1048674" y="1042201"/>
                  <a:pt x="930797" y="1064648"/>
                  <a:pt x="675616" y="1044143"/>
                </a:cubicBezTo>
                <a:cubicBezTo>
                  <a:pt x="420435" y="1023638"/>
                  <a:pt x="279159" y="1061179"/>
                  <a:pt x="174027" y="1044143"/>
                </a:cubicBezTo>
                <a:cubicBezTo>
                  <a:pt x="87156" y="1047520"/>
                  <a:pt x="-12237" y="970153"/>
                  <a:pt x="0" y="870116"/>
                </a:cubicBezTo>
                <a:cubicBezTo>
                  <a:pt x="-17697" y="678548"/>
                  <a:pt x="8543" y="588975"/>
                  <a:pt x="0" y="435060"/>
                </a:cubicBezTo>
                <a:cubicBezTo>
                  <a:pt x="-11026" y="305563"/>
                  <a:pt x="-4222" y="282691"/>
                  <a:pt x="0" y="174024"/>
                </a:cubicBezTo>
                <a:lnTo>
                  <a:pt x="0" y="174024"/>
                </a:lnTo>
                <a:lnTo>
                  <a:pt x="0" y="174027"/>
                </a:lnTo>
                <a:close/>
              </a:path>
              <a:path w="3133060" h="1044143" stroke="0" extrusionOk="0">
                <a:moveTo>
                  <a:pt x="0" y="174027"/>
                </a:moveTo>
                <a:cubicBezTo>
                  <a:pt x="-2065" y="76903"/>
                  <a:pt x="90829" y="-8905"/>
                  <a:pt x="174027" y="0"/>
                </a:cubicBezTo>
                <a:cubicBezTo>
                  <a:pt x="290970" y="-4257"/>
                  <a:pt x="570817" y="-12177"/>
                  <a:pt x="692152" y="0"/>
                </a:cubicBezTo>
                <a:cubicBezTo>
                  <a:pt x="813488" y="12177"/>
                  <a:pt x="1057473" y="-5334"/>
                  <a:pt x="1243349" y="0"/>
                </a:cubicBezTo>
                <a:cubicBezTo>
                  <a:pt x="1429225" y="5334"/>
                  <a:pt x="1684591" y="7719"/>
                  <a:pt x="1827618" y="0"/>
                </a:cubicBezTo>
                <a:lnTo>
                  <a:pt x="1827618" y="0"/>
                </a:lnTo>
                <a:cubicBezTo>
                  <a:pt x="1970034" y="-12881"/>
                  <a:pt x="2043567" y="-12538"/>
                  <a:pt x="2203585" y="0"/>
                </a:cubicBezTo>
                <a:cubicBezTo>
                  <a:pt x="2363603" y="12538"/>
                  <a:pt x="2501095" y="9118"/>
                  <a:pt x="2610883" y="0"/>
                </a:cubicBezTo>
                <a:cubicBezTo>
                  <a:pt x="2686431" y="-16711"/>
                  <a:pt x="2866534" y="16937"/>
                  <a:pt x="2959033" y="0"/>
                </a:cubicBezTo>
                <a:cubicBezTo>
                  <a:pt x="3038040" y="9823"/>
                  <a:pt x="3139710" y="59069"/>
                  <a:pt x="3133060" y="174027"/>
                </a:cubicBezTo>
                <a:lnTo>
                  <a:pt x="3133060" y="174024"/>
                </a:lnTo>
                <a:cubicBezTo>
                  <a:pt x="3241401" y="165046"/>
                  <a:pt x="3408133" y="157260"/>
                  <a:pt x="3562455" y="178385"/>
                </a:cubicBezTo>
                <a:cubicBezTo>
                  <a:pt x="3716777" y="199509"/>
                  <a:pt x="3827587" y="196114"/>
                  <a:pt x="4009377" y="182923"/>
                </a:cubicBezTo>
                <a:cubicBezTo>
                  <a:pt x="3919807" y="230008"/>
                  <a:pt x="3736715" y="238882"/>
                  <a:pt x="3553692" y="314034"/>
                </a:cubicBezTo>
                <a:cubicBezTo>
                  <a:pt x="3370669" y="389186"/>
                  <a:pt x="3277716" y="402388"/>
                  <a:pt x="3133060" y="435060"/>
                </a:cubicBezTo>
                <a:cubicBezTo>
                  <a:pt x="3139725" y="646709"/>
                  <a:pt x="3142365" y="753066"/>
                  <a:pt x="3133060" y="870116"/>
                </a:cubicBezTo>
                <a:cubicBezTo>
                  <a:pt x="3147624" y="972673"/>
                  <a:pt x="3055664" y="1053122"/>
                  <a:pt x="2959033" y="1044143"/>
                </a:cubicBezTo>
                <a:cubicBezTo>
                  <a:pt x="2862957" y="1053294"/>
                  <a:pt x="2749568" y="1046845"/>
                  <a:pt x="2610883" y="1044143"/>
                </a:cubicBezTo>
                <a:cubicBezTo>
                  <a:pt x="2411598" y="1053954"/>
                  <a:pt x="2347304" y="1054026"/>
                  <a:pt x="2211418" y="1044143"/>
                </a:cubicBezTo>
                <a:cubicBezTo>
                  <a:pt x="2075533" y="1034260"/>
                  <a:pt x="2006816" y="1048496"/>
                  <a:pt x="1827618" y="1044143"/>
                </a:cubicBezTo>
                <a:lnTo>
                  <a:pt x="1827618" y="1044143"/>
                </a:lnTo>
                <a:cubicBezTo>
                  <a:pt x="1602960" y="1047742"/>
                  <a:pt x="1497371" y="1057765"/>
                  <a:pt x="1259885" y="1044143"/>
                </a:cubicBezTo>
                <a:cubicBezTo>
                  <a:pt x="1022399" y="1030521"/>
                  <a:pt x="959686" y="1050439"/>
                  <a:pt x="741760" y="1044143"/>
                </a:cubicBezTo>
                <a:cubicBezTo>
                  <a:pt x="523835" y="1037847"/>
                  <a:pt x="367327" y="1041131"/>
                  <a:pt x="174027" y="1044143"/>
                </a:cubicBezTo>
                <a:cubicBezTo>
                  <a:pt x="67110" y="1059828"/>
                  <a:pt x="14872" y="959730"/>
                  <a:pt x="0" y="870116"/>
                </a:cubicBezTo>
                <a:cubicBezTo>
                  <a:pt x="14980" y="709265"/>
                  <a:pt x="21351" y="578340"/>
                  <a:pt x="0" y="435060"/>
                </a:cubicBezTo>
                <a:cubicBezTo>
                  <a:pt x="-9382" y="328961"/>
                  <a:pt x="-2162" y="262279"/>
                  <a:pt x="0" y="174024"/>
                </a:cubicBezTo>
                <a:lnTo>
                  <a:pt x="0" y="174024"/>
                </a:lnTo>
                <a:lnTo>
                  <a:pt x="0" y="174027"/>
                </a:lnTo>
                <a:close/>
              </a:path>
            </a:pathLst>
          </a:custGeom>
          <a:solidFill>
            <a:schemeClr val="accent3"/>
          </a:solidFill>
          <a:ln w="38100" cap="flat" cmpd="sng" algn="ctr">
            <a:solidFill>
              <a:schemeClr val="accent1"/>
            </a:solidFill>
            <a:prstDash val="solid"/>
            <a:miter lim="800000"/>
            <a:extLst>
              <a:ext uri="{C807C97D-BFC1-408E-A445-0C87EB9F89A2}">
                <ask:lineSketchStyleProps xmlns:ask="http://schemas.microsoft.com/office/drawing/2018/sketchyshapes" sd="414578267">
                  <a:prstGeom prst="wedgeRoundRectCallout">
                    <a:avLst>
                      <a:gd name="adj1" fmla="val 77970"/>
                      <a:gd name="adj2" fmla="val -32481"/>
                      <a:gd name="adj3" fmla="val 16667"/>
                    </a:avLst>
                  </a:prstGeom>
                  <ask:type>
                    <ask:lineSketchFreehan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tx1"/>
              </a:buClr>
              <a:buSzTx/>
              <a:buFontTx/>
              <a:buNone/>
              <a:tabLst/>
              <a:defRPr/>
            </a:pPr>
            <a:r>
              <a:rPr kumimoji="0" lang="da-DK" sz="2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Indstil stikkedybde, så den passer til borgeren!</a:t>
            </a:r>
          </a:p>
        </p:txBody>
      </p:sp>
    </p:spTree>
    <p:extLst>
      <p:ext uri="{BB962C8B-B14F-4D97-AF65-F5344CB8AC3E}">
        <p14:creationId xmlns:p14="http://schemas.microsoft.com/office/powerpoint/2010/main" val="84677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CF2E26A0-D789-1157-F749-68204529409F}"/>
            </a:ext>
          </a:extLst>
        </p:cNvPr>
        <p:cNvGrpSpPr/>
        <p:nvPr/>
      </p:nvGrpSpPr>
      <p:grpSpPr>
        <a:xfrm>
          <a:off x="0" y="0"/>
          <a:ext cx="0" cy="0"/>
          <a:chOff x="0" y="0"/>
          <a:chExt cx="0" cy="0"/>
        </a:xfrm>
      </p:grpSpPr>
      <p:sp>
        <p:nvSpPr>
          <p:cNvPr id="2" name="Titel 4">
            <a:extLst>
              <a:ext uri="{FF2B5EF4-FFF2-40B4-BE49-F238E27FC236}">
                <a16:creationId xmlns:a16="http://schemas.microsoft.com/office/drawing/2014/main" id="{2EDC8B0D-138C-B420-5DB8-1B5355427CE4}"/>
              </a:ext>
            </a:extLst>
          </p:cNvPr>
          <p:cNvSpPr txBox="1">
            <a:spLocks noGrp="1"/>
          </p:cNvSpPr>
          <p:nvPr>
            <p:ph type="title" idx="4294967295"/>
          </p:nvPr>
        </p:nvSpPr>
        <p:spPr>
          <a:xfrm>
            <a:off x="341998" y="0"/>
            <a:ext cx="805772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b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Blodsukkermåling med</a:t>
            </a:r>
            <a:b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en sensor</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ktangel 2">
            <a:extLst>
              <a:ext uri="{FF2B5EF4-FFF2-40B4-BE49-F238E27FC236}">
                <a16:creationId xmlns:a16="http://schemas.microsoft.com/office/drawing/2014/main" id="{A646AA92-E47D-05A0-D324-E477219A9480}"/>
              </a:ext>
              <a:ext uri="{C183D7F6-B498-43B3-948B-1728B52AA6E4}">
                <adec:decorative xmlns:adec="http://schemas.microsoft.com/office/drawing/2017/decorative" val="1"/>
              </a:ext>
            </a:extLst>
          </p:cNvPr>
          <p:cNvSpPr/>
          <p:nvPr/>
        </p:nvSpPr>
        <p:spPr>
          <a:xfrm>
            <a:off x="833718" y="2294580"/>
            <a:ext cx="6096000" cy="451790"/>
          </a:xfrm>
          <a:prstGeom prst="rect">
            <a:avLst/>
          </a:prstGeom>
        </p:spPr>
        <p:txBody>
          <a:bodyPr>
            <a:spAutoFit/>
          </a:bodyPr>
          <a:lstStyle/>
          <a:p>
            <a:pPr marL="342900" indent="-342900">
              <a:lnSpc>
                <a:spcPct val="150000"/>
              </a:lnSpc>
              <a:buFont typeface="+mj-lt"/>
              <a:buAutoNum type="arabicPeriod"/>
            </a:pPr>
            <a:endParaRPr lang="da-DK"/>
          </a:p>
        </p:txBody>
      </p:sp>
      <p:sp>
        <p:nvSpPr>
          <p:cNvPr id="4" name="Pladsholder til indhold 9">
            <a:extLst>
              <a:ext uri="{FF2B5EF4-FFF2-40B4-BE49-F238E27FC236}">
                <a16:creationId xmlns:a16="http://schemas.microsoft.com/office/drawing/2014/main" id="{613EA194-6B43-55F8-64BC-63DFBF3D7277}"/>
              </a:ext>
            </a:extLst>
          </p:cNvPr>
          <p:cNvSpPr txBox="1">
            <a:spLocks/>
          </p:cNvSpPr>
          <p:nvPr/>
        </p:nvSpPr>
        <p:spPr>
          <a:xfrm>
            <a:off x="337806" y="1909221"/>
            <a:ext cx="7136882" cy="3233770"/>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Mange har i dag en sensor</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Opmærksom på, at sensorværdien er 5-10 minutter forsinket ift. måling af en bloddråbe</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Måler i vævsvæske og ikke blod</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Scannes for en sensorværdi (blodsukkermåling)</a:t>
            </a:r>
          </a:p>
          <a:p>
            <a:pPr marL="342900" indent="-342900">
              <a:lnSpc>
                <a:spcPct val="150000"/>
              </a:lnSpc>
              <a:buFont typeface="Wingdings" panose="05000000000000000000" pitchFamily="2" charset="2"/>
              <a:buChar char="§"/>
            </a:pPr>
            <a:r>
              <a:rPr lang="da-DK" dirty="0">
                <a:latin typeface="Open Sans"/>
                <a:ea typeface="Open Sans"/>
                <a:cs typeface="Open Sans"/>
              </a:rPr>
              <a:t>Kan give alarmer ved for lavt eller for højt blodsukker</a:t>
            </a:r>
          </a:p>
        </p:txBody>
      </p:sp>
      <p:grpSp>
        <p:nvGrpSpPr>
          <p:cNvPr id="5" name="Gruppe 4">
            <a:extLst>
              <a:ext uri="{FF2B5EF4-FFF2-40B4-BE49-F238E27FC236}">
                <a16:creationId xmlns:a16="http://schemas.microsoft.com/office/drawing/2014/main" id="{DB644063-F075-C2AD-1F69-E89E9CFE8631}"/>
              </a:ext>
              <a:ext uri="{C183D7F6-B498-43B3-948B-1728B52AA6E4}">
                <adec:decorative xmlns:adec="http://schemas.microsoft.com/office/drawing/2017/decorative" val="1"/>
              </a:ext>
            </a:extLst>
          </p:cNvPr>
          <p:cNvGrpSpPr>
            <a:grpSpLocks noChangeAspect="1"/>
          </p:cNvGrpSpPr>
          <p:nvPr/>
        </p:nvGrpSpPr>
        <p:grpSpPr>
          <a:xfrm>
            <a:off x="7425630" y="855686"/>
            <a:ext cx="3890683" cy="4352046"/>
            <a:chOff x="7943854" y="1167177"/>
            <a:chExt cx="3927835" cy="4393604"/>
          </a:xfrm>
        </p:grpSpPr>
        <p:sp>
          <p:nvSpPr>
            <p:cNvPr id="6" name="Rektangel 5">
              <a:extLst>
                <a:ext uri="{FF2B5EF4-FFF2-40B4-BE49-F238E27FC236}">
                  <a16:creationId xmlns:a16="http://schemas.microsoft.com/office/drawing/2014/main" id="{69D0C0D1-35F7-E31A-F2FF-1B7EBA5246B7}"/>
                </a:ext>
              </a:extLst>
            </p:cNvPr>
            <p:cNvSpPr>
              <a:spLocks noChangeAspect="1"/>
            </p:cNvSpPr>
            <p:nvPr/>
          </p:nvSpPr>
          <p:spPr>
            <a:xfrm rot="526198">
              <a:off x="7943854" y="1356473"/>
              <a:ext cx="3927835" cy="392783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tegning, clipart, illustration/afbildning, skitse&#10;&#10;Indhold genereret af kunstig intelligens kan være forkert.">
              <a:extLst>
                <a:ext uri="{FF2B5EF4-FFF2-40B4-BE49-F238E27FC236}">
                  <a16:creationId xmlns:a16="http://schemas.microsoft.com/office/drawing/2014/main" id="{DD7C9D8F-C036-88A0-0BA8-BE0F6D3C8B20}"/>
                </a:ext>
              </a:extLst>
            </p:cNvPr>
            <p:cNvPicPr>
              <a:picLocks noChangeAspect="1"/>
            </p:cNvPicPr>
            <p:nvPr/>
          </p:nvPicPr>
          <p:blipFill>
            <a:blip r:embed="rId3"/>
            <a:stretch>
              <a:fillRect/>
            </a:stretch>
          </p:blipFill>
          <p:spPr>
            <a:xfrm>
              <a:off x="8215509" y="1167177"/>
              <a:ext cx="3123114" cy="4393604"/>
            </a:xfrm>
            <a:prstGeom prst="rect">
              <a:avLst/>
            </a:prstGeom>
          </p:spPr>
        </p:pic>
        <p:sp>
          <p:nvSpPr>
            <p:cNvPr id="8" name="Ellipse 7">
              <a:extLst>
                <a:ext uri="{FF2B5EF4-FFF2-40B4-BE49-F238E27FC236}">
                  <a16:creationId xmlns:a16="http://schemas.microsoft.com/office/drawing/2014/main" id="{423F013B-6F3C-CB08-C74C-E73658299E26}"/>
                </a:ext>
              </a:extLst>
            </p:cNvPr>
            <p:cNvSpPr>
              <a:spLocks noChangeAspect="1"/>
            </p:cNvSpPr>
            <p:nvPr/>
          </p:nvSpPr>
          <p:spPr>
            <a:xfrm>
              <a:off x="8793137" y="2539854"/>
              <a:ext cx="108000" cy="108000"/>
            </a:xfrm>
            <a:custGeom>
              <a:avLst/>
              <a:gdLst>
                <a:gd name="connsiteX0" fmla="*/ 0 w 108000"/>
                <a:gd name="connsiteY0" fmla="*/ 54000 h 108000"/>
                <a:gd name="connsiteX1" fmla="*/ 54000 w 108000"/>
                <a:gd name="connsiteY1" fmla="*/ 0 h 108000"/>
                <a:gd name="connsiteX2" fmla="*/ 108000 w 108000"/>
                <a:gd name="connsiteY2" fmla="*/ 54000 h 108000"/>
                <a:gd name="connsiteX3" fmla="*/ 54000 w 108000"/>
                <a:gd name="connsiteY3" fmla="*/ 108000 h 108000"/>
                <a:gd name="connsiteX4" fmla="*/ 0 w 108000"/>
                <a:gd name="connsiteY4" fmla="*/ 54000 h 1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 h="108000" fill="none" extrusionOk="0">
                  <a:moveTo>
                    <a:pt x="0" y="54000"/>
                  </a:moveTo>
                  <a:cubicBezTo>
                    <a:pt x="2148" y="22384"/>
                    <a:pt x="20480" y="2454"/>
                    <a:pt x="54000" y="0"/>
                  </a:cubicBezTo>
                  <a:cubicBezTo>
                    <a:pt x="82886" y="-558"/>
                    <a:pt x="111421" y="26362"/>
                    <a:pt x="108000" y="54000"/>
                  </a:cubicBezTo>
                  <a:cubicBezTo>
                    <a:pt x="108787" y="84895"/>
                    <a:pt x="86756" y="111653"/>
                    <a:pt x="54000" y="108000"/>
                  </a:cubicBezTo>
                  <a:cubicBezTo>
                    <a:pt x="23204" y="102865"/>
                    <a:pt x="-2517" y="82557"/>
                    <a:pt x="0" y="54000"/>
                  </a:cubicBezTo>
                  <a:close/>
                </a:path>
                <a:path w="108000" h="108000" stroke="0" extrusionOk="0">
                  <a:moveTo>
                    <a:pt x="0" y="54000"/>
                  </a:moveTo>
                  <a:cubicBezTo>
                    <a:pt x="-1204" y="19168"/>
                    <a:pt x="22409" y="256"/>
                    <a:pt x="54000" y="0"/>
                  </a:cubicBezTo>
                  <a:cubicBezTo>
                    <a:pt x="79463" y="-2583"/>
                    <a:pt x="104636" y="27956"/>
                    <a:pt x="108000" y="54000"/>
                  </a:cubicBezTo>
                  <a:cubicBezTo>
                    <a:pt x="112044" y="83007"/>
                    <a:pt x="84706" y="108470"/>
                    <a:pt x="54000" y="108000"/>
                  </a:cubicBezTo>
                  <a:cubicBezTo>
                    <a:pt x="26049" y="108743"/>
                    <a:pt x="3360" y="82526"/>
                    <a:pt x="0" y="54000"/>
                  </a:cubicBezTo>
                  <a:close/>
                </a:path>
              </a:pathLst>
            </a:custGeom>
            <a:solidFill>
              <a:schemeClr val="accent5"/>
            </a:solidFill>
            <a:ln>
              <a:solidFill>
                <a:schemeClr val="tx1"/>
              </a:solidFill>
              <a:extLst>
                <a:ext uri="{C807C97D-BFC1-408E-A445-0C87EB9F89A2}">
                  <ask:lineSketchStyleProps xmlns:ask="http://schemas.microsoft.com/office/drawing/2018/sketchyshapes" sd="627707371">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9" name="Gruppe 8">
            <a:extLst>
              <a:ext uri="{FF2B5EF4-FFF2-40B4-BE49-F238E27FC236}">
                <a16:creationId xmlns:a16="http://schemas.microsoft.com/office/drawing/2014/main" id="{8A4F993E-FE67-5F75-F393-5563C7243F87}"/>
              </a:ext>
              <a:ext uri="{C183D7F6-B498-43B3-948B-1728B52AA6E4}">
                <adec:decorative xmlns:adec="http://schemas.microsoft.com/office/drawing/2017/decorative" val="1"/>
              </a:ext>
            </a:extLst>
          </p:cNvPr>
          <p:cNvGrpSpPr/>
          <p:nvPr/>
        </p:nvGrpSpPr>
        <p:grpSpPr>
          <a:xfrm rot="20578986">
            <a:off x="6221043" y="5491300"/>
            <a:ext cx="1861457" cy="620486"/>
            <a:chOff x="4691743" y="4746171"/>
            <a:chExt cx="1861457" cy="620486"/>
          </a:xfrm>
        </p:grpSpPr>
        <p:sp>
          <p:nvSpPr>
            <p:cNvPr id="10" name="Cylinder 9">
              <a:extLst>
                <a:ext uri="{FF2B5EF4-FFF2-40B4-BE49-F238E27FC236}">
                  <a16:creationId xmlns:a16="http://schemas.microsoft.com/office/drawing/2014/main" id="{8D347F45-0EAF-A64B-78D7-30EE9B72606D}"/>
                </a:ext>
              </a:extLst>
            </p:cNvPr>
            <p:cNvSpPr/>
            <p:nvPr/>
          </p:nvSpPr>
          <p:spPr>
            <a:xfrm>
              <a:off x="4691743" y="4746171"/>
              <a:ext cx="1861457" cy="315686"/>
            </a:xfrm>
            <a:prstGeom prst="can">
              <a:avLst>
                <a:gd name="adj" fmla="val 5000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1" name="Lige forbindelse 10">
              <a:extLst>
                <a:ext uri="{FF2B5EF4-FFF2-40B4-BE49-F238E27FC236}">
                  <a16:creationId xmlns:a16="http://schemas.microsoft.com/office/drawing/2014/main" id="{C94DD04F-4C02-8F95-AC75-C0DF9B84CB82}"/>
                </a:ext>
              </a:extLst>
            </p:cNvPr>
            <p:cNvCxnSpPr>
              <a:cxnSpLocks/>
              <a:stCxn id="10" idx="3"/>
            </p:cNvCxnSpPr>
            <p:nvPr/>
          </p:nvCxnSpPr>
          <p:spPr>
            <a:xfrm flipH="1">
              <a:off x="5622471" y="5061857"/>
              <a:ext cx="1" cy="30480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8952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alpha val="70000"/>
          </a:schemeClr>
        </a:solidFill>
        <a:effectLst/>
      </p:bgPr>
    </p:bg>
    <p:spTree>
      <p:nvGrpSpPr>
        <p:cNvPr id="1" name="">
          <a:extLst>
            <a:ext uri="{FF2B5EF4-FFF2-40B4-BE49-F238E27FC236}">
              <a16:creationId xmlns:a16="http://schemas.microsoft.com/office/drawing/2014/main" id="{AC08DBBF-988D-3A97-7560-C8F4BD8719BC}"/>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61BBAC0-8C21-E80C-2D5E-CC18E816AD10}"/>
              </a:ext>
            </a:extLst>
          </p:cNvPr>
          <p:cNvSpPr>
            <a:spLocks noGrp="1"/>
          </p:cNvSpPr>
          <p:nvPr>
            <p:ph type="ctrTitle"/>
          </p:nvPr>
        </p:nvSpPr>
        <p:spPr>
          <a:xfrm>
            <a:off x="1039424" y="2651082"/>
            <a:ext cx="4137010" cy="1728422"/>
          </a:xfrm>
        </p:spPr>
        <p:txBody>
          <a:bodyPr/>
          <a:lstStyle/>
          <a:p>
            <a:r>
              <a:rPr lang="da-DK" dirty="0">
                <a:latin typeface="Open Sans"/>
                <a:ea typeface="Open Sans"/>
                <a:cs typeface="Open Sans"/>
              </a:rPr>
              <a:t>Tid til…</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Case eller dialogkort</a:t>
            </a:r>
            <a:endParaRPr lang="da-DK" dirty="0">
              <a:solidFill>
                <a:srgbClr val="72CCC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Pladsholder til sidefod 1">
            <a:extLst>
              <a:ext uri="{FF2B5EF4-FFF2-40B4-BE49-F238E27FC236}">
                <a16:creationId xmlns:a16="http://schemas.microsoft.com/office/drawing/2014/main" id="{AA2569CE-5B36-2C39-C3BC-58066F046633}"/>
              </a:ext>
              <a:ext uri="{C183D7F6-B498-43B3-948B-1728B52AA6E4}">
                <adec:decorative xmlns:adec="http://schemas.microsoft.com/office/drawing/2017/decorative" val="1"/>
              </a:ext>
            </a:extLst>
          </p:cNvPr>
          <p:cNvSpPr>
            <a:spLocks noGrp="1"/>
          </p:cNvSpPr>
          <p:nvPr>
            <p:ph type="ftr" sz="quarter" idx="11"/>
          </p:nvPr>
        </p:nvSpPr>
        <p:spPr/>
        <p:txBody>
          <a:bodyPr/>
          <a:lstStyle/>
          <a:p>
            <a:pPr lvl="0"/>
            <a:r>
              <a:rPr lang="da-DK" noProof="0"/>
              <a:t>Steno Diabetes Center Sjælland</a:t>
            </a:r>
          </a:p>
        </p:txBody>
      </p:sp>
    </p:spTree>
    <p:extLst>
      <p:ext uri="{BB962C8B-B14F-4D97-AF65-F5344CB8AC3E}">
        <p14:creationId xmlns:p14="http://schemas.microsoft.com/office/powerpoint/2010/main" val="696994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CA4BA154-EB2B-C3D3-4D0E-35B469F86A61}"/>
            </a:ext>
          </a:extLst>
        </p:cNvPr>
        <p:cNvGrpSpPr/>
        <p:nvPr/>
      </p:nvGrpSpPr>
      <p:grpSpPr>
        <a:xfrm>
          <a:off x="0" y="0"/>
          <a:ext cx="0" cy="0"/>
          <a:chOff x="0" y="0"/>
          <a:chExt cx="0" cy="0"/>
        </a:xfrm>
      </p:grpSpPr>
      <p:sp>
        <p:nvSpPr>
          <p:cNvPr id="2" name="Titel 8">
            <a:extLst>
              <a:ext uri="{FF2B5EF4-FFF2-40B4-BE49-F238E27FC236}">
                <a16:creationId xmlns:a16="http://schemas.microsoft.com/office/drawing/2014/main" id="{363220BB-92A2-2F8B-A62D-28E3E3F6D3E4}"/>
              </a:ext>
            </a:extLst>
          </p:cNvPr>
          <p:cNvSpPr txBox="1">
            <a:spLocks noGrp="1"/>
          </p:cNvSpPr>
          <p:nvPr>
            <p:ph type="title" idx="4294967295"/>
          </p:nvPr>
        </p:nvSpPr>
        <p:spPr>
          <a:xfrm>
            <a:off x="342001" y="664663"/>
            <a:ext cx="5570720"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Fejlkilder ved blodsukkermåling</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ladsholder til indhold 9">
            <a:extLst>
              <a:ext uri="{FF2B5EF4-FFF2-40B4-BE49-F238E27FC236}">
                <a16:creationId xmlns:a16="http://schemas.microsoft.com/office/drawing/2014/main" id="{4E30B561-DE55-0A7A-026A-B809FCF6C3AE}"/>
              </a:ext>
            </a:extLst>
          </p:cNvPr>
          <p:cNvSpPr txBox="1">
            <a:spLocks/>
          </p:cNvSpPr>
          <p:nvPr/>
        </p:nvSpPr>
        <p:spPr>
          <a:xfrm>
            <a:off x="337806" y="1909221"/>
            <a:ext cx="5570721" cy="2772106"/>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Teststrimlerne har været opbevaret forkert</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Teststrimlerne er for gamle</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Forurening af teststrimmel</a:t>
            </a:r>
          </a:p>
          <a:p>
            <a:pPr marL="342900" indent="-342900">
              <a:lnSpc>
                <a:spcPct val="15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For lille/stor bloddråbe</a:t>
            </a:r>
          </a:p>
          <a:p>
            <a:pPr marL="342900" indent="-342900">
              <a:lnSpc>
                <a:spcPct val="150000"/>
              </a:lnSpc>
              <a:buFont typeface="Wingdings" panose="05000000000000000000" pitchFamily="2" charset="2"/>
              <a:buChar char="§"/>
            </a:pPr>
            <a:r>
              <a:rPr lang="da-DK" dirty="0">
                <a:latin typeface="Open Sans"/>
                <a:ea typeface="Open Sans"/>
                <a:cs typeface="Open Sans"/>
              </a:rPr>
              <a:t>Uren hud på fingrene</a:t>
            </a:r>
          </a:p>
        </p:txBody>
      </p:sp>
      <p:sp>
        <p:nvSpPr>
          <p:cNvPr id="18" name="Ellipse 17">
            <a:extLst>
              <a:ext uri="{FF2B5EF4-FFF2-40B4-BE49-F238E27FC236}">
                <a16:creationId xmlns:a16="http://schemas.microsoft.com/office/drawing/2014/main" id="{8F2692E5-70AB-8755-6049-C42508EAA88F}"/>
              </a:ext>
              <a:ext uri="{C183D7F6-B498-43B3-948B-1728B52AA6E4}">
                <adec:decorative xmlns:adec="http://schemas.microsoft.com/office/drawing/2017/decorative" val="1"/>
              </a:ext>
            </a:extLst>
          </p:cNvPr>
          <p:cNvSpPr>
            <a:spLocks noChangeAspect="1"/>
          </p:cNvSpPr>
          <p:nvPr/>
        </p:nvSpPr>
        <p:spPr>
          <a:xfrm>
            <a:off x="6898515" y="970925"/>
            <a:ext cx="4320000" cy="432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4" name="Gruppe 3">
            <a:extLst>
              <a:ext uri="{FF2B5EF4-FFF2-40B4-BE49-F238E27FC236}">
                <a16:creationId xmlns:a16="http://schemas.microsoft.com/office/drawing/2014/main" id="{E008C575-9AB4-059F-E61C-B1FC34256D38}"/>
              </a:ext>
              <a:ext uri="{C183D7F6-B498-43B3-948B-1728B52AA6E4}">
                <adec:decorative xmlns:adec="http://schemas.microsoft.com/office/drawing/2017/decorative" val="1"/>
              </a:ext>
            </a:extLst>
          </p:cNvPr>
          <p:cNvGrpSpPr/>
          <p:nvPr/>
        </p:nvGrpSpPr>
        <p:grpSpPr>
          <a:xfrm rot="20972719">
            <a:off x="8161326" y="1799899"/>
            <a:ext cx="1798842" cy="2900868"/>
            <a:chOff x="8066314" y="1756395"/>
            <a:chExt cx="1638244" cy="2676982"/>
          </a:xfrm>
        </p:grpSpPr>
        <p:grpSp>
          <p:nvGrpSpPr>
            <p:cNvPr id="5" name="Gruppe 4">
              <a:extLst>
                <a:ext uri="{FF2B5EF4-FFF2-40B4-BE49-F238E27FC236}">
                  <a16:creationId xmlns:a16="http://schemas.microsoft.com/office/drawing/2014/main" id="{1B23A12B-E880-EC0C-6223-1AEB72CD8D97}"/>
                </a:ext>
              </a:extLst>
            </p:cNvPr>
            <p:cNvGrpSpPr/>
            <p:nvPr/>
          </p:nvGrpSpPr>
          <p:grpSpPr>
            <a:xfrm rot="9177713">
              <a:off x="8066314" y="1937657"/>
              <a:ext cx="381000" cy="2307772"/>
              <a:chOff x="8066314" y="1937657"/>
              <a:chExt cx="381000" cy="2307772"/>
            </a:xfrm>
          </p:grpSpPr>
          <p:sp>
            <p:nvSpPr>
              <p:cNvPr id="15" name="Rektangel: øverste hjørner afklippet 14">
                <a:extLst>
                  <a:ext uri="{FF2B5EF4-FFF2-40B4-BE49-F238E27FC236}">
                    <a16:creationId xmlns:a16="http://schemas.microsoft.com/office/drawing/2014/main" id="{F60193BE-263A-ADE7-313D-7BB3209BFF66}"/>
                  </a:ext>
                </a:extLst>
              </p:cNvPr>
              <p:cNvSpPr/>
              <p:nvPr/>
            </p:nvSpPr>
            <p:spPr>
              <a:xfrm rot="10800000">
                <a:off x="8066314" y="1937657"/>
                <a:ext cx="381000" cy="2307772"/>
              </a:xfrm>
              <a:custGeom>
                <a:avLst/>
                <a:gdLst>
                  <a:gd name="connsiteX0" fmla="*/ 132081 w 381000"/>
                  <a:gd name="connsiteY0" fmla="*/ 0 h 2307772"/>
                  <a:gd name="connsiteX1" fmla="*/ 248919 w 381000"/>
                  <a:gd name="connsiteY1" fmla="*/ 0 h 2307772"/>
                  <a:gd name="connsiteX2" fmla="*/ 381000 w 381000"/>
                  <a:gd name="connsiteY2" fmla="*/ 132081 h 2307772"/>
                  <a:gd name="connsiteX3" fmla="*/ 381000 w 381000"/>
                  <a:gd name="connsiteY3" fmla="*/ 697761 h 2307772"/>
                  <a:gd name="connsiteX4" fmla="*/ 381000 w 381000"/>
                  <a:gd name="connsiteY4" fmla="*/ 1198170 h 2307772"/>
                  <a:gd name="connsiteX5" fmla="*/ 381000 w 381000"/>
                  <a:gd name="connsiteY5" fmla="*/ 1785606 h 2307772"/>
                  <a:gd name="connsiteX6" fmla="*/ 381000 w 381000"/>
                  <a:gd name="connsiteY6" fmla="*/ 2307772 h 2307772"/>
                  <a:gd name="connsiteX7" fmla="*/ 381000 w 381000"/>
                  <a:gd name="connsiteY7" fmla="*/ 2307772 h 2307772"/>
                  <a:gd name="connsiteX8" fmla="*/ 0 w 381000"/>
                  <a:gd name="connsiteY8" fmla="*/ 2307772 h 2307772"/>
                  <a:gd name="connsiteX9" fmla="*/ 0 w 381000"/>
                  <a:gd name="connsiteY9" fmla="*/ 2307772 h 2307772"/>
                  <a:gd name="connsiteX10" fmla="*/ 0 w 381000"/>
                  <a:gd name="connsiteY10" fmla="*/ 1785606 h 2307772"/>
                  <a:gd name="connsiteX11" fmla="*/ 0 w 381000"/>
                  <a:gd name="connsiteY11" fmla="*/ 1241683 h 2307772"/>
                  <a:gd name="connsiteX12" fmla="*/ 0 w 381000"/>
                  <a:gd name="connsiteY12" fmla="*/ 654247 h 2307772"/>
                  <a:gd name="connsiteX13" fmla="*/ 0 w 381000"/>
                  <a:gd name="connsiteY13" fmla="*/ 132081 h 2307772"/>
                  <a:gd name="connsiteX14" fmla="*/ 132081 w 381000"/>
                  <a:gd name="connsiteY14" fmla="*/ 0 h 230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2307772" fill="none" extrusionOk="0">
                    <a:moveTo>
                      <a:pt x="132081" y="0"/>
                    </a:moveTo>
                    <a:cubicBezTo>
                      <a:pt x="176286" y="-739"/>
                      <a:pt x="204712" y="11098"/>
                      <a:pt x="248919" y="0"/>
                    </a:cubicBezTo>
                    <a:cubicBezTo>
                      <a:pt x="287403" y="37145"/>
                      <a:pt x="330958" y="91990"/>
                      <a:pt x="381000" y="132081"/>
                    </a:cubicBezTo>
                    <a:cubicBezTo>
                      <a:pt x="416623" y="248522"/>
                      <a:pt x="371419" y="426402"/>
                      <a:pt x="381000" y="697761"/>
                    </a:cubicBezTo>
                    <a:cubicBezTo>
                      <a:pt x="390581" y="969120"/>
                      <a:pt x="371935" y="949915"/>
                      <a:pt x="381000" y="1198170"/>
                    </a:cubicBezTo>
                    <a:cubicBezTo>
                      <a:pt x="390065" y="1446425"/>
                      <a:pt x="346632" y="1503834"/>
                      <a:pt x="381000" y="1785606"/>
                    </a:cubicBezTo>
                    <a:cubicBezTo>
                      <a:pt x="415368" y="2067378"/>
                      <a:pt x="360764" y="2179409"/>
                      <a:pt x="381000" y="2307772"/>
                    </a:cubicBezTo>
                    <a:lnTo>
                      <a:pt x="381000" y="2307772"/>
                    </a:lnTo>
                    <a:cubicBezTo>
                      <a:pt x="285969" y="2317939"/>
                      <a:pt x="96697" y="2282088"/>
                      <a:pt x="0" y="2307772"/>
                    </a:cubicBezTo>
                    <a:lnTo>
                      <a:pt x="0" y="2307772"/>
                    </a:lnTo>
                    <a:cubicBezTo>
                      <a:pt x="-26381" y="2109170"/>
                      <a:pt x="31511" y="2001015"/>
                      <a:pt x="0" y="1785606"/>
                    </a:cubicBezTo>
                    <a:cubicBezTo>
                      <a:pt x="-31511" y="1570197"/>
                      <a:pt x="41152" y="1489451"/>
                      <a:pt x="0" y="1241683"/>
                    </a:cubicBezTo>
                    <a:cubicBezTo>
                      <a:pt x="-41152" y="993915"/>
                      <a:pt x="15310" y="792441"/>
                      <a:pt x="0" y="654247"/>
                    </a:cubicBezTo>
                    <a:cubicBezTo>
                      <a:pt x="-15310" y="516053"/>
                      <a:pt x="13520" y="271373"/>
                      <a:pt x="0" y="132081"/>
                    </a:cubicBezTo>
                    <a:cubicBezTo>
                      <a:pt x="44270" y="79071"/>
                      <a:pt x="107554" y="46626"/>
                      <a:pt x="132081" y="0"/>
                    </a:cubicBezTo>
                    <a:close/>
                  </a:path>
                  <a:path w="381000" h="2307772" stroke="0" extrusionOk="0">
                    <a:moveTo>
                      <a:pt x="132081" y="0"/>
                    </a:moveTo>
                    <a:cubicBezTo>
                      <a:pt x="178863" y="-5461"/>
                      <a:pt x="202256" y="8769"/>
                      <a:pt x="248919" y="0"/>
                    </a:cubicBezTo>
                    <a:cubicBezTo>
                      <a:pt x="288917" y="35907"/>
                      <a:pt x="322326" y="77128"/>
                      <a:pt x="381000" y="132081"/>
                    </a:cubicBezTo>
                    <a:cubicBezTo>
                      <a:pt x="417524" y="383666"/>
                      <a:pt x="311555" y="541687"/>
                      <a:pt x="381000" y="719518"/>
                    </a:cubicBezTo>
                    <a:cubicBezTo>
                      <a:pt x="450445" y="897349"/>
                      <a:pt x="317961" y="1110755"/>
                      <a:pt x="381000" y="1285197"/>
                    </a:cubicBezTo>
                    <a:cubicBezTo>
                      <a:pt x="444039" y="1459639"/>
                      <a:pt x="343985" y="1611321"/>
                      <a:pt x="381000" y="1807363"/>
                    </a:cubicBezTo>
                    <a:cubicBezTo>
                      <a:pt x="418015" y="2003405"/>
                      <a:pt x="372566" y="2150319"/>
                      <a:pt x="381000" y="2307772"/>
                    </a:cubicBezTo>
                    <a:lnTo>
                      <a:pt x="381000" y="2307772"/>
                    </a:lnTo>
                    <a:cubicBezTo>
                      <a:pt x="288695" y="2339837"/>
                      <a:pt x="135164" y="2269599"/>
                      <a:pt x="0" y="2307772"/>
                    </a:cubicBezTo>
                    <a:lnTo>
                      <a:pt x="0" y="2307772"/>
                    </a:lnTo>
                    <a:cubicBezTo>
                      <a:pt x="-28490" y="2106409"/>
                      <a:pt x="28668" y="1948350"/>
                      <a:pt x="0" y="1763849"/>
                    </a:cubicBezTo>
                    <a:cubicBezTo>
                      <a:pt x="-28668" y="1579348"/>
                      <a:pt x="21699" y="1436648"/>
                      <a:pt x="0" y="1219927"/>
                    </a:cubicBezTo>
                    <a:cubicBezTo>
                      <a:pt x="-21699" y="1003206"/>
                      <a:pt x="40406" y="895808"/>
                      <a:pt x="0" y="654247"/>
                    </a:cubicBezTo>
                    <a:cubicBezTo>
                      <a:pt x="-40406" y="412686"/>
                      <a:pt x="7319" y="297923"/>
                      <a:pt x="0" y="132081"/>
                    </a:cubicBezTo>
                    <a:cubicBezTo>
                      <a:pt x="23608" y="90562"/>
                      <a:pt x="66978" y="65955"/>
                      <a:pt x="132081" y="0"/>
                    </a:cubicBezTo>
                    <a:close/>
                  </a:path>
                </a:pathLst>
              </a:custGeom>
              <a:solidFill>
                <a:schemeClr val="bg1"/>
              </a:solidFill>
              <a:ln w="28575">
                <a:solidFill>
                  <a:schemeClr val="tx1"/>
                </a:solidFill>
                <a:extLst>
                  <a:ext uri="{C807C97D-BFC1-408E-A445-0C87EB9F89A2}">
                    <ask:lineSketchStyleProps xmlns:ask="http://schemas.microsoft.com/office/drawing/2018/sketchyshapes" sd="1219033472">
                      <a:prstGeom prst="snip2SameRect">
                        <a:avLst>
                          <a:gd name="adj1" fmla="val 34667"/>
                          <a:gd name="adj2"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6" name="Lige forbindelse 15">
                <a:extLst>
                  <a:ext uri="{FF2B5EF4-FFF2-40B4-BE49-F238E27FC236}">
                    <a16:creationId xmlns:a16="http://schemas.microsoft.com/office/drawing/2014/main" id="{2E5AED3C-8F7E-13E6-28D9-272244D3AD4B}"/>
                  </a:ext>
                </a:extLst>
              </p:cNvPr>
              <p:cNvCxnSpPr>
                <a:cxnSpLocks/>
                <a:endCxn id="15" idx="3"/>
              </p:cNvCxnSpPr>
              <p:nvPr/>
            </p:nvCxnSpPr>
            <p:spPr>
              <a:xfrm>
                <a:off x="8256814" y="4027714"/>
                <a:ext cx="0" cy="2177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uppe 5">
              <a:extLst>
                <a:ext uri="{FF2B5EF4-FFF2-40B4-BE49-F238E27FC236}">
                  <a16:creationId xmlns:a16="http://schemas.microsoft.com/office/drawing/2014/main" id="{AA3093DF-2EE6-C04E-32CB-24135BE45DB9}"/>
                </a:ext>
              </a:extLst>
            </p:cNvPr>
            <p:cNvGrpSpPr/>
            <p:nvPr/>
          </p:nvGrpSpPr>
          <p:grpSpPr>
            <a:xfrm rot="10517904">
              <a:off x="8476093" y="1756395"/>
              <a:ext cx="381000" cy="2307772"/>
              <a:chOff x="8066314" y="1937657"/>
              <a:chExt cx="381000" cy="2307772"/>
            </a:xfrm>
          </p:grpSpPr>
          <p:sp>
            <p:nvSpPr>
              <p:cNvPr id="13" name="Rektangel: øverste hjørner afklippet 12">
                <a:extLst>
                  <a:ext uri="{FF2B5EF4-FFF2-40B4-BE49-F238E27FC236}">
                    <a16:creationId xmlns:a16="http://schemas.microsoft.com/office/drawing/2014/main" id="{02A74E6D-700E-F6E4-F848-0F20C75BC717}"/>
                  </a:ext>
                </a:extLst>
              </p:cNvPr>
              <p:cNvSpPr/>
              <p:nvPr/>
            </p:nvSpPr>
            <p:spPr>
              <a:xfrm rot="10800000">
                <a:off x="8066314" y="1937657"/>
                <a:ext cx="381000" cy="2307772"/>
              </a:xfrm>
              <a:custGeom>
                <a:avLst/>
                <a:gdLst>
                  <a:gd name="connsiteX0" fmla="*/ 132081 w 381000"/>
                  <a:gd name="connsiteY0" fmla="*/ 0 h 2307772"/>
                  <a:gd name="connsiteX1" fmla="*/ 248919 w 381000"/>
                  <a:gd name="connsiteY1" fmla="*/ 0 h 2307772"/>
                  <a:gd name="connsiteX2" fmla="*/ 381000 w 381000"/>
                  <a:gd name="connsiteY2" fmla="*/ 132081 h 2307772"/>
                  <a:gd name="connsiteX3" fmla="*/ 381000 w 381000"/>
                  <a:gd name="connsiteY3" fmla="*/ 697761 h 2307772"/>
                  <a:gd name="connsiteX4" fmla="*/ 381000 w 381000"/>
                  <a:gd name="connsiteY4" fmla="*/ 1198170 h 2307772"/>
                  <a:gd name="connsiteX5" fmla="*/ 381000 w 381000"/>
                  <a:gd name="connsiteY5" fmla="*/ 1785606 h 2307772"/>
                  <a:gd name="connsiteX6" fmla="*/ 381000 w 381000"/>
                  <a:gd name="connsiteY6" fmla="*/ 2307772 h 2307772"/>
                  <a:gd name="connsiteX7" fmla="*/ 381000 w 381000"/>
                  <a:gd name="connsiteY7" fmla="*/ 2307772 h 2307772"/>
                  <a:gd name="connsiteX8" fmla="*/ 0 w 381000"/>
                  <a:gd name="connsiteY8" fmla="*/ 2307772 h 2307772"/>
                  <a:gd name="connsiteX9" fmla="*/ 0 w 381000"/>
                  <a:gd name="connsiteY9" fmla="*/ 2307772 h 2307772"/>
                  <a:gd name="connsiteX10" fmla="*/ 0 w 381000"/>
                  <a:gd name="connsiteY10" fmla="*/ 1785606 h 2307772"/>
                  <a:gd name="connsiteX11" fmla="*/ 0 w 381000"/>
                  <a:gd name="connsiteY11" fmla="*/ 1241683 h 2307772"/>
                  <a:gd name="connsiteX12" fmla="*/ 0 w 381000"/>
                  <a:gd name="connsiteY12" fmla="*/ 654247 h 2307772"/>
                  <a:gd name="connsiteX13" fmla="*/ 0 w 381000"/>
                  <a:gd name="connsiteY13" fmla="*/ 132081 h 2307772"/>
                  <a:gd name="connsiteX14" fmla="*/ 132081 w 381000"/>
                  <a:gd name="connsiteY14" fmla="*/ 0 h 230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2307772" fill="none" extrusionOk="0">
                    <a:moveTo>
                      <a:pt x="132081" y="0"/>
                    </a:moveTo>
                    <a:cubicBezTo>
                      <a:pt x="176286" y="-739"/>
                      <a:pt x="204712" y="11098"/>
                      <a:pt x="248919" y="0"/>
                    </a:cubicBezTo>
                    <a:cubicBezTo>
                      <a:pt x="287403" y="37145"/>
                      <a:pt x="330958" y="91990"/>
                      <a:pt x="381000" y="132081"/>
                    </a:cubicBezTo>
                    <a:cubicBezTo>
                      <a:pt x="416623" y="248522"/>
                      <a:pt x="371419" y="426402"/>
                      <a:pt x="381000" y="697761"/>
                    </a:cubicBezTo>
                    <a:cubicBezTo>
                      <a:pt x="390581" y="969120"/>
                      <a:pt x="371935" y="949915"/>
                      <a:pt x="381000" y="1198170"/>
                    </a:cubicBezTo>
                    <a:cubicBezTo>
                      <a:pt x="390065" y="1446425"/>
                      <a:pt x="346632" y="1503834"/>
                      <a:pt x="381000" y="1785606"/>
                    </a:cubicBezTo>
                    <a:cubicBezTo>
                      <a:pt x="415368" y="2067378"/>
                      <a:pt x="360764" y="2179409"/>
                      <a:pt x="381000" y="2307772"/>
                    </a:cubicBezTo>
                    <a:lnTo>
                      <a:pt x="381000" y="2307772"/>
                    </a:lnTo>
                    <a:cubicBezTo>
                      <a:pt x="285969" y="2317939"/>
                      <a:pt x="96697" y="2282088"/>
                      <a:pt x="0" y="2307772"/>
                    </a:cubicBezTo>
                    <a:lnTo>
                      <a:pt x="0" y="2307772"/>
                    </a:lnTo>
                    <a:cubicBezTo>
                      <a:pt x="-26381" y="2109170"/>
                      <a:pt x="31511" y="2001015"/>
                      <a:pt x="0" y="1785606"/>
                    </a:cubicBezTo>
                    <a:cubicBezTo>
                      <a:pt x="-31511" y="1570197"/>
                      <a:pt x="41152" y="1489451"/>
                      <a:pt x="0" y="1241683"/>
                    </a:cubicBezTo>
                    <a:cubicBezTo>
                      <a:pt x="-41152" y="993915"/>
                      <a:pt x="15310" y="792441"/>
                      <a:pt x="0" y="654247"/>
                    </a:cubicBezTo>
                    <a:cubicBezTo>
                      <a:pt x="-15310" y="516053"/>
                      <a:pt x="13520" y="271373"/>
                      <a:pt x="0" y="132081"/>
                    </a:cubicBezTo>
                    <a:cubicBezTo>
                      <a:pt x="44270" y="79071"/>
                      <a:pt x="107554" y="46626"/>
                      <a:pt x="132081" y="0"/>
                    </a:cubicBezTo>
                    <a:close/>
                  </a:path>
                  <a:path w="381000" h="2307772" stroke="0" extrusionOk="0">
                    <a:moveTo>
                      <a:pt x="132081" y="0"/>
                    </a:moveTo>
                    <a:cubicBezTo>
                      <a:pt x="178863" y="-5461"/>
                      <a:pt x="202256" y="8769"/>
                      <a:pt x="248919" y="0"/>
                    </a:cubicBezTo>
                    <a:cubicBezTo>
                      <a:pt x="288917" y="35907"/>
                      <a:pt x="322326" y="77128"/>
                      <a:pt x="381000" y="132081"/>
                    </a:cubicBezTo>
                    <a:cubicBezTo>
                      <a:pt x="417524" y="383666"/>
                      <a:pt x="311555" y="541687"/>
                      <a:pt x="381000" y="719518"/>
                    </a:cubicBezTo>
                    <a:cubicBezTo>
                      <a:pt x="450445" y="897349"/>
                      <a:pt x="317961" y="1110755"/>
                      <a:pt x="381000" y="1285197"/>
                    </a:cubicBezTo>
                    <a:cubicBezTo>
                      <a:pt x="444039" y="1459639"/>
                      <a:pt x="343985" y="1611321"/>
                      <a:pt x="381000" y="1807363"/>
                    </a:cubicBezTo>
                    <a:cubicBezTo>
                      <a:pt x="418015" y="2003405"/>
                      <a:pt x="372566" y="2150319"/>
                      <a:pt x="381000" y="2307772"/>
                    </a:cubicBezTo>
                    <a:lnTo>
                      <a:pt x="381000" y="2307772"/>
                    </a:lnTo>
                    <a:cubicBezTo>
                      <a:pt x="288695" y="2339837"/>
                      <a:pt x="135164" y="2269599"/>
                      <a:pt x="0" y="2307772"/>
                    </a:cubicBezTo>
                    <a:lnTo>
                      <a:pt x="0" y="2307772"/>
                    </a:lnTo>
                    <a:cubicBezTo>
                      <a:pt x="-28490" y="2106409"/>
                      <a:pt x="28668" y="1948350"/>
                      <a:pt x="0" y="1763849"/>
                    </a:cubicBezTo>
                    <a:cubicBezTo>
                      <a:pt x="-28668" y="1579348"/>
                      <a:pt x="21699" y="1436648"/>
                      <a:pt x="0" y="1219927"/>
                    </a:cubicBezTo>
                    <a:cubicBezTo>
                      <a:pt x="-21699" y="1003206"/>
                      <a:pt x="40406" y="895808"/>
                      <a:pt x="0" y="654247"/>
                    </a:cubicBezTo>
                    <a:cubicBezTo>
                      <a:pt x="-40406" y="412686"/>
                      <a:pt x="7319" y="297923"/>
                      <a:pt x="0" y="132081"/>
                    </a:cubicBezTo>
                    <a:cubicBezTo>
                      <a:pt x="23608" y="90562"/>
                      <a:pt x="66978" y="65955"/>
                      <a:pt x="132081" y="0"/>
                    </a:cubicBezTo>
                    <a:close/>
                  </a:path>
                </a:pathLst>
              </a:custGeom>
              <a:solidFill>
                <a:schemeClr val="bg1"/>
              </a:solidFill>
              <a:ln w="28575">
                <a:solidFill>
                  <a:schemeClr val="tx1"/>
                </a:solidFill>
                <a:extLst>
                  <a:ext uri="{C807C97D-BFC1-408E-A445-0C87EB9F89A2}">
                    <ask:lineSketchStyleProps xmlns:ask="http://schemas.microsoft.com/office/drawing/2018/sketchyshapes" sd="1219033472">
                      <a:prstGeom prst="snip2SameRect">
                        <a:avLst>
                          <a:gd name="adj1" fmla="val 34667"/>
                          <a:gd name="adj2"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4" name="Lige forbindelse 13">
                <a:extLst>
                  <a:ext uri="{FF2B5EF4-FFF2-40B4-BE49-F238E27FC236}">
                    <a16:creationId xmlns:a16="http://schemas.microsoft.com/office/drawing/2014/main" id="{1BA49928-0639-8209-8DA6-5ED1F5533ED9}"/>
                  </a:ext>
                </a:extLst>
              </p:cNvPr>
              <p:cNvCxnSpPr>
                <a:cxnSpLocks/>
                <a:endCxn id="13" idx="3"/>
              </p:cNvCxnSpPr>
              <p:nvPr/>
            </p:nvCxnSpPr>
            <p:spPr>
              <a:xfrm>
                <a:off x="8256814" y="4027714"/>
                <a:ext cx="0" cy="2177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e 6">
              <a:extLst>
                <a:ext uri="{FF2B5EF4-FFF2-40B4-BE49-F238E27FC236}">
                  <a16:creationId xmlns:a16="http://schemas.microsoft.com/office/drawing/2014/main" id="{60528722-6153-3BB9-CDE3-627A5FF63123}"/>
                </a:ext>
              </a:extLst>
            </p:cNvPr>
            <p:cNvGrpSpPr/>
            <p:nvPr/>
          </p:nvGrpSpPr>
          <p:grpSpPr>
            <a:xfrm rot="11777010">
              <a:off x="8946033" y="1875896"/>
              <a:ext cx="381000" cy="2307772"/>
              <a:chOff x="8066314" y="1937657"/>
              <a:chExt cx="381000" cy="2307772"/>
            </a:xfrm>
          </p:grpSpPr>
          <p:sp>
            <p:nvSpPr>
              <p:cNvPr id="11" name="Rektangel: øverste hjørner afklippet 10">
                <a:extLst>
                  <a:ext uri="{FF2B5EF4-FFF2-40B4-BE49-F238E27FC236}">
                    <a16:creationId xmlns:a16="http://schemas.microsoft.com/office/drawing/2014/main" id="{15AB8EB7-3F1B-251D-F687-83D0ED931DEF}"/>
                  </a:ext>
                </a:extLst>
              </p:cNvPr>
              <p:cNvSpPr/>
              <p:nvPr/>
            </p:nvSpPr>
            <p:spPr>
              <a:xfrm rot="10800000">
                <a:off x="8066314" y="1937657"/>
                <a:ext cx="381000" cy="2307772"/>
              </a:xfrm>
              <a:custGeom>
                <a:avLst/>
                <a:gdLst>
                  <a:gd name="connsiteX0" fmla="*/ 132081 w 381000"/>
                  <a:gd name="connsiteY0" fmla="*/ 0 h 2307772"/>
                  <a:gd name="connsiteX1" fmla="*/ 248919 w 381000"/>
                  <a:gd name="connsiteY1" fmla="*/ 0 h 2307772"/>
                  <a:gd name="connsiteX2" fmla="*/ 381000 w 381000"/>
                  <a:gd name="connsiteY2" fmla="*/ 132081 h 2307772"/>
                  <a:gd name="connsiteX3" fmla="*/ 381000 w 381000"/>
                  <a:gd name="connsiteY3" fmla="*/ 697761 h 2307772"/>
                  <a:gd name="connsiteX4" fmla="*/ 381000 w 381000"/>
                  <a:gd name="connsiteY4" fmla="*/ 1198170 h 2307772"/>
                  <a:gd name="connsiteX5" fmla="*/ 381000 w 381000"/>
                  <a:gd name="connsiteY5" fmla="*/ 1785606 h 2307772"/>
                  <a:gd name="connsiteX6" fmla="*/ 381000 w 381000"/>
                  <a:gd name="connsiteY6" fmla="*/ 2307772 h 2307772"/>
                  <a:gd name="connsiteX7" fmla="*/ 381000 w 381000"/>
                  <a:gd name="connsiteY7" fmla="*/ 2307772 h 2307772"/>
                  <a:gd name="connsiteX8" fmla="*/ 0 w 381000"/>
                  <a:gd name="connsiteY8" fmla="*/ 2307772 h 2307772"/>
                  <a:gd name="connsiteX9" fmla="*/ 0 w 381000"/>
                  <a:gd name="connsiteY9" fmla="*/ 2307772 h 2307772"/>
                  <a:gd name="connsiteX10" fmla="*/ 0 w 381000"/>
                  <a:gd name="connsiteY10" fmla="*/ 1785606 h 2307772"/>
                  <a:gd name="connsiteX11" fmla="*/ 0 w 381000"/>
                  <a:gd name="connsiteY11" fmla="*/ 1241683 h 2307772"/>
                  <a:gd name="connsiteX12" fmla="*/ 0 w 381000"/>
                  <a:gd name="connsiteY12" fmla="*/ 654247 h 2307772"/>
                  <a:gd name="connsiteX13" fmla="*/ 0 w 381000"/>
                  <a:gd name="connsiteY13" fmla="*/ 132081 h 2307772"/>
                  <a:gd name="connsiteX14" fmla="*/ 132081 w 381000"/>
                  <a:gd name="connsiteY14" fmla="*/ 0 h 230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2307772" fill="none" extrusionOk="0">
                    <a:moveTo>
                      <a:pt x="132081" y="0"/>
                    </a:moveTo>
                    <a:cubicBezTo>
                      <a:pt x="176286" y="-739"/>
                      <a:pt x="204712" y="11098"/>
                      <a:pt x="248919" y="0"/>
                    </a:cubicBezTo>
                    <a:cubicBezTo>
                      <a:pt x="287403" y="37145"/>
                      <a:pt x="330958" y="91990"/>
                      <a:pt x="381000" y="132081"/>
                    </a:cubicBezTo>
                    <a:cubicBezTo>
                      <a:pt x="416623" y="248522"/>
                      <a:pt x="371419" y="426402"/>
                      <a:pt x="381000" y="697761"/>
                    </a:cubicBezTo>
                    <a:cubicBezTo>
                      <a:pt x="390581" y="969120"/>
                      <a:pt x="371935" y="949915"/>
                      <a:pt x="381000" y="1198170"/>
                    </a:cubicBezTo>
                    <a:cubicBezTo>
                      <a:pt x="390065" y="1446425"/>
                      <a:pt x="346632" y="1503834"/>
                      <a:pt x="381000" y="1785606"/>
                    </a:cubicBezTo>
                    <a:cubicBezTo>
                      <a:pt x="415368" y="2067378"/>
                      <a:pt x="360764" y="2179409"/>
                      <a:pt x="381000" y="2307772"/>
                    </a:cubicBezTo>
                    <a:lnTo>
                      <a:pt x="381000" y="2307772"/>
                    </a:lnTo>
                    <a:cubicBezTo>
                      <a:pt x="285969" y="2317939"/>
                      <a:pt x="96697" y="2282088"/>
                      <a:pt x="0" y="2307772"/>
                    </a:cubicBezTo>
                    <a:lnTo>
                      <a:pt x="0" y="2307772"/>
                    </a:lnTo>
                    <a:cubicBezTo>
                      <a:pt x="-26381" y="2109170"/>
                      <a:pt x="31511" y="2001015"/>
                      <a:pt x="0" y="1785606"/>
                    </a:cubicBezTo>
                    <a:cubicBezTo>
                      <a:pt x="-31511" y="1570197"/>
                      <a:pt x="41152" y="1489451"/>
                      <a:pt x="0" y="1241683"/>
                    </a:cubicBezTo>
                    <a:cubicBezTo>
                      <a:pt x="-41152" y="993915"/>
                      <a:pt x="15310" y="792441"/>
                      <a:pt x="0" y="654247"/>
                    </a:cubicBezTo>
                    <a:cubicBezTo>
                      <a:pt x="-15310" y="516053"/>
                      <a:pt x="13520" y="271373"/>
                      <a:pt x="0" y="132081"/>
                    </a:cubicBezTo>
                    <a:cubicBezTo>
                      <a:pt x="44270" y="79071"/>
                      <a:pt x="107554" y="46626"/>
                      <a:pt x="132081" y="0"/>
                    </a:cubicBezTo>
                    <a:close/>
                  </a:path>
                  <a:path w="381000" h="2307772" stroke="0" extrusionOk="0">
                    <a:moveTo>
                      <a:pt x="132081" y="0"/>
                    </a:moveTo>
                    <a:cubicBezTo>
                      <a:pt x="178863" y="-5461"/>
                      <a:pt x="202256" y="8769"/>
                      <a:pt x="248919" y="0"/>
                    </a:cubicBezTo>
                    <a:cubicBezTo>
                      <a:pt x="288917" y="35907"/>
                      <a:pt x="322326" y="77128"/>
                      <a:pt x="381000" y="132081"/>
                    </a:cubicBezTo>
                    <a:cubicBezTo>
                      <a:pt x="417524" y="383666"/>
                      <a:pt x="311555" y="541687"/>
                      <a:pt x="381000" y="719518"/>
                    </a:cubicBezTo>
                    <a:cubicBezTo>
                      <a:pt x="450445" y="897349"/>
                      <a:pt x="317961" y="1110755"/>
                      <a:pt x="381000" y="1285197"/>
                    </a:cubicBezTo>
                    <a:cubicBezTo>
                      <a:pt x="444039" y="1459639"/>
                      <a:pt x="343985" y="1611321"/>
                      <a:pt x="381000" y="1807363"/>
                    </a:cubicBezTo>
                    <a:cubicBezTo>
                      <a:pt x="418015" y="2003405"/>
                      <a:pt x="372566" y="2150319"/>
                      <a:pt x="381000" y="2307772"/>
                    </a:cubicBezTo>
                    <a:lnTo>
                      <a:pt x="381000" y="2307772"/>
                    </a:lnTo>
                    <a:cubicBezTo>
                      <a:pt x="288695" y="2339837"/>
                      <a:pt x="135164" y="2269599"/>
                      <a:pt x="0" y="2307772"/>
                    </a:cubicBezTo>
                    <a:lnTo>
                      <a:pt x="0" y="2307772"/>
                    </a:lnTo>
                    <a:cubicBezTo>
                      <a:pt x="-28490" y="2106409"/>
                      <a:pt x="28668" y="1948350"/>
                      <a:pt x="0" y="1763849"/>
                    </a:cubicBezTo>
                    <a:cubicBezTo>
                      <a:pt x="-28668" y="1579348"/>
                      <a:pt x="21699" y="1436648"/>
                      <a:pt x="0" y="1219927"/>
                    </a:cubicBezTo>
                    <a:cubicBezTo>
                      <a:pt x="-21699" y="1003206"/>
                      <a:pt x="40406" y="895808"/>
                      <a:pt x="0" y="654247"/>
                    </a:cubicBezTo>
                    <a:cubicBezTo>
                      <a:pt x="-40406" y="412686"/>
                      <a:pt x="7319" y="297923"/>
                      <a:pt x="0" y="132081"/>
                    </a:cubicBezTo>
                    <a:cubicBezTo>
                      <a:pt x="23608" y="90562"/>
                      <a:pt x="66978" y="65955"/>
                      <a:pt x="132081" y="0"/>
                    </a:cubicBezTo>
                    <a:close/>
                  </a:path>
                </a:pathLst>
              </a:custGeom>
              <a:solidFill>
                <a:schemeClr val="bg1"/>
              </a:solidFill>
              <a:ln w="28575">
                <a:solidFill>
                  <a:schemeClr val="tx1"/>
                </a:solidFill>
                <a:extLst>
                  <a:ext uri="{C807C97D-BFC1-408E-A445-0C87EB9F89A2}">
                    <ask:lineSketchStyleProps xmlns:ask="http://schemas.microsoft.com/office/drawing/2018/sketchyshapes" sd="1219033472">
                      <a:prstGeom prst="snip2SameRect">
                        <a:avLst>
                          <a:gd name="adj1" fmla="val 34667"/>
                          <a:gd name="adj2"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2" name="Lige forbindelse 11">
                <a:extLst>
                  <a:ext uri="{FF2B5EF4-FFF2-40B4-BE49-F238E27FC236}">
                    <a16:creationId xmlns:a16="http://schemas.microsoft.com/office/drawing/2014/main" id="{6A35389A-87A7-1491-AEF7-51CBB4DF577F}"/>
                  </a:ext>
                </a:extLst>
              </p:cNvPr>
              <p:cNvCxnSpPr>
                <a:cxnSpLocks/>
                <a:endCxn id="11" idx="3"/>
              </p:cNvCxnSpPr>
              <p:nvPr/>
            </p:nvCxnSpPr>
            <p:spPr>
              <a:xfrm>
                <a:off x="8256814" y="4027714"/>
                <a:ext cx="0" cy="2177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e 7">
              <a:extLst>
                <a:ext uri="{FF2B5EF4-FFF2-40B4-BE49-F238E27FC236}">
                  <a16:creationId xmlns:a16="http://schemas.microsoft.com/office/drawing/2014/main" id="{B1A7E47A-EE47-C56D-BA62-B4E95E2F9893}"/>
                </a:ext>
              </a:extLst>
            </p:cNvPr>
            <p:cNvGrpSpPr/>
            <p:nvPr/>
          </p:nvGrpSpPr>
          <p:grpSpPr>
            <a:xfrm rot="13185931">
              <a:off x="9323558" y="2125605"/>
              <a:ext cx="381000" cy="2307772"/>
              <a:chOff x="8066314" y="1937657"/>
              <a:chExt cx="381000" cy="2307772"/>
            </a:xfrm>
          </p:grpSpPr>
          <p:sp>
            <p:nvSpPr>
              <p:cNvPr id="9" name="Rektangel: øverste hjørner afklippet 8">
                <a:extLst>
                  <a:ext uri="{FF2B5EF4-FFF2-40B4-BE49-F238E27FC236}">
                    <a16:creationId xmlns:a16="http://schemas.microsoft.com/office/drawing/2014/main" id="{6384ACA1-86E0-5327-07DF-22FB50E01659}"/>
                  </a:ext>
                </a:extLst>
              </p:cNvPr>
              <p:cNvSpPr/>
              <p:nvPr/>
            </p:nvSpPr>
            <p:spPr>
              <a:xfrm rot="10800000">
                <a:off x="8066314" y="1937657"/>
                <a:ext cx="381000" cy="2307772"/>
              </a:xfrm>
              <a:custGeom>
                <a:avLst/>
                <a:gdLst>
                  <a:gd name="connsiteX0" fmla="*/ 132081 w 381000"/>
                  <a:gd name="connsiteY0" fmla="*/ 0 h 2307772"/>
                  <a:gd name="connsiteX1" fmla="*/ 248919 w 381000"/>
                  <a:gd name="connsiteY1" fmla="*/ 0 h 2307772"/>
                  <a:gd name="connsiteX2" fmla="*/ 381000 w 381000"/>
                  <a:gd name="connsiteY2" fmla="*/ 132081 h 2307772"/>
                  <a:gd name="connsiteX3" fmla="*/ 381000 w 381000"/>
                  <a:gd name="connsiteY3" fmla="*/ 697761 h 2307772"/>
                  <a:gd name="connsiteX4" fmla="*/ 381000 w 381000"/>
                  <a:gd name="connsiteY4" fmla="*/ 1198170 h 2307772"/>
                  <a:gd name="connsiteX5" fmla="*/ 381000 w 381000"/>
                  <a:gd name="connsiteY5" fmla="*/ 1785606 h 2307772"/>
                  <a:gd name="connsiteX6" fmla="*/ 381000 w 381000"/>
                  <a:gd name="connsiteY6" fmla="*/ 2307772 h 2307772"/>
                  <a:gd name="connsiteX7" fmla="*/ 381000 w 381000"/>
                  <a:gd name="connsiteY7" fmla="*/ 2307772 h 2307772"/>
                  <a:gd name="connsiteX8" fmla="*/ 0 w 381000"/>
                  <a:gd name="connsiteY8" fmla="*/ 2307772 h 2307772"/>
                  <a:gd name="connsiteX9" fmla="*/ 0 w 381000"/>
                  <a:gd name="connsiteY9" fmla="*/ 2307772 h 2307772"/>
                  <a:gd name="connsiteX10" fmla="*/ 0 w 381000"/>
                  <a:gd name="connsiteY10" fmla="*/ 1785606 h 2307772"/>
                  <a:gd name="connsiteX11" fmla="*/ 0 w 381000"/>
                  <a:gd name="connsiteY11" fmla="*/ 1241683 h 2307772"/>
                  <a:gd name="connsiteX12" fmla="*/ 0 w 381000"/>
                  <a:gd name="connsiteY12" fmla="*/ 654247 h 2307772"/>
                  <a:gd name="connsiteX13" fmla="*/ 0 w 381000"/>
                  <a:gd name="connsiteY13" fmla="*/ 132081 h 2307772"/>
                  <a:gd name="connsiteX14" fmla="*/ 132081 w 381000"/>
                  <a:gd name="connsiteY14" fmla="*/ 0 h 230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00" h="2307772" fill="none" extrusionOk="0">
                    <a:moveTo>
                      <a:pt x="132081" y="0"/>
                    </a:moveTo>
                    <a:cubicBezTo>
                      <a:pt x="176286" y="-739"/>
                      <a:pt x="204712" y="11098"/>
                      <a:pt x="248919" y="0"/>
                    </a:cubicBezTo>
                    <a:cubicBezTo>
                      <a:pt x="287403" y="37145"/>
                      <a:pt x="330958" y="91990"/>
                      <a:pt x="381000" y="132081"/>
                    </a:cubicBezTo>
                    <a:cubicBezTo>
                      <a:pt x="416623" y="248522"/>
                      <a:pt x="371419" y="426402"/>
                      <a:pt x="381000" y="697761"/>
                    </a:cubicBezTo>
                    <a:cubicBezTo>
                      <a:pt x="390581" y="969120"/>
                      <a:pt x="371935" y="949915"/>
                      <a:pt x="381000" y="1198170"/>
                    </a:cubicBezTo>
                    <a:cubicBezTo>
                      <a:pt x="390065" y="1446425"/>
                      <a:pt x="346632" y="1503834"/>
                      <a:pt x="381000" y="1785606"/>
                    </a:cubicBezTo>
                    <a:cubicBezTo>
                      <a:pt x="415368" y="2067378"/>
                      <a:pt x="360764" y="2179409"/>
                      <a:pt x="381000" y="2307772"/>
                    </a:cubicBezTo>
                    <a:lnTo>
                      <a:pt x="381000" y="2307772"/>
                    </a:lnTo>
                    <a:cubicBezTo>
                      <a:pt x="285969" y="2317939"/>
                      <a:pt x="96697" y="2282088"/>
                      <a:pt x="0" y="2307772"/>
                    </a:cubicBezTo>
                    <a:lnTo>
                      <a:pt x="0" y="2307772"/>
                    </a:lnTo>
                    <a:cubicBezTo>
                      <a:pt x="-26381" y="2109170"/>
                      <a:pt x="31511" y="2001015"/>
                      <a:pt x="0" y="1785606"/>
                    </a:cubicBezTo>
                    <a:cubicBezTo>
                      <a:pt x="-31511" y="1570197"/>
                      <a:pt x="41152" y="1489451"/>
                      <a:pt x="0" y="1241683"/>
                    </a:cubicBezTo>
                    <a:cubicBezTo>
                      <a:pt x="-41152" y="993915"/>
                      <a:pt x="15310" y="792441"/>
                      <a:pt x="0" y="654247"/>
                    </a:cubicBezTo>
                    <a:cubicBezTo>
                      <a:pt x="-15310" y="516053"/>
                      <a:pt x="13520" y="271373"/>
                      <a:pt x="0" y="132081"/>
                    </a:cubicBezTo>
                    <a:cubicBezTo>
                      <a:pt x="44270" y="79071"/>
                      <a:pt x="107554" y="46626"/>
                      <a:pt x="132081" y="0"/>
                    </a:cubicBezTo>
                    <a:close/>
                  </a:path>
                  <a:path w="381000" h="2307772" stroke="0" extrusionOk="0">
                    <a:moveTo>
                      <a:pt x="132081" y="0"/>
                    </a:moveTo>
                    <a:cubicBezTo>
                      <a:pt x="178863" y="-5461"/>
                      <a:pt x="202256" y="8769"/>
                      <a:pt x="248919" y="0"/>
                    </a:cubicBezTo>
                    <a:cubicBezTo>
                      <a:pt x="288917" y="35907"/>
                      <a:pt x="322326" y="77128"/>
                      <a:pt x="381000" y="132081"/>
                    </a:cubicBezTo>
                    <a:cubicBezTo>
                      <a:pt x="417524" y="383666"/>
                      <a:pt x="311555" y="541687"/>
                      <a:pt x="381000" y="719518"/>
                    </a:cubicBezTo>
                    <a:cubicBezTo>
                      <a:pt x="450445" y="897349"/>
                      <a:pt x="317961" y="1110755"/>
                      <a:pt x="381000" y="1285197"/>
                    </a:cubicBezTo>
                    <a:cubicBezTo>
                      <a:pt x="444039" y="1459639"/>
                      <a:pt x="343985" y="1611321"/>
                      <a:pt x="381000" y="1807363"/>
                    </a:cubicBezTo>
                    <a:cubicBezTo>
                      <a:pt x="418015" y="2003405"/>
                      <a:pt x="372566" y="2150319"/>
                      <a:pt x="381000" y="2307772"/>
                    </a:cubicBezTo>
                    <a:lnTo>
                      <a:pt x="381000" y="2307772"/>
                    </a:lnTo>
                    <a:cubicBezTo>
                      <a:pt x="288695" y="2339837"/>
                      <a:pt x="135164" y="2269599"/>
                      <a:pt x="0" y="2307772"/>
                    </a:cubicBezTo>
                    <a:lnTo>
                      <a:pt x="0" y="2307772"/>
                    </a:lnTo>
                    <a:cubicBezTo>
                      <a:pt x="-28490" y="2106409"/>
                      <a:pt x="28668" y="1948350"/>
                      <a:pt x="0" y="1763849"/>
                    </a:cubicBezTo>
                    <a:cubicBezTo>
                      <a:pt x="-28668" y="1579348"/>
                      <a:pt x="21699" y="1436648"/>
                      <a:pt x="0" y="1219927"/>
                    </a:cubicBezTo>
                    <a:cubicBezTo>
                      <a:pt x="-21699" y="1003206"/>
                      <a:pt x="40406" y="895808"/>
                      <a:pt x="0" y="654247"/>
                    </a:cubicBezTo>
                    <a:cubicBezTo>
                      <a:pt x="-40406" y="412686"/>
                      <a:pt x="7319" y="297923"/>
                      <a:pt x="0" y="132081"/>
                    </a:cubicBezTo>
                    <a:cubicBezTo>
                      <a:pt x="23608" y="90562"/>
                      <a:pt x="66978" y="65955"/>
                      <a:pt x="132081" y="0"/>
                    </a:cubicBezTo>
                    <a:close/>
                  </a:path>
                </a:pathLst>
              </a:custGeom>
              <a:solidFill>
                <a:schemeClr val="bg1"/>
              </a:solidFill>
              <a:ln w="28575">
                <a:solidFill>
                  <a:schemeClr val="tx1"/>
                </a:solidFill>
                <a:extLst>
                  <a:ext uri="{C807C97D-BFC1-408E-A445-0C87EB9F89A2}">
                    <ask:lineSketchStyleProps xmlns:ask="http://schemas.microsoft.com/office/drawing/2018/sketchyshapes" sd="1219033472">
                      <a:prstGeom prst="snip2SameRect">
                        <a:avLst>
                          <a:gd name="adj1" fmla="val 34667"/>
                          <a:gd name="adj2" fmla="val 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0" name="Lige forbindelse 9">
                <a:extLst>
                  <a:ext uri="{FF2B5EF4-FFF2-40B4-BE49-F238E27FC236}">
                    <a16:creationId xmlns:a16="http://schemas.microsoft.com/office/drawing/2014/main" id="{B1161304-1EDE-122A-3CE2-D6D5F7DBE413}"/>
                  </a:ext>
                </a:extLst>
              </p:cNvPr>
              <p:cNvCxnSpPr>
                <a:cxnSpLocks/>
                <a:endCxn id="9" idx="3"/>
              </p:cNvCxnSpPr>
              <p:nvPr/>
            </p:nvCxnSpPr>
            <p:spPr>
              <a:xfrm>
                <a:off x="8256814" y="4027714"/>
                <a:ext cx="0" cy="21771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Tekstfelt 16">
            <a:extLst>
              <a:ext uri="{FF2B5EF4-FFF2-40B4-BE49-F238E27FC236}">
                <a16:creationId xmlns:a16="http://schemas.microsoft.com/office/drawing/2014/main" id="{0E3F2D5E-733C-B726-19B9-319B3FC5A5D3}"/>
              </a:ext>
            </a:extLst>
          </p:cNvPr>
          <p:cNvSpPr txBox="1"/>
          <p:nvPr/>
        </p:nvSpPr>
        <p:spPr>
          <a:xfrm>
            <a:off x="1231108" y="5133466"/>
            <a:ext cx="5040086" cy="651138"/>
          </a:xfrm>
          <a:custGeom>
            <a:avLst/>
            <a:gdLst>
              <a:gd name="connsiteX0" fmla="*/ 0 w 5040086"/>
              <a:gd name="connsiteY0" fmla="*/ 0 h 651138"/>
              <a:gd name="connsiteX1" fmla="*/ 478808 w 5040086"/>
              <a:gd name="connsiteY1" fmla="*/ 0 h 651138"/>
              <a:gd name="connsiteX2" fmla="*/ 957616 w 5040086"/>
              <a:gd name="connsiteY2" fmla="*/ 0 h 651138"/>
              <a:gd name="connsiteX3" fmla="*/ 1638028 w 5040086"/>
              <a:gd name="connsiteY3" fmla="*/ 0 h 651138"/>
              <a:gd name="connsiteX4" fmla="*/ 2167237 w 5040086"/>
              <a:gd name="connsiteY4" fmla="*/ 0 h 651138"/>
              <a:gd name="connsiteX5" fmla="*/ 2847649 w 5040086"/>
              <a:gd name="connsiteY5" fmla="*/ 0 h 651138"/>
              <a:gd name="connsiteX6" fmla="*/ 3427258 w 5040086"/>
              <a:gd name="connsiteY6" fmla="*/ 0 h 651138"/>
              <a:gd name="connsiteX7" fmla="*/ 3906067 w 5040086"/>
              <a:gd name="connsiteY7" fmla="*/ 0 h 651138"/>
              <a:gd name="connsiteX8" fmla="*/ 4435276 w 5040086"/>
              <a:gd name="connsiteY8" fmla="*/ 0 h 651138"/>
              <a:gd name="connsiteX9" fmla="*/ 5040086 w 5040086"/>
              <a:gd name="connsiteY9" fmla="*/ 0 h 651138"/>
              <a:gd name="connsiteX10" fmla="*/ 5040086 w 5040086"/>
              <a:gd name="connsiteY10" fmla="*/ 651138 h 651138"/>
              <a:gd name="connsiteX11" fmla="*/ 4510877 w 5040086"/>
              <a:gd name="connsiteY11" fmla="*/ 651138 h 651138"/>
              <a:gd name="connsiteX12" fmla="*/ 3931267 w 5040086"/>
              <a:gd name="connsiteY12" fmla="*/ 651138 h 651138"/>
              <a:gd name="connsiteX13" fmla="*/ 3200455 w 5040086"/>
              <a:gd name="connsiteY13" fmla="*/ 651138 h 651138"/>
              <a:gd name="connsiteX14" fmla="*/ 2570444 w 5040086"/>
              <a:gd name="connsiteY14" fmla="*/ 651138 h 651138"/>
              <a:gd name="connsiteX15" fmla="*/ 1940433 w 5040086"/>
              <a:gd name="connsiteY15" fmla="*/ 651138 h 651138"/>
              <a:gd name="connsiteX16" fmla="*/ 1461625 w 5040086"/>
              <a:gd name="connsiteY16" fmla="*/ 651138 h 651138"/>
              <a:gd name="connsiteX17" fmla="*/ 982817 w 5040086"/>
              <a:gd name="connsiteY17" fmla="*/ 651138 h 651138"/>
              <a:gd name="connsiteX18" fmla="*/ 0 w 5040086"/>
              <a:gd name="connsiteY18" fmla="*/ 651138 h 651138"/>
              <a:gd name="connsiteX19" fmla="*/ 0 w 5040086"/>
              <a:gd name="connsiteY19" fmla="*/ 0 h 65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0086" h="651138" fill="none" extrusionOk="0">
                <a:moveTo>
                  <a:pt x="0" y="0"/>
                </a:moveTo>
                <a:cubicBezTo>
                  <a:pt x="139747" y="-21191"/>
                  <a:pt x="275758" y="27"/>
                  <a:pt x="478808" y="0"/>
                </a:cubicBezTo>
                <a:cubicBezTo>
                  <a:pt x="681858" y="-27"/>
                  <a:pt x="763185" y="-19788"/>
                  <a:pt x="957616" y="0"/>
                </a:cubicBezTo>
                <a:cubicBezTo>
                  <a:pt x="1152047" y="19788"/>
                  <a:pt x="1445812" y="-20791"/>
                  <a:pt x="1638028" y="0"/>
                </a:cubicBezTo>
                <a:cubicBezTo>
                  <a:pt x="1830244" y="20791"/>
                  <a:pt x="1976528" y="18587"/>
                  <a:pt x="2167237" y="0"/>
                </a:cubicBezTo>
                <a:cubicBezTo>
                  <a:pt x="2357946" y="-18587"/>
                  <a:pt x="2590863" y="1887"/>
                  <a:pt x="2847649" y="0"/>
                </a:cubicBezTo>
                <a:cubicBezTo>
                  <a:pt x="3104435" y="-1887"/>
                  <a:pt x="3141708" y="6986"/>
                  <a:pt x="3427258" y="0"/>
                </a:cubicBezTo>
                <a:cubicBezTo>
                  <a:pt x="3712808" y="-6986"/>
                  <a:pt x="3746726" y="-21059"/>
                  <a:pt x="3906067" y="0"/>
                </a:cubicBezTo>
                <a:cubicBezTo>
                  <a:pt x="4065408" y="21059"/>
                  <a:pt x="4187319" y="13531"/>
                  <a:pt x="4435276" y="0"/>
                </a:cubicBezTo>
                <a:cubicBezTo>
                  <a:pt x="4683233" y="-13531"/>
                  <a:pt x="4837761" y="-4079"/>
                  <a:pt x="5040086" y="0"/>
                </a:cubicBezTo>
                <a:cubicBezTo>
                  <a:pt x="5056789" y="137584"/>
                  <a:pt x="5032224" y="501834"/>
                  <a:pt x="5040086" y="651138"/>
                </a:cubicBezTo>
                <a:cubicBezTo>
                  <a:pt x="4810942" y="654767"/>
                  <a:pt x="4727847" y="644047"/>
                  <a:pt x="4510877" y="651138"/>
                </a:cubicBezTo>
                <a:cubicBezTo>
                  <a:pt x="4293907" y="658229"/>
                  <a:pt x="4054139" y="637239"/>
                  <a:pt x="3931267" y="651138"/>
                </a:cubicBezTo>
                <a:cubicBezTo>
                  <a:pt x="3808395" y="665038"/>
                  <a:pt x="3350432" y="615331"/>
                  <a:pt x="3200455" y="651138"/>
                </a:cubicBezTo>
                <a:cubicBezTo>
                  <a:pt x="3050478" y="686945"/>
                  <a:pt x="2702805" y="639491"/>
                  <a:pt x="2570444" y="651138"/>
                </a:cubicBezTo>
                <a:cubicBezTo>
                  <a:pt x="2438083" y="662785"/>
                  <a:pt x="2114514" y="675860"/>
                  <a:pt x="1940433" y="651138"/>
                </a:cubicBezTo>
                <a:cubicBezTo>
                  <a:pt x="1766352" y="626416"/>
                  <a:pt x="1565243" y="650542"/>
                  <a:pt x="1461625" y="651138"/>
                </a:cubicBezTo>
                <a:cubicBezTo>
                  <a:pt x="1358007" y="651734"/>
                  <a:pt x="1151845" y="656608"/>
                  <a:pt x="982817" y="651138"/>
                </a:cubicBezTo>
                <a:cubicBezTo>
                  <a:pt x="813789" y="645668"/>
                  <a:pt x="278871" y="654018"/>
                  <a:pt x="0" y="651138"/>
                </a:cubicBezTo>
                <a:cubicBezTo>
                  <a:pt x="-16777" y="457856"/>
                  <a:pt x="27577" y="174805"/>
                  <a:pt x="0" y="0"/>
                </a:cubicBezTo>
                <a:close/>
              </a:path>
              <a:path w="5040086" h="651138" stroke="0" extrusionOk="0">
                <a:moveTo>
                  <a:pt x="0" y="0"/>
                </a:moveTo>
                <a:cubicBezTo>
                  <a:pt x="280861" y="7630"/>
                  <a:pt x="462193" y="-21118"/>
                  <a:pt x="579610" y="0"/>
                </a:cubicBezTo>
                <a:cubicBezTo>
                  <a:pt x="697027" y="21118"/>
                  <a:pt x="834730" y="-14737"/>
                  <a:pt x="1058418" y="0"/>
                </a:cubicBezTo>
                <a:cubicBezTo>
                  <a:pt x="1282106" y="14737"/>
                  <a:pt x="1402930" y="-3035"/>
                  <a:pt x="1587627" y="0"/>
                </a:cubicBezTo>
                <a:cubicBezTo>
                  <a:pt x="1772324" y="3035"/>
                  <a:pt x="2001926" y="21239"/>
                  <a:pt x="2318440" y="0"/>
                </a:cubicBezTo>
                <a:cubicBezTo>
                  <a:pt x="2634954" y="-21239"/>
                  <a:pt x="2696919" y="-18887"/>
                  <a:pt x="2847649" y="0"/>
                </a:cubicBezTo>
                <a:cubicBezTo>
                  <a:pt x="2998379" y="18887"/>
                  <a:pt x="3417722" y="15045"/>
                  <a:pt x="3578461" y="0"/>
                </a:cubicBezTo>
                <a:cubicBezTo>
                  <a:pt x="3739200" y="-15045"/>
                  <a:pt x="3951350" y="-33201"/>
                  <a:pt x="4309274" y="0"/>
                </a:cubicBezTo>
                <a:cubicBezTo>
                  <a:pt x="4667198" y="33201"/>
                  <a:pt x="4712695" y="-25985"/>
                  <a:pt x="5040086" y="0"/>
                </a:cubicBezTo>
                <a:cubicBezTo>
                  <a:pt x="5062015" y="152332"/>
                  <a:pt x="5022013" y="428826"/>
                  <a:pt x="5040086" y="651138"/>
                </a:cubicBezTo>
                <a:cubicBezTo>
                  <a:pt x="4829389" y="664094"/>
                  <a:pt x="4587110" y="620510"/>
                  <a:pt x="4359674" y="651138"/>
                </a:cubicBezTo>
                <a:cubicBezTo>
                  <a:pt x="4132238" y="681766"/>
                  <a:pt x="4062500" y="667786"/>
                  <a:pt x="3880866" y="651138"/>
                </a:cubicBezTo>
                <a:cubicBezTo>
                  <a:pt x="3699232" y="634490"/>
                  <a:pt x="3572759" y="633559"/>
                  <a:pt x="3402058" y="651138"/>
                </a:cubicBezTo>
                <a:cubicBezTo>
                  <a:pt x="3231357" y="668717"/>
                  <a:pt x="2984480" y="675319"/>
                  <a:pt x="2822448" y="651138"/>
                </a:cubicBezTo>
                <a:cubicBezTo>
                  <a:pt x="2660416" y="626958"/>
                  <a:pt x="2378864" y="628790"/>
                  <a:pt x="2242838" y="651138"/>
                </a:cubicBezTo>
                <a:cubicBezTo>
                  <a:pt x="2106812" y="673487"/>
                  <a:pt x="2002147" y="646642"/>
                  <a:pt x="1764030" y="651138"/>
                </a:cubicBezTo>
                <a:cubicBezTo>
                  <a:pt x="1525913" y="655634"/>
                  <a:pt x="1348719" y="677476"/>
                  <a:pt x="1234821" y="651138"/>
                </a:cubicBezTo>
                <a:cubicBezTo>
                  <a:pt x="1120923" y="624800"/>
                  <a:pt x="862592" y="636823"/>
                  <a:pt x="604810" y="651138"/>
                </a:cubicBezTo>
                <a:cubicBezTo>
                  <a:pt x="347028" y="665453"/>
                  <a:pt x="155359" y="643660"/>
                  <a:pt x="0" y="651138"/>
                </a:cubicBezTo>
                <a:cubicBezTo>
                  <a:pt x="-5957" y="376319"/>
                  <a:pt x="-30132" y="299379"/>
                  <a:pt x="0" y="0"/>
                </a:cubicBezTo>
                <a:close/>
              </a:path>
            </a:pathLst>
          </a:custGeom>
          <a:solidFill>
            <a:schemeClr val="accent1"/>
          </a:solidFill>
          <a:ln>
            <a:solidFill>
              <a:schemeClr val="accent1"/>
            </a:solidFill>
            <a:extLst>
              <a:ext uri="{C807C97D-BFC1-408E-A445-0C87EB9F89A2}">
                <ask:lineSketchStyleProps xmlns:ask="http://schemas.microsoft.com/office/drawing/2018/sketchyshapes" sd="1065600559">
                  <a:prstGeom prst="rect">
                    <a:avLst/>
                  </a:prstGeom>
                  <ask:type>
                    <ask:lineSketchFreehand/>
                  </ask:type>
                </ask:lineSketchStyleProps>
              </a:ext>
            </a:extLst>
          </a:ln>
        </p:spPr>
        <p:txBody>
          <a:bodyPr wrap="square" lIns="0" tIns="0" rIns="0" bIns="108000" rtlCol="0">
            <a:noAutofit/>
          </a:bodyPr>
          <a:lstStyle/>
          <a:p>
            <a:pPr algn="ctr">
              <a:lnSpc>
                <a:spcPct val="90000"/>
              </a:lnSpc>
              <a:spcBef>
                <a:spcPts val="1000"/>
              </a:spcBef>
            </a:pPr>
            <a:r>
              <a:rPr lang="da-DK" sz="2200" dirty="0">
                <a:solidFill>
                  <a:schemeClr val="bg1"/>
                </a:solidFill>
              </a:rPr>
              <a:t>Synes du ikke målingen stemmer overens med, hvad du oplever – test altid igen!</a:t>
            </a:r>
          </a:p>
        </p:txBody>
      </p:sp>
    </p:spTree>
    <p:extLst>
      <p:ext uri="{BB962C8B-B14F-4D97-AF65-F5344CB8AC3E}">
        <p14:creationId xmlns:p14="http://schemas.microsoft.com/office/powerpoint/2010/main" val="1212670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E1BFD-B3EE-F46C-2CA6-F6A3E68007AD}"/>
              </a:ext>
            </a:extLst>
          </p:cNvPr>
          <p:cNvSpPr>
            <a:spLocks noGrp="1"/>
          </p:cNvSpPr>
          <p:nvPr>
            <p:ph type="ctrTitle"/>
          </p:nvPr>
        </p:nvSpPr>
        <p:spPr>
          <a:xfrm>
            <a:off x="546896" y="648144"/>
            <a:ext cx="4318569" cy="1414105"/>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Bevilling af testmateriale</a:t>
            </a:r>
            <a:br>
              <a:rPr lang="da-DK" sz="3600" dirty="0">
                <a:latin typeface="Open Sans" panose="020B0606030504020204" pitchFamily="34" charset="0"/>
                <a:ea typeface="Open Sans" panose="020B0606030504020204" pitchFamily="34" charset="0"/>
                <a:cs typeface="Open Sans" panose="020B0606030504020204" pitchFamily="34" charset="0"/>
              </a:rPr>
            </a:br>
            <a:endParaRPr lang="da-DK" sz="3600" b="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Brødtekst">
            <a:extLst>
              <a:ext uri="{FF2B5EF4-FFF2-40B4-BE49-F238E27FC236}">
                <a16:creationId xmlns:a16="http://schemas.microsoft.com/office/drawing/2014/main" id="{8DCDAC27-4105-A997-CD80-06C9C7357F73}"/>
              </a:ext>
            </a:extLst>
          </p:cNvPr>
          <p:cNvSpPr txBox="1">
            <a:spLocks/>
          </p:cNvSpPr>
          <p:nvPr/>
        </p:nvSpPr>
        <p:spPr>
          <a:xfrm>
            <a:off x="546896" y="2140433"/>
            <a:ext cx="6119718" cy="2383176"/>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342900" indent="-342900">
              <a:lnSpc>
                <a:spcPct val="125000"/>
              </a:lnSpc>
              <a:spcBef>
                <a:spcPts val="0"/>
              </a:spcBef>
              <a:spcAft>
                <a:spcPts val="2000"/>
              </a:spcAft>
              <a:buFont typeface="Wingdings" panose="05000000000000000000" pitchFamily="2" charset="2"/>
              <a:buChar char="§"/>
            </a:pPr>
            <a:r>
              <a:rPr lang="da-DK" sz="2000" b="0" dirty="0">
                <a:latin typeface="Open Sans"/>
                <a:ea typeface="Open Sans"/>
                <a:cs typeface="Open Sans"/>
              </a:rPr>
              <a:t>Borgeren skal søge om blodsukkermåler samt teststrimler og nåle til fingerprikker på borger.dk</a:t>
            </a:r>
            <a:endParaRPr lang="en-US" dirty="0"/>
          </a:p>
          <a:p>
            <a:pPr marL="342900" indent="-342900">
              <a:lnSpc>
                <a:spcPct val="125000"/>
              </a:lnSpc>
              <a:spcBef>
                <a:spcPts val="0"/>
              </a:spcBef>
              <a:spcAft>
                <a:spcPts val="2000"/>
              </a:spcAft>
              <a:buFont typeface="Wingdings" panose="05000000000000000000" pitchFamily="2" charset="2"/>
              <a:buChar char="§"/>
            </a:pPr>
            <a:r>
              <a:rPr lang="da-DK" sz="2000" b="0" dirty="0">
                <a:latin typeface="Open Sans"/>
                <a:ea typeface="Open Sans"/>
                <a:cs typeface="Open Sans"/>
              </a:rPr>
              <a:t>Ved behandling med tabletter: </a:t>
            </a:r>
            <a:br>
              <a:rPr lang="da-DK" sz="2000" b="0" dirty="0">
                <a:latin typeface="Open Sans" panose="020B0606030504020204" pitchFamily="34" charset="0"/>
                <a:ea typeface="Open Sans" panose="020B0606030504020204" pitchFamily="34" charset="0"/>
                <a:cs typeface="Open Sans" panose="020B0606030504020204" pitchFamily="34" charset="0"/>
              </a:rPr>
            </a:br>
            <a:r>
              <a:rPr lang="da-DK" sz="2000" b="0" dirty="0">
                <a:latin typeface="Open Sans"/>
                <a:ea typeface="Open Sans"/>
                <a:cs typeface="Open Sans"/>
              </a:rPr>
              <a:t>150 stk. teststrimler og nåle til fingerprikker pr. år</a:t>
            </a:r>
          </a:p>
          <a:p>
            <a:pPr marL="342900" indent="-342900">
              <a:lnSpc>
                <a:spcPct val="125000"/>
              </a:lnSpc>
              <a:buFont typeface="Wingdings" panose="05000000000000000000" pitchFamily="2" charset="2"/>
              <a:buChar char="§"/>
            </a:pPr>
            <a:r>
              <a:rPr lang="da-DK" sz="2000" b="0" dirty="0">
                <a:latin typeface="Open Sans" panose="020B0606030504020204" pitchFamily="34" charset="0"/>
                <a:ea typeface="Open Sans" panose="020B0606030504020204" pitchFamily="34" charset="0"/>
                <a:cs typeface="Open Sans" panose="020B0606030504020204" pitchFamily="34" charset="0"/>
              </a:rPr>
              <a:t>Ved behandling med insulin eller kombinationsbehandling (insulin og tabletter): det nødvendige antal pr. år</a:t>
            </a:r>
          </a:p>
        </p:txBody>
      </p:sp>
      <p:sp>
        <p:nvSpPr>
          <p:cNvPr id="5" name="Pladsholder til billede 4">
            <a:extLst>
              <a:ext uri="{FF2B5EF4-FFF2-40B4-BE49-F238E27FC236}">
                <a16:creationId xmlns:a16="http://schemas.microsoft.com/office/drawing/2014/main" id="{DA27EC4E-323E-8AE1-9B12-EDF7117F1550}"/>
              </a:ext>
              <a:ext uri="{C183D7F6-B498-43B3-948B-1728B52AA6E4}">
                <adec:decorative xmlns:adec="http://schemas.microsoft.com/office/drawing/2017/decorative" val="1"/>
              </a:ext>
            </a:extLst>
          </p:cNvPr>
          <p:cNvSpPr>
            <a:spLocks noGrp="1" noChangeAspect="1"/>
          </p:cNvSpPr>
          <p:nvPr>
            <p:ph type="pic" sz="quarter" idx="13"/>
          </p:nvPr>
        </p:nvSpPr>
        <p:spPr>
          <a:xfrm rot="-240000">
            <a:off x="8088680" y="426755"/>
            <a:ext cx="3057709" cy="3057709"/>
          </a:xfrm>
          <a:solidFill>
            <a:schemeClr val="accent1">
              <a:lumMod val="20000"/>
              <a:lumOff val="80000"/>
            </a:schemeClr>
          </a:solidFill>
        </p:spPr>
        <p:txBody>
          <a:bodyPr/>
          <a:lstStyle/>
          <a:p>
            <a:endParaRPr lang="da-DK" dirty="0"/>
          </a:p>
        </p:txBody>
      </p:sp>
      <p:pic>
        <p:nvPicPr>
          <p:cNvPr id="8" name="Billede 7">
            <a:extLst>
              <a:ext uri="{FF2B5EF4-FFF2-40B4-BE49-F238E27FC236}">
                <a16:creationId xmlns:a16="http://schemas.microsoft.com/office/drawing/2014/main" id="{8834455F-20EC-9A3E-5976-4B5C9A81F39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b="20705"/>
          <a:stretch/>
        </p:blipFill>
        <p:spPr>
          <a:xfrm>
            <a:off x="8035282" y="1005876"/>
            <a:ext cx="3164503" cy="2269113"/>
          </a:xfrm>
          <a:prstGeom prst="rect">
            <a:avLst/>
          </a:prstGeom>
        </p:spPr>
      </p:pic>
      <p:sp>
        <p:nvSpPr>
          <p:cNvPr id="4" name="Rektangel 3">
            <a:extLst>
              <a:ext uri="{FF2B5EF4-FFF2-40B4-BE49-F238E27FC236}">
                <a16:creationId xmlns:a16="http://schemas.microsoft.com/office/drawing/2014/main" id="{38C0250F-0B83-3857-797E-D35691AC75A6}"/>
              </a:ext>
              <a:ext uri="{C183D7F6-B498-43B3-948B-1728B52AA6E4}">
                <adec:decorative xmlns:adec="http://schemas.microsoft.com/office/drawing/2017/decorative" val="1"/>
              </a:ext>
            </a:extLst>
          </p:cNvPr>
          <p:cNvSpPr>
            <a:spLocks noChangeAspect="1"/>
          </p:cNvSpPr>
          <p:nvPr/>
        </p:nvSpPr>
        <p:spPr>
          <a:xfrm rot="526198">
            <a:off x="8065482" y="3508729"/>
            <a:ext cx="2643293" cy="26432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22DB6521-EB27-2C71-0102-4EEAB24A096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546" y="3969214"/>
            <a:ext cx="2040627" cy="1701367"/>
          </a:xfrm>
          <a:prstGeom prst="rect">
            <a:avLst/>
          </a:prstGeom>
        </p:spPr>
      </p:pic>
    </p:spTree>
    <p:extLst>
      <p:ext uri="{BB962C8B-B14F-4D97-AF65-F5344CB8AC3E}">
        <p14:creationId xmlns:p14="http://schemas.microsoft.com/office/powerpoint/2010/main" val="2139395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11B81666-BCC8-5B08-4034-EBFEEFAC8A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4B2223-37DF-82BD-DCD5-0D7A0BEB4161}"/>
              </a:ext>
            </a:extLst>
          </p:cNvPr>
          <p:cNvSpPr txBox="1">
            <a:spLocks noGrp="1"/>
          </p:cNvSpPr>
          <p:nvPr>
            <p:ph type="title" idx="4294967295"/>
          </p:nvPr>
        </p:nvSpPr>
        <p:spPr>
          <a:xfrm>
            <a:off x="341999" y="729000"/>
            <a:ext cx="557461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3600" b="1" i="0" u="none" strike="noStrike" kern="1200" cap="none" spc="0" normalizeH="0" baseline="0" noProof="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Lovkrav om dokumentation</a:t>
            </a:r>
            <a:endParaRPr kumimoji="0" lang="da-DK" sz="36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Pladsholder til indhold 4">
            <a:extLst>
              <a:ext uri="{FF2B5EF4-FFF2-40B4-BE49-F238E27FC236}">
                <a16:creationId xmlns:a16="http://schemas.microsoft.com/office/drawing/2014/main" id="{69F3AB89-FF4E-14A4-3BF4-659C574ADE5C}"/>
              </a:ext>
            </a:extLst>
          </p:cNvPr>
          <p:cNvSpPr txBox="1">
            <a:spLocks/>
          </p:cNvSpPr>
          <p:nvPr/>
        </p:nvSpPr>
        <p:spPr>
          <a:xfrm>
            <a:off x="341998" y="1999860"/>
            <a:ext cx="5754002" cy="2980303"/>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Efter udført blodsukkermåling dokumenteres:</a:t>
            </a:r>
          </a:p>
          <a:p>
            <a:pPr marL="800100" lvl="1" indent="-342900" algn="l">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Blodsukkerværdi</a:t>
            </a:r>
          </a:p>
          <a:p>
            <a:pPr marL="800100" lvl="1" indent="-342900" algn="l">
              <a:spcAft>
                <a:spcPts val="2000"/>
              </a:spcAft>
              <a:buFont typeface="Wingdings" panose="05000000000000000000" pitchFamily="2" charset="2"/>
              <a:buChar char="§"/>
            </a:pPr>
            <a:r>
              <a:rPr lang="da-DK" dirty="0">
                <a:latin typeface="Open Sans"/>
                <a:ea typeface="Open Sans"/>
                <a:cs typeface="Open Sans"/>
              </a:rPr>
              <a:t>Dato og tidspunkt</a:t>
            </a:r>
          </a:p>
          <a:p>
            <a:pPr marL="342900" indent="-342900">
              <a:lnSpc>
                <a:spcPct val="10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I borgerens journal skal stå:</a:t>
            </a:r>
          </a:p>
          <a:p>
            <a:pPr marL="800100" lvl="1" indent="-342900" algn="l">
              <a:lnSpc>
                <a:spcPct val="100000"/>
              </a:lnSpc>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Målinterval for blodsukkerværdier</a:t>
            </a:r>
          </a:p>
          <a:p>
            <a:pPr marL="800100" lvl="1" indent="-342900" algn="l">
              <a:lnSpc>
                <a:spcPct val="100000"/>
              </a:lnSpc>
              <a:buFont typeface="Wingdings" panose="05000000000000000000" pitchFamily="2" charset="2"/>
              <a:buChar char="§"/>
            </a:pPr>
            <a:r>
              <a:rPr lang="da-DK" dirty="0">
                <a:latin typeface="Open Sans"/>
                <a:ea typeface="Open Sans"/>
                <a:cs typeface="Open Sans"/>
              </a:rPr>
              <a:t>Plan for behandling ved for lave eller for</a:t>
            </a:r>
            <a:br>
              <a:rPr lang="da-DK" dirty="0">
                <a:latin typeface="Open Sans" panose="020B0606030504020204" pitchFamily="34" charset="0"/>
                <a:ea typeface="Open Sans" panose="020B0606030504020204" pitchFamily="34" charset="0"/>
                <a:cs typeface="Open Sans" panose="020B0606030504020204" pitchFamily="34" charset="0"/>
              </a:rPr>
            </a:br>
            <a:r>
              <a:rPr lang="da-DK" dirty="0">
                <a:latin typeface="Open Sans"/>
                <a:ea typeface="Open Sans"/>
                <a:cs typeface="Open Sans"/>
              </a:rPr>
              <a:t>høje blodsukkerværdier</a:t>
            </a:r>
          </a:p>
        </p:txBody>
      </p:sp>
      <p:sp>
        <p:nvSpPr>
          <p:cNvPr id="4" name="Rektangel 3">
            <a:extLst>
              <a:ext uri="{FF2B5EF4-FFF2-40B4-BE49-F238E27FC236}">
                <a16:creationId xmlns:a16="http://schemas.microsoft.com/office/drawing/2014/main" id="{25AEE770-F42C-505F-4B92-CA2687105C77}"/>
              </a:ext>
              <a:ext uri="{C183D7F6-B498-43B3-948B-1728B52AA6E4}">
                <adec:decorative xmlns:adec="http://schemas.microsoft.com/office/drawing/2017/decorative" val="1"/>
              </a:ext>
            </a:extLst>
          </p:cNvPr>
          <p:cNvSpPr>
            <a:spLocks noChangeAspect="1"/>
          </p:cNvSpPr>
          <p:nvPr/>
        </p:nvSpPr>
        <p:spPr>
          <a:xfrm>
            <a:off x="6212056" y="729000"/>
            <a:ext cx="5400000" cy="54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 name="Gruppe 5">
            <a:extLst>
              <a:ext uri="{FF2B5EF4-FFF2-40B4-BE49-F238E27FC236}">
                <a16:creationId xmlns:a16="http://schemas.microsoft.com/office/drawing/2014/main" id="{A76856CF-506F-EA3C-688E-EA577DE3199C}"/>
              </a:ext>
              <a:ext uri="{C183D7F6-B498-43B3-948B-1728B52AA6E4}">
                <adec:decorative xmlns:adec="http://schemas.microsoft.com/office/drawing/2017/decorative" val="1"/>
              </a:ext>
            </a:extLst>
          </p:cNvPr>
          <p:cNvGrpSpPr>
            <a:grpSpLocks noChangeAspect="1"/>
          </p:cNvGrpSpPr>
          <p:nvPr/>
        </p:nvGrpSpPr>
        <p:grpSpPr>
          <a:xfrm>
            <a:off x="6522370" y="1895787"/>
            <a:ext cx="4779372" cy="3066426"/>
            <a:chOff x="5651190" y="1810356"/>
            <a:chExt cx="5703873" cy="3659582"/>
          </a:xfrm>
        </p:grpSpPr>
        <p:pic>
          <p:nvPicPr>
            <p:cNvPr id="7" name="Billede 6" descr="Et billede, der indeholder tegneserie, Outputenhed, bærbar, Netbook">
              <a:extLst>
                <a:ext uri="{FF2B5EF4-FFF2-40B4-BE49-F238E27FC236}">
                  <a16:creationId xmlns:a16="http://schemas.microsoft.com/office/drawing/2014/main" id="{FF6CEAF7-1F69-2BF4-5259-54220A0B696E}"/>
                </a:ext>
              </a:extLst>
            </p:cNvPr>
            <p:cNvPicPr>
              <a:picLocks noChangeAspect="1"/>
            </p:cNvPicPr>
            <p:nvPr/>
          </p:nvPicPr>
          <p:blipFill>
            <a:blip r:embed="rId3"/>
            <a:srcRect l="7790" r="9206" b="23505"/>
            <a:stretch/>
          </p:blipFill>
          <p:spPr>
            <a:xfrm>
              <a:off x="5651190" y="1810356"/>
              <a:ext cx="5703873" cy="3659582"/>
            </a:xfrm>
            <a:prstGeom prst="rect">
              <a:avLst/>
            </a:prstGeom>
          </p:spPr>
        </p:pic>
        <p:sp>
          <p:nvSpPr>
            <p:cNvPr id="8" name="Rektangel 7">
              <a:extLst>
                <a:ext uri="{FF2B5EF4-FFF2-40B4-BE49-F238E27FC236}">
                  <a16:creationId xmlns:a16="http://schemas.microsoft.com/office/drawing/2014/main" id="{8865863A-EE06-4EEA-CCBB-103B9302610F}"/>
                </a:ext>
              </a:extLst>
            </p:cNvPr>
            <p:cNvSpPr/>
            <p:nvPr/>
          </p:nvSpPr>
          <p:spPr>
            <a:xfrm>
              <a:off x="6990460" y="2144995"/>
              <a:ext cx="3281585" cy="2193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Kombinationstegning: figur 8">
              <a:extLst>
                <a:ext uri="{FF2B5EF4-FFF2-40B4-BE49-F238E27FC236}">
                  <a16:creationId xmlns:a16="http://schemas.microsoft.com/office/drawing/2014/main" id="{1A445980-FF56-612A-DE8C-89132B22E0BF}"/>
                </a:ext>
              </a:extLst>
            </p:cNvPr>
            <p:cNvSpPr/>
            <p:nvPr/>
          </p:nvSpPr>
          <p:spPr>
            <a:xfrm>
              <a:off x="6961454" y="4285000"/>
              <a:ext cx="3360587" cy="53396"/>
            </a:xfrm>
            <a:custGeom>
              <a:avLst/>
              <a:gdLst>
                <a:gd name="connsiteX0" fmla="*/ 0 w 3360587"/>
                <a:gd name="connsiteY0" fmla="*/ 53396 h 53396"/>
                <a:gd name="connsiteX1" fmla="*/ 589829 w 3360587"/>
                <a:gd name="connsiteY1" fmla="*/ 44627 h 53396"/>
                <a:gd name="connsiteX2" fmla="*/ 1134286 w 3360587"/>
                <a:gd name="connsiteY2" fmla="*/ 36533 h 53396"/>
                <a:gd name="connsiteX3" fmla="*/ 1814153 w 3360587"/>
                <a:gd name="connsiteY3" fmla="*/ 25292 h 53396"/>
                <a:gd name="connsiteX4" fmla="*/ 2645493 w 3360587"/>
                <a:gd name="connsiteY4" fmla="*/ 39343 h 53396"/>
                <a:gd name="connsiteX5" fmla="*/ 3360587 w 3360587"/>
                <a:gd name="connsiteY5" fmla="*/ 0 h 5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0587" h="53396" extrusionOk="0">
                  <a:moveTo>
                    <a:pt x="0" y="53396"/>
                  </a:moveTo>
                  <a:cubicBezTo>
                    <a:pt x="234954" y="45430"/>
                    <a:pt x="368037" y="66994"/>
                    <a:pt x="589829" y="44627"/>
                  </a:cubicBezTo>
                  <a:cubicBezTo>
                    <a:pt x="811621" y="22261"/>
                    <a:pt x="891267" y="63593"/>
                    <a:pt x="1134286" y="36533"/>
                  </a:cubicBezTo>
                  <a:cubicBezTo>
                    <a:pt x="1442072" y="5955"/>
                    <a:pt x="1547770" y="51927"/>
                    <a:pt x="1814153" y="25292"/>
                  </a:cubicBezTo>
                  <a:cubicBezTo>
                    <a:pt x="2098081" y="29398"/>
                    <a:pt x="2361352" y="75983"/>
                    <a:pt x="2645493" y="39343"/>
                  </a:cubicBezTo>
                  <a:cubicBezTo>
                    <a:pt x="2865887" y="47084"/>
                    <a:pt x="3142037" y="13063"/>
                    <a:pt x="3360587" y="0"/>
                  </a:cubicBezTo>
                </a:path>
              </a:pathLst>
            </a:custGeom>
            <a:noFill/>
            <a:ln w="28575">
              <a:solidFill>
                <a:schemeClr val="tx1"/>
              </a:solidFill>
              <a:extLst>
                <a:ext uri="{C807C97D-BFC1-408E-A445-0C87EB9F89A2}">
                  <ask:lineSketchStyleProps xmlns:ask="http://schemas.microsoft.com/office/drawing/2018/sketchyshapes" sd="571005218">
                    <a:custGeom>
                      <a:avLst/>
                      <a:gdLst>
                        <a:gd name="connsiteX0" fmla="*/ 0 w 3183714"/>
                        <a:gd name="connsiteY0" fmla="*/ 63408 h 63408"/>
                        <a:gd name="connsiteX1" fmla="*/ 1074587 w 3183714"/>
                        <a:gd name="connsiteY1" fmla="*/ 43384 h 63408"/>
                        <a:gd name="connsiteX2" fmla="*/ 1718672 w 3183714"/>
                        <a:gd name="connsiteY2" fmla="*/ 30035 h 63408"/>
                        <a:gd name="connsiteX3" fmla="*/ 2506257 w 3183714"/>
                        <a:gd name="connsiteY3" fmla="*/ 46721 h 63408"/>
                        <a:gd name="connsiteX4" fmla="*/ 3183714 w 3183714"/>
                        <a:gd name="connsiteY4" fmla="*/ 0 h 63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714" h="63408">
                          <a:moveTo>
                            <a:pt x="0" y="63408"/>
                          </a:moveTo>
                          <a:lnTo>
                            <a:pt x="1074587" y="43384"/>
                          </a:lnTo>
                          <a:cubicBezTo>
                            <a:pt x="1361032" y="37822"/>
                            <a:pt x="1480060" y="29479"/>
                            <a:pt x="1718672" y="30035"/>
                          </a:cubicBezTo>
                          <a:cubicBezTo>
                            <a:pt x="1957284" y="30591"/>
                            <a:pt x="2262083" y="51727"/>
                            <a:pt x="2506257" y="46721"/>
                          </a:cubicBezTo>
                          <a:cubicBezTo>
                            <a:pt x="2750431" y="41715"/>
                            <a:pt x="2967072" y="20857"/>
                            <a:pt x="3183714" y="0"/>
                          </a:cubicBez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53069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3A736A-513A-D617-9609-4CFFAE48C822}"/>
              </a:ext>
            </a:extLst>
          </p:cNvPr>
          <p:cNvSpPr>
            <a:spLocks noGrp="1"/>
          </p:cNvSpPr>
          <p:nvPr>
            <p:ph type="ctrTitle"/>
          </p:nvPr>
        </p:nvSpPr>
        <p:spPr>
          <a:xfrm>
            <a:off x="488669" y="836303"/>
            <a:ext cx="4847330" cy="943207"/>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Blodsukkeret reguleres af insulin</a:t>
            </a:r>
          </a:p>
        </p:txBody>
      </p:sp>
      <p:sp>
        <p:nvSpPr>
          <p:cNvPr id="6" name="Pladsholder til indhold 5">
            <a:extLst>
              <a:ext uri="{FF2B5EF4-FFF2-40B4-BE49-F238E27FC236}">
                <a16:creationId xmlns:a16="http://schemas.microsoft.com/office/drawing/2014/main" id="{D9DDFEEE-1B3A-7FF9-6B1E-B402C52DA70B}"/>
              </a:ext>
            </a:extLst>
          </p:cNvPr>
          <p:cNvSpPr>
            <a:spLocks noGrp="1"/>
          </p:cNvSpPr>
          <p:nvPr>
            <p:ph type="subTitle" idx="1"/>
          </p:nvPr>
        </p:nvSpPr>
        <p:spPr>
          <a:xfrm>
            <a:off x="419395" y="2461683"/>
            <a:ext cx="4918975" cy="1933764"/>
          </a:xfrm>
        </p:spPr>
        <p:txBody>
          <a:bodyPr/>
          <a:lstStyle/>
          <a:p>
            <a:pPr marL="342900" indent="-342900">
              <a:lnSpc>
                <a:spcPct val="100000"/>
              </a:lnSpc>
              <a:spcAft>
                <a:spcPts val="2000"/>
              </a:spcAft>
              <a:buFont typeface="Wingdings" panose="05000000000000000000" pitchFamily="2" charset="2"/>
              <a:buChar char="§"/>
            </a:pPr>
            <a:r>
              <a:rPr lang="da-DK" dirty="0">
                <a:latin typeface="Open Sans"/>
                <a:ea typeface="Open Sans"/>
                <a:cs typeface="Open Sans"/>
              </a:rPr>
              <a:t>Insulin produceres i bugspytkirtlen </a:t>
            </a:r>
            <a:endParaRPr lang="en-US" dirty="0">
              <a:latin typeface="Corbel" panose="020B0503020204020204"/>
              <a:ea typeface="Open Sans"/>
              <a:cs typeface="Open Sans"/>
            </a:endParaRPr>
          </a:p>
          <a:p>
            <a:pPr marL="342900" indent="-342900">
              <a:lnSpc>
                <a:spcPct val="100000"/>
              </a:lnSpc>
              <a:spcAft>
                <a:spcPts val="2000"/>
              </a:spcAft>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Insulin fungerer som en nøgle for at glukose kan komme ind i cellerne og give kroppen energi fra den mad, vi spiser.</a:t>
            </a:r>
          </a:p>
        </p:txBody>
      </p:sp>
      <p:sp>
        <p:nvSpPr>
          <p:cNvPr id="8" name="Pladsholder til billede 7">
            <a:extLst>
              <a:ext uri="{FF2B5EF4-FFF2-40B4-BE49-F238E27FC236}">
                <a16:creationId xmlns:a16="http://schemas.microsoft.com/office/drawing/2014/main" id="{3A0175CA-2089-A84F-B79B-22A5DC8ABE27}"/>
              </a:ext>
              <a:ext uri="{C183D7F6-B498-43B3-948B-1728B52AA6E4}">
                <adec:decorative xmlns:adec="http://schemas.microsoft.com/office/drawing/2017/decorative" val="1"/>
              </a:ext>
            </a:extLst>
          </p:cNvPr>
          <p:cNvSpPr>
            <a:spLocks noGrp="1"/>
          </p:cNvSpPr>
          <p:nvPr>
            <p:ph type="pic" sz="quarter" idx="13"/>
          </p:nvPr>
        </p:nvSpPr>
        <p:spPr>
          <a:solidFill>
            <a:schemeClr val="accent1">
              <a:lumMod val="20000"/>
              <a:lumOff val="80000"/>
            </a:schemeClr>
          </a:solidFill>
        </p:spPr>
        <p:txBody>
          <a:bodyPr/>
          <a:lstStyle/>
          <a:p>
            <a:endParaRPr lang="da-DK"/>
          </a:p>
        </p:txBody>
      </p:sp>
      <p:sp>
        <p:nvSpPr>
          <p:cNvPr id="9" name="Pladsholder til sidefod 8">
            <a:extLst>
              <a:ext uri="{FF2B5EF4-FFF2-40B4-BE49-F238E27FC236}">
                <a16:creationId xmlns:a16="http://schemas.microsoft.com/office/drawing/2014/main" id="{06BF9F82-7B69-218B-EC79-FFF9FEC17657}"/>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grpSp>
        <p:nvGrpSpPr>
          <p:cNvPr id="7" name="Gruppe 6">
            <a:extLst>
              <a:ext uri="{FF2B5EF4-FFF2-40B4-BE49-F238E27FC236}">
                <a16:creationId xmlns:a16="http://schemas.microsoft.com/office/drawing/2014/main" id="{A307CFCD-1FC5-3987-FC8D-C426E35FF802}"/>
              </a:ext>
              <a:ext uri="{C183D7F6-B498-43B3-948B-1728B52AA6E4}">
                <adec:decorative xmlns:adec="http://schemas.microsoft.com/office/drawing/2017/decorative" val="1"/>
              </a:ext>
            </a:extLst>
          </p:cNvPr>
          <p:cNvGrpSpPr>
            <a:grpSpLocks noChangeAspect="1"/>
          </p:cNvGrpSpPr>
          <p:nvPr/>
        </p:nvGrpSpPr>
        <p:grpSpPr>
          <a:xfrm>
            <a:off x="5976339" y="1218658"/>
            <a:ext cx="5242730" cy="4728721"/>
            <a:chOff x="6760104" y="877221"/>
            <a:chExt cx="4915940" cy="4433971"/>
          </a:xfrm>
        </p:grpSpPr>
        <p:grpSp>
          <p:nvGrpSpPr>
            <p:cNvPr id="12" name="Gruppe 11">
              <a:extLst>
                <a:ext uri="{FF2B5EF4-FFF2-40B4-BE49-F238E27FC236}">
                  <a16:creationId xmlns:a16="http://schemas.microsoft.com/office/drawing/2014/main" id="{CA06CCCC-4BDE-EEEC-54EE-AF21FB2823DD}"/>
                </a:ext>
              </a:extLst>
            </p:cNvPr>
            <p:cNvGrpSpPr>
              <a:grpSpLocks noChangeAspect="1"/>
            </p:cNvGrpSpPr>
            <p:nvPr/>
          </p:nvGrpSpPr>
          <p:grpSpPr>
            <a:xfrm>
              <a:off x="6760104" y="877221"/>
              <a:ext cx="4915940" cy="4433971"/>
              <a:chOff x="6760104" y="877221"/>
              <a:chExt cx="4915940" cy="4433971"/>
            </a:xfrm>
          </p:grpSpPr>
          <p:pic>
            <p:nvPicPr>
              <p:cNvPr id="27" name="Billede 26">
                <a:extLst>
                  <a:ext uri="{FF2B5EF4-FFF2-40B4-BE49-F238E27FC236}">
                    <a16:creationId xmlns:a16="http://schemas.microsoft.com/office/drawing/2014/main" id="{ED2104C7-E91A-AC5B-60B6-3C2C8B21F7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rot="1909975">
                <a:off x="7744520" y="2020386"/>
                <a:ext cx="504832" cy="237331"/>
              </a:xfrm>
              <a:prstGeom prst="rect">
                <a:avLst/>
              </a:prstGeom>
            </p:spPr>
          </p:pic>
          <p:pic>
            <p:nvPicPr>
              <p:cNvPr id="28" name="Billede 27">
                <a:extLst>
                  <a:ext uri="{FF2B5EF4-FFF2-40B4-BE49-F238E27FC236}">
                    <a16:creationId xmlns:a16="http://schemas.microsoft.com/office/drawing/2014/main" id="{87242801-5C1B-EB94-45EA-EC51366A0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3387" y="1717410"/>
                <a:ext cx="737054" cy="2736746"/>
              </a:xfrm>
              <a:prstGeom prst="rect">
                <a:avLst/>
              </a:prstGeom>
            </p:spPr>
          </p:pic>
          <p:pic>
            <p:nvPicPr>
              <p:cNvPr id="29" name="Billede 28">
                <a:extLst>
                  <a:ext uri="{FF2B5EF4-FFF2-40B4-BE49-F238E27FC236}">
                    <a16:creationId xmlns:a16="http://schemas.microsoft.com/office/drawing/2014/main" id="{51DEC7D4-0863-AAB5-BE90-507BB7965E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0373" y="1717410"/>
                <a:ext cx="1025671" cy="3593782"/>
              </a:xfrm>
              <a:prstGeom prst="rect">
                <a:avLst/>
              </a:prstGeom>
            </p:spPr>
          </p:pic>
          <p:pic>
            <p:nvPicPr>
              <p:cNvPr id="30" name="Billede 29">
                <a:extLst>
                  <a:ext uri="{FF2B5EF4-FFF2-40B4-BE49-F238E27FC236}">
                    <a16:creationId xmlns:a16="http://schemas.microsoft.com/office/drawing/2014/main" id="{67BE4792-0FFA-0DFE-59B4-BFA97D3D18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rot="1714771">
                <a:off x="7927800" y="2458975"/>
                <a:ext cx="504832" cy="237331"/>
              </a:xfrm>
              <a:prstGeom prst="rect">
                <a:avLst/>
              </a:prstGeom>
            </p:spPr>
          </p:pic>
          <p:pic>
            <p:nvPicPr>
              <p:cNvPr id="31" name="Billede 30">
                <a:extLst>
                  <a:ext uri="{FF2B5EF4-FFF2-40B4-BE49-F238E27FC236}">
                    <a16:creationId xmlns:a16="http://schemas.microsoft.com/office/drawing/2014/main" id="{5E9DF261-20C5-85DC-8F5E-229529E656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a:off x="9537722" y="3030374"/>
                <a:ext cx="504832" cy="237331"/>
              </a:xfrm>
              <a:prstGeom prst="rect">
                <a:avLst/>
              </a:prstGeom>
            </p:spPr>
          </p:pic>
          <p:pic>
            <p:nvPicPr>
              <p:cNvPr id="32" name="Billede 31">
                <a:extLst>
                  <a:ext uri="{FF2B5EF4-FFF2-40B4-BE49-F238E27FC236}">
                    <a16:creationId xmlns:a16="http://schemas.microsoft.com/office/drawing/2014/main" id="{CFCDC768-E698-F92F-6DAA-5FDA36ADB3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a:off x="9776431" y="3308791"/>
                <a:ext cx="504832" cy="237331"/>
              </a:xfrm>
              <a:prstGeom prst="rect">
                <a:avLst/>
              </a:prstGeom>
            </p:spPr>
          </p:pic>
          <p:pic>
            <p:nvPicPr>
              <p:cNvPr id="33" name="Billede 32">
                <a:extLst>
                  <a:ext uri="{FF2B5EF4-FFF2-40B4-BE49-F238E27FC236}">
                    <a16:creationId xmlns:a16="http://schemas.microsoft.com/office/drawing/2014/main" id="{AE4A747B-73DA-AC8E-D76D-EE13B41AE5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6147"/>
              <a:stretch/>
            </p:blipFill>
            <p:spPr>
              <a:xfrm>
                <a:off x="10650373" y="3613886"/>
                <a:ext cx="420542" cy="296602"/>
              </a:xfrm>
              <a:prstGeom prst="rect">
                <a:avLst/>
              </a:prstGeom>
            </p:spPr>
          </p:pic>
          <p:pic>
            <p:nvPicPr>
              <p:cNvPr id="34" name="Billede 33">
                <a:extLst>
                  <a:ext uri="{FF2B5EF4-FFF2-40B4-BE49-F238E27FC236}">
                    <a16:creationId xmlns:a16="http://schemas.microsoft.com/office/drawing/2014/main" id="{AA97F69A-D9B9-F916-9DF7-F5B33A8E70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a:off x="10021480" y="2774134"/>
                <a:ext cx="504832" cy="237331"/>
              </a:xfrm>
              <a:prstGeom prst="rect">
                <a:avLst/>
              </a:prstGeom>
            </p:spPr>
          </p:pic>
          <p:pic>
            <p:nvPicPr>
              <p:cNvPr id="35" name="Billede 34">
                <a:extLst>
                  <a:ext uri="{FF2B5EF4-FFF2-40B4-BE49-F238E27FC236}">
                    <a16:creationId xmlns:a16="http://schemas.microsoft.com/office/drawing/2014/main" id="{E6E175A2-76C9-0B2C-35FC-996C1264FC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6147"/>
              <a:stretch/>
            </p:blipFill>
            <p:spPr>
              <a:xfrm>
                <a:off x="10930017" y="3366000"/>
                <a:ext cx="420542" cy="296602"/>
              </a:xfrm>
              <a:prstGeom prst="rect">
                <a:avLst/>
              </a:prstGeom>
            </p:spPr>
          </p:pic>
          <p:pic>
            <p:nvPicPr>
              <p:cNvPr id="36" name="Billede 35">
                <a:extLst>
                  <a:ext uri="{FF2B5EF4-FFF2-40B4-BE49-F238E27FC236}">
                    <a16:creationId xmlns:a16="http://schemas.microsoft.com/office/drawing/2014/main" id="{7F096062-154D-9E72-6F6C-50D7B604C8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4790" y="1959604"/>
                <a:ext cx="257090" cy="241943"/>
              </a:xfrm>
              <a:prstGeom prst="rect">
                <a:avLst/>
              </a:prstGeom>
            </p:spPr>
          </p:pic>
          <p:pic>
            <p:nvPicPr>
              <p:cNvPr id="37" name="Billede 36">
                <a:extLst>
                  <a:ext uri="{FF2B5EF4-FFF2-40B4-BE49-F238E27FC236}">
                    <a16:creationId xmlns:a16="http://schemas.microsoft.com/office/drawing/2014/main" id="{C804A567-36D0-B9B7-6DC5-9A7BCE639D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83837" y="2432443"/>
                <a:ext cx="247209" cy="232644"/>
              </a:xfrm>
              <a:prstGeom prst="rect">
                <a:avLst/>
              </a:prstGeom>
            </p:spPr>
          </p:pic>
          <p:pic>
            <p:nvPicPr>
              <p:cNvPr id="38" name="Billede 37">
                <a:extLst>
                  <a:ext uri="{FF2B5EF4-FFF2-40B4-BE49-F238E27FC236}">
                    <a16:creationId xmlns:a16="http://schemas.microsoft.com/office/drawing/2014/main" id="{BDCA496D-5756-A77A-778D-59C3F03754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06265" y="3619748"/>
                <a:ext cx="320047" cy="301191"/>
              </a:xfrm>
              <a:prstGeom prst="rect">
                <a:avLst/>
              </a:prstGeom>
            </p:spPr>
          </p:pic>
          <p:pic>
            <p:nvPicPr>
              <p:cNvPr id="39" name="Billede 38">
                <a:extLst>
                  <a:ext uri="{FF2B5EF4-FFF2-40B4-BE49-F238E27FC236}">
                    <a16:creationId xmlns:a16="http://schemas.microsoft.com/office/drawing/2014/main" id="{0A13FE68-F228-E054-AEB9-E47B46C214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09242" y="3065717"/>
                <a:ext cx="317070" cy="298389"/>
              </a:xfrm>
              <a:prstGeom prst="rect">
                <a:avLst/>
              </a:prstGeom>
            </p:spPr>
          </p:pic>
          <p:pic>
            <p:nvPicPr>
              <p:cNvPr id="40" name="Billede 39">
                <a:extLst>
                  <a:ext uri="{FF2B5EF4-FFF2-40B4-BE49-F238E27FC236}">
                    <a16:creationId xmlns:a16="http://schemas.microsoft.com/office/drawing/2014/main" id="{AF5CBC0B-5D7C-112B-6D49-B644469B843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0847" y="3332379"/>
                <a:ext cx="272487" cy="256432"/>
              </a:xfrm>
              <a:prstGeom prst="rect">
                <a:avLst/>
              </a:prstGeom>
            </p:spPr>
          </p:pic>
          <p:pic>
            <p:nvPicPr>
              <p:cNvPr id="41" name="Billede 40">
                <a:extLst>
                  <a:ext uri="{FF2B5EF4-FFF2-40B4-BE49-F238E27FC236}">
                    <a16:creationId xmlns:a16="http://schemas.microsoft.com/office/drawing/2014/main" id="{DD000C9D-73A8-9D61-5A9D-CA44374371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51829" y="2917861"/>
                <a:ext cx="252980" cy="238075"/>
              </a:xfrm>
              <a:prstGeom prst="rect">
                <a:avLst/>
              </a:prstGeom>
            </p:spPr>
          </p:pic>
          <p:pic>
            <p:nvPicPr>
              <p:cNvPr id="42" name="Billede 41">
                <a:extLst>
                  <a:ext uri="{FF2B5EF4-FFF2-40B4-BE49-F238E27FC236}">
                    <a16:creationId xmlns:a16="http://schemas.microsoft.com/office/drawing/2014/main" id="{427FFF29-D48B-E376-7B93-152FFD78DAB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46496" y="2694112"/>
                <a:ext cx="245384" cy="230927"/>
              </a:xfrm>
              <a:prstGeom prst="rect">
                <a:avLst/>
              </a:prstGeom>
            </p:spPr>
          </p:pic>
          <p:pic>
            <p:nvPicPr>
              <p:cNvPr id="43" name="Billede 42">
                <a:extLst>
                  <a:ext uri="{FF2B5EF4-FFF2-40B4-BE49-F238E27FC236}">
                    <a16:creationId xmlns:a16="http://schemas.microsoft.com/office/drawing/2014/main" id="{895C0D8C-69CE-53F6-2064-DF9F41D165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60104" y="877221"/>
                <a:ext cx="2251227" cy="1209934"/>
              </a:xfrm>
              <a:prstGeom prst="rect">
                <a:avLst/>
              </a:prstGeom>
            </p:spPr>
          </p:pic>
        </p:grpSp>
        <p:pic>
          <p:nvPicPr>
            <p:cNvPr id="13" name="Billede 12">
              <a:extLst>
                <a:ext uri="{FF2B5EF4-FFF2-40B4-BE49-F238E27FC236}">
                  <a16:creationId xmlns:a16="http://schemas.microsoft.com/office/drawing/2014/main" id="{6763BDAB-6B81-DAAB-451B-BF5242991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rot="1909975">
              <a:off x="8098529" y="1915938"/>
              <a:ext cx="504832" cy="237331"/>
            </a:xfrm>
            <a:prstGeom prst="rect">
              <a:avLst/>
            </a:prstGeom>
          </p:spPr>
        </p:pic>
      </p:grpSp>
    </p:spTree>
    <p:extLst>
      <p:ext uri="{BB962C8B-B14F-4D97-AF65-F5344CB8AC3E}">
        <p14:creationId xmlns:p14="http://schemas.microsoft.com/office/powerpoint/2010/main" val="118483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3A736A-513A-D617-9609-4CFFAE48C822}"/>
              </a:ext>
            </a:extLst>
          </p:cNvPr>
          <p:cNvSpPr>
            <a:spLocks noGrp="1"/>
          </p:cNvSpPr>
          <p:nvPr>
            <p:ph type="ctrTitle"/>
          </p:nvPr>
        </p:nvSpPr>
        <p:spPr>
          <a:xfrm>
            <a:off x="599988" y="1254736"/>
            <a:ext cx="4575804" cy="472309"/>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Type 1-diabetes</a:t>
            </a:r>
          </a:p>
        </p:txBody>
      </p:sp>
      <p:sp>
        <p:nvSpPr>
          <p:cNvPr id="6" name="Pladsholder til indhold 5">
            <a:extLst>
              <a:ext uri="{FF2B5EF4-FFF2-40B4-BE49-F238E27FC236}">
                <a16:creationId xmlns:a16="http://schemas.microsoft.com/office/drawing/2014/main" id="{D9DDFEEE-1B3A-7FF9-6B1E-B402C52DA70B}"/>
              </a:ext>
            </a:extLst>
          </p:cNvPr>
          <p:cNvSpPr>
            <a:spLocks noGrp="1"/>
          </p:cNvSpPr>
          <p:nvPr>
            <p:ph type="subTitle" idx="1"/>
          </p:nvPr>
        </p:nvSpPr>
        <p:spPr>
          <a:xfrm>
            <a:off x="579784" y="2421661"/>
            <a:ext cx="4318569" cy="1923604"/>
          </a:xfrm>
        </p:spPr>
        <p:txBody>
          <a:bodyPr/>
          <a:lstStyle/>
          <a:p>
            <a:pPr marL="342900" indent="-342900">
              <a:lnSpc>
                <a:spcPct val="100000"/>
              </a:lnSpc>
              <a:spcAft>
                <a:spcPts val="2000"/>
              </a:spcAft>
              <a:buFont typeface="Wingdings" panose="05000000000000000000" pitchFamily="2" charset="2"/>
              <a:buChar char="§"/>
            </a:pPr>
            <a:r>
              <a:rPr lang="da-DK" dirty="0">
                <a:latin typeface="Open Sans"/>
                <a:ea typeface="Open Sans"/>
                <a:cs typeface="Open Sans"/>
              </a:rPr>
              <a:t>Bugspytkirtlen danner ikke længere insulin</a:t>
            </a:r>
            <a:endParaRPr lang="en-US" dirty="0"/>
          </a:p>
          <a:p>
            <a:pPr marL="342900" indent="-342900">
              <a:lnSpc>
                <a:spcPct val="100000"/>
              </a:lnSpc>
              <a:spcAft>
                <a:spcPts val="2000"/>
              </a:spcAft>
              <a:buFont typeface="Wingdings" panose="05000000000000000000" pitchFamily="2" charset="2"/>
              <a:buChar char="§"/>
            </a:pPr>
            <a:r>
              <a:rPr lang="da-DK" dirty="0">
                <a:latin typeface="Open Sans" panose="020B0606030504020204" pitchFamily="34" charset="0"/>
                <a:ea typeface="Open Sans" panose="020B0606030504020204" pitchFamily="34" charset="0"/>
                <a:cs typeface="Open Sans" panose="020B0606030504020204" pitchFamily="34" charset="0"/>
              </a:rPr>
              <a:t>Der er behov for </a:t>
            </a:r>
            <a:r>
              <a:rPr lang="da-DK" b="1" dirty="0">
                <a:latin typeface="Open Sans" panose="020B0606030504020204" pitchFamily="34" charset="0"/>
                <a:ea typeface="Open Sans" panose="020B0606030504020204" pitchFamily="34" charset="0"/>
                <a:cs typeface="Open Sans" panose="020B0606030504020204" pitchFamily="34" charset="0"/>
              </a:rPr>
              <a:t>indsprøjtning af insulin</a:t>
            </a:r>
            <a:r>
              <a:rPr lang="da-DK" dirty="0">
                <a:latin typeface="Open Sans" panose="020B0606030504020204" pitchFamily="34" charset="0"/>
                <a:ea typeface="Open Sans" panose="020B0606030504020204" pitchFamily="34" charset="0"/>
                <a:cs typeface="Open Sans" panose="020B0606030504020204" pitchFamily="34" charset="0"/>
              </a:rPr>
              <a:t> resten af livet, for at blodsukkeret sænkes.</a:t>
            </a:r>
          </a:p>
        </p:txBody>
      </p:sp>
      <p:sp>
        <p:nvSpPr>
          <p:cNvPr id="7" name="Pladsholder til billede 6">
            <a:extLst>
              <a:ext uri="{FF2B5EF4-FFF2-40B4-BE49-F238E27FC236}">
                <a16:creationId xmlns:a16="http://schemas.microsoft.com/office/drawing/2014/main" id="{75090724-E9DB-1926-C8E9-5FC38B1AC9EC}"/>
              </a:ext>
              <a:ext uri="{C183D7F6-B498-43B3-948B-1728B52AA6E4}">
                <adec:decorative xmlns:adec="http://schemas.microsoft.com/office/drawing/2017/decorative" val="1"/>
              </a:ext>
            </a:extLst>
          </p:cNvPr>
          <p:cNvSpPr>
            <a:spLocks noGrp="1"/>
          </p:cNvSpPr>
          <p:nvPr>
            <p:ph type="pic" sz="quarter" idx="13"/>
          </p:nvPr>
        </p:nvSpPr>
        <p:spPr>
          <a:solidFill>
            <a:schemeClr val="accent1">
              <a:lumMod val="20000"/>
              <a:lumOff val="80000"/>
            </a:schemeClr>
          </a:solidFill>
        </p:spPr>
        <p:txBody>
          <a:bodyPr/>
          <a:lstStyle/>
          <a:p>
            <a:endParaRPr lang="da-DK"/>
          </a:p>
        </p:txBody>
      </p:sp>
      <p:sp>
        <p:nvSpPr>
          <p:cNvPr id="9" name="Pladsholder til sidefod 8">
            <a:extLst>
              <a:ext uri="{FF2B5EF4-FFF2-40B4-BE49-F238E27FC236}">
                <a16:creationId xmlns:a16="http://schemas.microsoft.com/office/drawing/2014/main" id="{06BF9F82-7B69-218B-EC79-FFF9FEC17657}"/>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pic>
        <p:nvPicPr>
          <p:cNvPr id="36" name="Billede 35">
            <a:extLst>
              <a:ext uri="{FF2B5EF4-FFF2-40B4-BE49-F238E27FC236}">
                <a16:creationId xmlns:a16="http://schemas.microsoft.com/office/drawing/2014/main" id="{99ADA4D0-A466-A9C9-3274-D2F6E79A2C92}"/>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rot="1909975">
            <a:off x="7026195" y="2437815"/>
            <a:ext cx="538391" cy="253108"/>
          </a:xfrm>
          <a:prstGeom prst="rect">
            <a:avLst/>
          </a:prstGeom>
        </p:spPr>
      </p:pic>
      <p:grpSp>
        <p:nvGrpSpPr>
          <p:cNvPr id="2" name="Group 1">
            <a:extLst>
              <a:ext uri="{FF2B5EF4-FFF2-40B4-BE49-F238E27FC236}">
                <a16:creationId xmlns:a16="http://schemas.microsoft.com/office/drawing/2014/main" id="{BFBA3A25-84A9-A02B-4404-341B6327293E}"/>
              </a:ext>
              <a:ext uri="{C183D7F6-B498-43B3-948B-1728B52AA6E4}">
                <adec:decorative xmlns:adec="http://schemas.microsoft.com/office/drawing/2017/decorative" val="1"/>
              </a:ext>
            </a:extLst>
          </p:cNvPr>
          <p:cNvGrpSpPr/>
          <p:nvPr/>
        </p:nvGrpSpPr>
        <p:grpSpPr>
          <a:xfrm>
            <a:off x="5976339" y="1218658"/>
            <a:ext cx="5242730" cy="4728721"/>
            <a:chOff x="5976339" y="1218658"/>
            <a:chExt cx="5242730" cy="4728721"/>
          </a:xfrm>
        </p:grpSpPr>
        <p:pic>
          <p:nvPicPr>
            <p:cNvPr id="37" name="Billede 36">
              <a:extLst>
                <a:ext uri="{FF2B5EF4-FFF2-40B4-BE49-F238E27FC236}">
                  <a16:creationId xmlns:a16="http://schemas.microsoft.com/office/drawing/2014/main" id="{DFF08A53-76B1-7E25-8233-DC4DA3EF6B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814" y="2114699"/>
              <a:ext cx="786050" cy="2918672"/>
            </a:xfrm>
            <a:prstGeom prst="rect">
              <a:avLst/>
            </a:prstGeom>
          </p:spPr>
        </p:pic>
        <p:pic>
          <p:nvPicPr>
            <p:cNvPr id="38" name="Billede 37">
              <a:extLst>
                <a:ext uri="{FF2B5EF4-FFF2-40B4-BE49-F238E27FC236}">
                  <a16:creationId xmlns:a16="http://schemas.microsoft.com/office/drawing/2014/main" id="{7AD49DB9-48FA-8228-00A1-7053944165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5216" y="2114699"/>
              <a:ext cx="1093853" cy="3832680"/>
            </a:xfrm>
            <a:prstGeom prst="rect">
              <a:avLst/>
            </a:prstGeom>
          </p:spPr>
        </p:pic>
        <p:pic>
          <p:nvPicPr>
            <p:cNvPr id="39" name="Billede 38">
              <a:extLst>
                <a:ext uri="{FF2B5EF4-FFF2-40B4-BE49-F238E27FC236}">
                  <a16:creationId xmlns:a16="http://schemas.microsoft.com/office/drawing/2014/main" id="{EC28E462-65AA-154F-3417-502EA2D241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rot="1714771">
              <a:off x="7221658" y="2905560"/>
              <a:ext cx="538391" cy="253108"/>
            </a:xfrm>
            <a:prstGeom prst="rect">
              <a:avLst/>
            </a:prstGeom>
          </p:spPr>
        </p:pic>
        <p:pic>
          <p:nvPicPr>
            <p:cNvPr id="40" name="Billede 39">
              <a:extLst>
                <a:ext uri="{FF2B5EF4-FFF2-40B4-BE49-F238E27FC236}">
                  <a16:creationId xmlns:a16="http://schemas.microsoft.com/office/drawing/2014/main" id="{33E55EE0-2B51-D0E5-753D-DA87F1BBD0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a:off x="8938601" y="3514943"/>
              <a:ext cx="538391" cy="253108"/>
            </a:xfrm>
            <a:prstGeom prst="rect">
              <a:avLst/>
            </a:prstGeom>
          </p:spPr>
        </p:pic>
        <p:pic>
          <p:nvPicPr>
            <p:cNvPr id="41" name="Billede 40">
              <a:extLst>
                <a:ext uri="{FF2B5EF4-FFF2-40B4-BE49-F238E27FC236}">
                  <a16:creationId xmlns:a16="http://schemas.microsoft.com/office/drawing/2014/main" id="{6CFC0128-4AA4-508F-1F51-C5B6CEA3F8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a:off x="9193178" y="3811868"/>
              <a:ext cx="538391" cy="253108"/>
            </a:xfrm>
            <a:prstGeom prst="rect">
              <a:avLst/>
            </a:prstGeom>
          </p:spPr>
        </p:pic>
        <p:pic>
          <p:nvPicPr>
            <p:cNvPr id="42" name="Billede 41">
              <a:extLst>
                <a:ext uri="{FF2B5EF4-FFF2-40B4-BE49-F238E27FC236}">
                  <a16:creationId xmlns:a16="http://schemas.microsoft.com/office/drawing/2014/main" id="{48974307-9A5C-680F-0ADC-D7FF59369C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6147"/>
            <a:stretch/>
          </p:blipFill>
          <p:spPr>
            <a:xfrm>
              <a:off x="10125216" y="4137244"/>
              <a:ext cx="448498" cy="316319"/>
            </a:xfrm>
            <a:prstGeom prst="rect">
              <a:avLst/>
            </a:prstGeom>
          </p:spPr>
        </p:pic>
        <p:pic>
          <p:nvPicPr>
            <p:cNvPr id="43" name="Billede 42">
              <a:extLst>
                <a:ext uri="{FF2B5EF4-FFF2-40B4-BE49-F238E27FC236}">
                  <a16:creationId xmlns:a16="http://schemas.microsoft.com/office/drawing/2014/main" id="{D6A18C13-F616-F289-ECDA-B8B016C4AB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a:off x="9454517" y="3241669"/>
              <a:ext cx="538391" cy="253108"/>
            </a:xfrm>
            <a:prstGeom prst="rect">
              <a:avLst/>
            </a:prstGeom>
          </p:spPr>
        </p:pic>
        <p:pic>
          <p:nvPicPr>
            <p:cNvPr id="44" name="Billede 43">
              <a:extLst>
                <a:ext uri="{FF2B5EF4-FFF2-40B4-BE49-F238E27FC236}">
                  <a16:creationId xmlns:a16="http://schemas.microsoft.com/office/drawing/2014/main" id="{0419880D-56D0-4FBB-25C6-DBA6FAE867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6147"/>
            <a:stretch/>
          </p:blipFill>
          <p:spPr>
            <a:xfrm>
              <a:off x="10423449" y="3872880"/>
              <a:ext cx="448498" cy="316319"/>
            </a:xfrm>
            <a:prstGeom prst="rect">
              <a:avLst/>
            </a:prstGeom>
          </p:spPr>
        </p:pic>
        <p:pic>
          <p:nvPicPr>
            <p:cNvPr id="45" name="Billede 44">
              <a:extLst>
                <a:ext uri="{FF2B5EF4-FFF2-40B4-BE49-F238E27FC236}">
                  <a16:creationId xmlns:a16="http://schemas.microsoft.com/office/drawing/2014/main" id="{74E47794-A9D6-AD1F-80FC-642EE731DC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5589" y="2372993"/>
              <a:ext cx="274180" cy="258026"/>
            </a:xfrm>
            <a:prstGeom prst="rect">
              <a:avLst/>
            </a:prstGeom>
          </p:spPr>
        </p:pic>
        <p:pic>
          <p:nvPicPr>
            <p:cNvPr id="46" name="Billede 45">
              <a:extLst>
                <a:ext uri="{FF2B5EF4-FFF2-40B4-BE49-F238E27FC236}">
                  <a16:creationId xmlns:a16="http://schemas.microsoft.com/office/drawing/2014/main" id="{CF34DE96-D14E-D4A3-1436-4F92BD14F9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1248" y="2877264"/>
              <a:ext cx="263642" cy="248109"/>
            </a:xfrm>
            <a:prstGeom prst="rect">
              <a:avLst/>
            </a:prstGeom>
          </p:spPr>
        </p:pic>
        <p:pic>
          <p:nvPicPr>
            <p:cNvPr id="47" name="Billede 46">
              <a:extLst>
                <a:ext uri="{FF2B5EF4-FFF2-40B4-BE49-F238E27FC236}">
                  <a16:creationId xmlns:a16="http://schemas.microsoft.com/office/drawing/2014/main" id="{18BFD4F0-330E-7A1C-0729-A9E6A12B15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51586" y="4143496"/>
              <a:ext cx="341322" cy="321213"/>
            </a:xfrm>
            <a:prstGeom prst="rect">
              <a:avLst/>
            </a:prstGeom>
          </p:spPr>
        </p:pic>
        <p:pic>
          <p:nvPicPr>
            <p:cNvPr id="48" name="Billede 47">
              <a:extLst>
                <a:ext uri="{FF2B5EF4-FFF2-40B4-BE49-F238E27FC236}">
                  <a16:creationId xmlns:a16="http://schemas.microsoft.com/office/drawing/2014/main" id="{FDC4128F-AC82-5EB8-32B3-74D7D23299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54760" y="3552635"/>
              <a:ext cx="338147" cy="318225"/>
            </a:xfrm>
            <a:prstGeom prst="rect">
              <a:avLst/>
            </a:prstGeom>
          </p:spPr>
        </p:pic>
        <p:pic>
          <p:nvPicPr>
            <p:cNvPr id="49" name="Billede 48">
              <a:extLst>
                <a:ext uri="{FF2B5EF4-FFF2-40B4-BE49-F238E27FC236}">
                  <a16:creationId xmlns:a16="http://schemas.microsoft.com/office/drawing/2014/main" id="{30FAC9A6-6CBE-89E4-92E2-E3978C298E8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2077" y="3837024"/>
              <a:ext cx="290601" cy="273478"/>
            </a:xfrm>
            <a:prstGeom prst="rect">
              <a:avLst/>
            </a:prstGeom>
          </p:spPr>
        </p:pic>
        <p:pic>
          <p:nvPicPr>
            <p:cNvPr id="50" name="Billede 49">
              <a:extLst>
                <a:ext uri="{FF2B5EF4-FFF2-40B4-BE49-F238E27FC236}">
                  <a16:creationId xmlns:a16="http://schemas.microsoft.com/office/drawing/2014/main" id="{72ED4BF5-CE55-65D7-4DCD-0BBEE0C8C83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00465" y="3394950"/>
              <a:ext cx="269797" cy="253901"/>
            </a:xfrm>
            <a:prstGeom prst="rect">
              <a:avLst/>
            </a:prstGeom>
          </p:spPr>
        </p:pic>
        <p:pic>
          <p:nvPicPr>
            <p:cNvPr id="51" name="Billede 50">
              <a:extLst>
                <a:ext uri="{FF2B5EF4-FFF2-40B4-BE49-F238E27FC236}">
                  <a16:creationId xmlns:a16="http://schemas.microsoft.com/office/drawing/2014/main" id="{F803574A-0404-4988-8258-92B10A2403E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08073" y="3156328"/>
              <a:ext cx="261696" cy="246278"/>
            </a:xfrm>
            <a:prstGeom prst="rect">
              <a:avLst/>
            </a:prstGeom>
          </p:spPr>
        </p:pic>
        <p:pic>
          <p:nvPicPr>
            <p:cNvPr id="52" name="Billede 51">
              <a:extLst>
                <a:ext uri="{FF2B5EF4-FFF2-40B4-BE49-F238E27FC236}">
                  <a16:creationId xmlns:a16="http://schemas.microsoft.com/office/drawing/2014/main" id="{1A05DC1C-CEC0-1101-C476-89FDDE7136D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76339" y="1218658"/>
              <a:ext cx="2400879" cy="1290365"/>
            </a:xfrm>
            <a:prstGeom prst="rect">
              <a:avLst/>
            </a:prstGeom>
          </p:spPr>
        </p:pic>
        <p:pic>
          <p:nvPicPr>
            <p:cNvPr id="35" name="Billede 34">
              <a:extLst>
                <a:ext uri="{FF2B5EF4-FFF2-40B4-BE49-F238E27FC236}">
                  <a16:creationId xmlns:a16="http://schemas.microsoft.com/office/drawing/2014/main" id="{61541E10-445C-B74F-5B6E-1C3F087451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007"/>
            <a:stretch/>
          </p:blipFill>
          <p:spPr>
            <a:xfrm rot="1909975">
              <a:off x="7403737" y="2326424"/>
              <a:ext cx="538391" cy="253108"/>
            </a:xfrm>
            <a:prstGeom prst="rect">
              <a:avLst/>
            </a:prstGeom>
          </p:spPr>
        </p:pic>
        <p:sp>
          <p:nvSpPr>
            <p:cNvPr id="56" name="Kors 55">
              <a:extLst>
                <a:ext uri="{FF2B5EF4-FFF2-40B4-BE49-F238E27FC236}">
                  <a16:creationId xmlns:a16="http://schemas.microsoft.com/office/drawing/2014/main" id="{1D55C4A6-93EC-664E-71BA-A98C628B02BB}"/>
                </a:ext>
              </a:extLst>
            </p:cNvPr>
            <p:cNvSpPr/>
            <p:nvPr/>
          </p:nvSpPr>
          <p:spPr>
            <a:xfrm rot="2588159">
              <a:off x="6793131" y="2082736"/>
              <a:ext cx="1349215" cy="1350221"/>
            </a:xfrm>
            <a:prstGeom prst="plus">
              <a:avLst>
                <a:gd name="adj" fmla="val 4786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646546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3A736A-513A-D617-9609-4CFFAE48C822}"/>
              </a:ext>
            </a:extLst>
          </p:cNvPr>
          <p:cNvSpPr>
            <a:spLocks noGrp="1"/>
          </p:cNvSpPr>
          <p:nvPr>
            <p:ph type="ctrTitle"/>
          </p:nvPr>
        </p:nvSpPr>
        <p:spPr>
          <a:xfrm>
            <a:off x="342000" y="832077"/>
            <a:ext cx="4860023" cy="472309"/>
          </a:xfrm>
        </p:spPr>
        <p:txBody>
          <a:bodyPr/>
          <a:lstStyle/>
          <a:p>
            <a:r>
              <a:rPr lang="da-DK" sz="3600" dirty="0">
                <a:latin typeface="Open Sans" panose="020B0606030504020204" pitchFamily="34" charset="0"/>
                <a:ea typeface="Open Sans" panose="020B0606030504020204" pitchFamily="34" charset="0"/>
                <a:cs typeface="Open Sans" panose="020B0606030504020204" pitchFamily="34" charset="0"/>
              </a:rPr>
              <a:t>Type 2-diabetes</a:t>
            </a:r>
          </a:p>
        </p:txBody>
      </p:sp>
      <p:sp>
        <p:nvSpPr>
          <p:cNvPr id="6" name="Pladsholder til indhold 5">
            <a:extLst>
              <a:ext uri="{FF2B5EF4-FFF2-40B4-BE49-F238E27FC236}">
                <a16:creationId xmlns:a16="http://schemas.microsoft.com/office/drawing/2014/main" id="{D9DDFEEE-1B3A-7FF9-6B1E-B402C52DA70B}"/>
              </a:ext>
            </a:extLst>
          </p:cNvPr>
          <p:cNvSpPr>
            <a:spLocks noGrp="1"/>
          </p:cNvSpPr>
          <p:nvPr>
            <p:ph type="subTitle" idx="1"/>
          </p:nvPr>
        </p:nvSpPr>
        <p:spPr>
          <a:xfrm>
            <a:off x="560751" y="1794108"/>
            <a:ext cx="4318569" cy="3616375"/>
          </a:xfrm>
        </p:spPr>
        <p:txBody>
          <a:bodyPr/>
          <a:lstStyle/>
          <a:p>
            <a:pPr marL="342900" indent="-342900">
              <a:lnSpc>
                <a:spcPct val="100000"/>
              </a:lnSpc>
              <a:spcAft>
                <a:spcPts val="2000"/>
              </a:spcAft>
              <a:buFont typeface="Wingdings" panose="05000000000000000000" pitchFamily="2" charset="2"/>
              <a:buChar char="§"/>
            </a:pPr>
            <a:r>
              <a:rPr lang="da-DK" dirty="0">
                <a:latin typeface="Open Sans"/>
                <a:ea typeface="Open Sans"/>
                <a:cs typeface="Open Sans"/>
              </a:rPr>
              <a:t>Bugspytkirtlen producerer fortsat insulin i nogen grad</a:t>
            </a:r>
            <a:endParaRPr lang="en-US" dirty="0"/>
          </a:p>
          <a:p>
            <a:pPr marL="342900" indent="-342900">
              <a:lnSpc>
                <a:spcPct val="100000"/>
              </a:lnSpc>
              <a:spcAft>
                <a:spcPts val="2000"/>
              </a:spcAft>
              <a:buFont typeface="Wingdings" panose="05000000000000000000" pitchFamily="2" charset="2"/>
              <a:buChar char="§"/>
            </a:pPr>
            <a:r>
              <a:rPr lang="da-DK" dirty="0">
                <a:latin typeface="Open Sans"/>
                <a:ea typeface="Open Sans"/>
                <a:cs typeface="Open Sans"/>
              </a:rPr>
              <a:t>Kroppens celler bliver mindre følsomme overfor insulin</a:t>
            </a:r>
          </a:p>
          <a:p>
            <a:pPr marL="342900" indent="-342900">
              <a:lnSpc>
                <a:spcPct val="100000"/>
              </a:lnSpc>
              <a:spcAft>
                <a:spcPts val="2000"/>
              </a:spcAft>
              <a:buFont typeface="Wingdings" panose="05000000000000000000" pitchFamily="2" charset="2"/>
              <a:buChar char="§"/>
            </a:pPr>
            <a:r>
              <a:rPr lang="da-DK" dirty="0">
                <a:latin typeface="Open Sans"/>
                <a:ea typeface="Open Sans"/>
                <a:cs typeface="Open Sans"/>
              </a:rPr>
              <a:t>Behov for sund livsstil med fokus på kost og motion </a:t>
            </a:r>
            <a:endParaRPr lang="da-DK" dirty="0"/>
          </a:p>
          <a:p>
            <a:pPr marL="342900" indent="-342900">
              <a:lnSpc>
                <a:spcPct val="100000"/>
              </a:lnSpc>
              <a:spcAft>
                <a:spcPts val="2000"/>
              </a:spcAft>
              <a:buFont typeface="Wingdings" panose="05000000000000000000" pitchFamily="2" charset="2"/>
              <a:buChar char="§"/>
            </a:pPr>
            <a:r>
              <a:rPr lang="da-DK" dirty="0">
                <a:latin typeface="Open Sans"/>
                <a:ea typeface="Open Sans"/>
                <a:cs typeface="Open Sans"/>
              </a:rPr>
              <a:t>Behandles med tabletter, insulin eller en kombination </a:t>
            </a:r>
          </a:p>
        </p:txBody>
      </p:sp>
      <p:sp>
        <p:nvSpPr>
          <p:cNvPr id="7" name="Pladsholder til billede 6">
            <a:extLst>
              <a:ext uri="{FF2B5EF4-FFF2-40B4-BE49-F238E27FC236}">
                <a16:creationId xmlns:a16="http://schemas.microsoft.com/office/drawing/2014/main" id="{99BE55CD-610D-0070-4B3E-29CB55751BD7}"/>
              </a:ext>
              <a:ext uri="{C183D7F6-B498-43B3-948B-1728B52AA6E4}">
                <adec:decorative xmlns:adec="http://schemas.microsoft.com/office/drawing/2017/decorative" val="1"/>
              </a:ext>
            </a:extLst>
          </p:cNvPr>
          <p:cNvSpPr>
            <a:spLocks noGrp="1"/>
          </p:cNvSpPr>
          <p:nvPr>
            <p:ph type="pic" sz="quarter" idx="13"/>
          </p:nvPr>
        </p:nvSpPr>
        <p:spPr>
          <a:solidFill>
            <a:schemeClr val="accent1">
              <a:lumMod val="20000"/>
              <a:lumOff val="80000"/>
            </a:schemeClr>
          </a:solidFill>
        </p:spPr>
        <p:txBody>
          <a:bodyPr/>
          <a:lstStyle/>
          <a:p>
            <a:endParaRPr lang="da-DK"/>
          </a:p>
        </p:txBody>
      </p:sp>
      <p:sp>
        <p:nvSpPr>
          <p:cNvPr id="9" name="Pladsholder til sidefod 8">
            <a:extLst>
              <a:ext uri="{FF2B5EF4-FFF2-40B4-BE49-F238E27FC236}">
                <a16:creationId xmlns:a16="http://schemas.microsoft.com/office/drawing/2014/main" id="{06BF9F82-7B69-218B-EC79-FFF9FEC17657}"/>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grpSp>
        <p:nvGrpSpPr>
          <p:cNvPr id="2" name="Gruppe 1">
            <a:extLst>
              <a:ext uri="{FF2B5EF4-FFF2-40B4-BE49-F238E27FC236}">
                <a16:creationId xmlns:a16="http://schemas.microsoft.com/office/drawing/2014/main" id="{5535455A-0B69-8C5B-1023-442D3F1D284B}"/>
              </a:ext>
              <a:ext uri="{C183D7F6-B498-43B3-948B-1728B52AA6E4}">
                <adec:decorative xmlns:adec="http://schemas.microsoft.com/office/drawing/2017/decorative" val="1"/>
              </a:ext>
            </a:extLst>
          </p:cNvPr>
          <p:cNvGrpSpPr>
            <a:grpSpLocks noChangeAspect="1"/>
          </p:cNvGrpSpPr>
          <p:nvPr/>
        </p:nvGrpSpPr>
        <p:grpSpPr>
          <a:xfrm>
            <a:off x="6096000" y="1314031"/>
            <a:ext cx="5041623" cy="4229937"/>
            <a:chOff x="6850163" y="2266262"/>
            <a:chExt cx="3592023" cy="3013718"/>
          </a:xfrm>
        </p:grpSpPr>
        <p:grpSp>
          <p:nvGrpSpPr>
            <p:cNvPr id="3" name="Gruppe 2">
              <a:extLst>
                <a:ext uri="{FF2B5EF4-FFF2-40B4-BE49-F238E27FC236}">
                  <a16:creationId xmlns:a16="http://schemas.microsoft.com/office/drawing/2014/main" id="{FFD099D4-6191-5526-7AB7-457134A6CB39}"/>
                </a:ext>
              </a:extLst>
            </p:cNvPr>
            <p:cNvGrpSpPr>
              <a:grpSpLocks noChangeAspect="1"/>
            </p:cNvGrpSpPr>
            <p:nvPr/>
          </p:nvGrpSpPr>
          <p:grpSpPr>
            <a:xfrm>
              <a:off x="6850163" y="2266262"/>
              <a:ext cx="3592023" cy="3013718"/>
              <a:chOff x="5995762" y="975766"/>
              <a:chExt cx="5393107" cy="4524833"/>
            </a:xfrm>
          </p:grpSpPr>
          <p:pic>
            <p:nvPicPr>
              <p:cNvPr id="18" name="Billede 17">
                <a:extLst>
                  <a:ext uri="{FF2B5EF4-FFF2-40B4-BE49-F238E27FC236}">
                    <a16:creationId xmlns:a16="http://schemas.microsoft.com/office/drawing/2014/main" id="{ECC0D8D9-D3F7-0043-585F-70DF4C15C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388" y="2154476"/>
                <a:ext cx="839251" cy="3116212"/>
              </a:xfrm>
              <a:prstGeom prst="rect">
                <a:avLst/>
              </a:prstGeom>
            </p:spPr>
          </p:pic>
          <p:pic>
            <p:nvPicPr>
              <p:cNvPr id="19" name="Billede 18">
                <a:extLst>
                  <a:ext uri="{FF2B5EF4-FFF2-40B4-BE49-F238E27FC236}">
                    <a16:creationId xmlns:a16="http://schemas.microsoft.com/office/drawing/2014/main" id="{1FBB5AC9-B4FC-CBB4-9714-4DD38A7FA6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0982" y="1408517"/>
                <a:ext cx="1167887" cy="4092082"/>
              </a:xfrm>
              <a:prstGeom prst="rect">
                <a:avLst/>
              </a:prstGeom>
            </p:spPr>
          </p:pic>
          <p:pic>
            <p:nvPicPr>
              <p:cNvPr id="20" name="Billede 19">
                <a:extLst>
                  <a:ext uri="{FF2B5EF4-FFF2-40B4-BE49-F238E27FC236}">
                    <a16:creationId xmlns:a16="http://schemas.microsoft.com/office/drawing/2014/main" id="{11A08590-5179-DA8E-DFC5-123876237D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6196" y="2430251"/>
                <a:ext cx="292737" cy="275490"/>
              </a:xfrm>
              <a:prstGeom prst="rect">
                <a:avLst/>
              </a:prstGeom>
            </p:spPr>
          </p:pic>
          <p:pic>
            <p:nvPicPr>
              <p:cNvPr id="21" name="Billede 20">
                <a:extLst>
                  <a:ext uri="{FF2B5EF4-FFF2-40B4-BE49-F238E27FC236}">
                    <a16:creationId xmlns:a16="http://schemas.microsoft.com/office/drawing/2014/main" id="{99A63046-4311-71ED-720D-4194D8AFDE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68178" y="2968653"/>
                <a:ext cx="281486" cy="264901"/>
              </a:xfrm>
              <a:prstGeom prst="rect">
                <a:avLst/>
              </a:prstGeom>
            </p:spPr>
          </p:pic>
          <p:pic>
            <p:nvPicPr>
              <p:cNvPr id="22" name="Billede 21">
                <a:extLst>
                  <a:ext uri="{FF2B5EF4-FFF2-40B4-BE49-F238E27FC236}">
                    <a16:creationId xmlns:a16="http://schemas.microsoft.com/office/drawing/2014/main" id="{7BDE8DEE-C44E-042D-C1FE-D1B9247929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96429" y="4025711"/>
                <a:ext cx="364424" cy="342953"/>
              </a:xfrm>
              <a:prstGeom prst="rect">
                <a:avLst/>
              </a:prstGeom>
            </p:spPr>
          </p:pic>
          <p:pic>
            <p:nvPicPr>
              <p:cNvPr id="23" name="Billede 22">
                <a:extLst>
                  <a:ext uri="{FF2B5EF4-FFF2-40B4-BE49-F238E27FC236}">
                    <a16:creationId xmlns:a16="http://schemas.microsoft.com/office/drawing/2014/main" id="{819332BC-633D-A3FB-091C-38400D5864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4178" y="3482587"/>
                <a:ext cx="361034" cy="339762"/>
              </a:xfrm>
              <a:prstGeom prst="rect">
                <a:avLst/>
              </a:prstGeom>
            </p:spPr>
          </p:pic>
          <p:pic>
            <p:nvPicPr>
              <p:cNvPr id="24" name="Billede 23">
                <a:extLst>
                  <a:ext uri="{FF2B5EF4-FFF2-40B4-BE49-F238E27FC236}">
                    <a16:creationId xmlns:a16="http://schemas.microsoft.com/office/drawing/2014/main" id="{7B95DE01-8308-72DF-E0AD-AF943B7399F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2295" y="3993370"/>
                <a:ext cx="310269" cy="291988"/>
              </a:xfrm>
              <a:prstGeom prst="rect">
                <a:avLst/>
              </a:prstGeom>
            </p:spPr>
          </p:pic>
          <p:pic>
            <p:nvPicPr>
              <p:cNvPr id="25" name="Billede 24">
                <a:extLst>
                  <a:ext uri="{FF2B5EF4-FFF2-40B4-BE49-F238E27FC236}">
                    <a16:creationId xmlns:a16="http://schemas.microsoft.com/office/drawing/2014/main" id="{BE3DDCF9-C498-8C73-92CA-70D72F9DDA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7867" y="3521377"/>
                <a:ext cx="288057" cy="271085"/>
              </a:xfrm>
              <a:prstGeom prst="rect">
                <a:avLst/>
              </a:prstGeom>
            </p:spPr>
          </p:pic>
          <p:pic>
            <p:nvPicPr>
              <p:cNvPr id="26" name="Billede 25">
                <a:extLst>
                  <a:ext uri="{FF2B5EF4-FFF2-40B4-BE49-F238E27FC236}">
                    <a16:creationId xmlns:a16="http://schemas.microsoft.com/office/drawing/2014/main" id="{6DA6C23B-74E2-E806-B9FD-5891E04C4FA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9525" y="3266604"/>
                <a:ext cx="279408" cy="262946"/>
              </a:xfrm>
              <a:prstGeom prst="rect">
                <a:avLst/>
              </a:prstGeom>
            </p:spPr>
          </p:pic>
          <p:pic>
            <p:nvPicPr>
              <p:cNvPr id="38" name="Billede 37">
                <a:extLst>
                  <a:ext uri="{FF2B5EF4-FFF2-40B4-BE49-F238E27FC236}">
                    <a16:creationId xmlns:a16="http://schemas.microsoft.com/office/drawing/2014/main" id="{38C8901F-D813-9549-AAC3-91E1B115307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95762" y="975766"/>
                <a:ext cx="2563373" cy="1377699"/>
              </a:xfrm>
              <a:prstGeom prst="rect">
                <a:avLst/>
              </a:prstGeom>
            </p:spPr>
          </p:pic>
          <p:pic>
            <p:nvPicPr>
              <p:cNvPr id="39" name="Billede 38">
                <a:extLst>
                  <a:ext uri="{FF2B5EF4-FFF2-40B4-BE49-F238E27FC236}">
                    <a16:creationId xmlns:a16="http://schemas.microsoft.com/office/drawing/2014/main" id="{9A53F247-1AF5-A5D6-F7CA-E437E012AEFF}"/>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32007"/>
              <a:stretch/>
            </p:blipFill>
            <p:spPr>
              <a:xfrm>
                <a:off x="8937255" y="4062067"/>
                <a:ext cx="574831" cy="270238"/>
              </a:xfrm>
              <a:prstGeom prst="rect">
                <a:avLst/>
              </a:prstGeom>
            </p:spPr>
          </p:pic>
          <p:pic>
            <p:nvPicPr>
              <p:cNvPr id="40" name="Billede 39">
                <a:extLst>
                  <a:ext uri="{FF2B5EF4-FFF2-40B4-BE49-F238E27FC236}">
                    <a16:creationId xmlns:a16="http://schemas.microsoft.com/office/drawing/2014/main" id="{8856CC10-011A-92DD-F75D-049D95E1364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32007"/>
              <a:stretch/>
            </p:blipFill>
            <p:spPr>
              <a:xfrm>
                <a:off x="7009633" y="2439301"/>
                <a:ext cx="574830" cy="270238"/>
              </a:xfrm>
              <a:prstGeom prst="rect">
                <a:avLst/>
              </a:prstGeom>
            </p:spPr>
          </p:pic>
          <p:pic>
            <p:nvPicPr>
              <p:cNvPr id="41" name="Billede 40">
                <a:extLst>
                  <a:ext uri="{FF2B5EF4-FFF2-40B4-BE49-F238E27FC236}">
                    <a16:creationId xmlns:a16="http://schemas.microsoft.com/office/drawing/2014/main" id="{5780BB2A-E1B1-47ED-3D44-E0739AEFC00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32007"/>
              <a:stretch/>
            </p:blipFill>
            <p:spPr>
              <a:xfrm>
                <a:off x="6626358" y="2822030"/>
                <a:ext cx="574831" cy="270238"/>
              </a:xfrm>
              <a:prstGeom prst="rect">
                <a:avLst/>
              </a:prstGeom>
            </p:spPr>
          </p:pic>
        </p:grpSp>
        <p:pic>
          <p:nvPicPr>
            <p:cNvPr id="8" name="Billede 7">
              <a:extLst>
                <a:ext uri="{FF2B5EF4-FFF2-40B4-BE49-F238E27FC236}">
                  <a16:creationId xmlns:a16="http://schemas.microsoft.com/office/drawing/2014/main" id="{93F376BC-6A3E-54E8-FE79-2850D12A90F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26147"/>
            <a:stretch/>
          </p:blipFill>
          <p:spPr>
            <a:xfrm>
              <a:off x="9602160" y="3881818"/>
              <a:ext cx="501440" cy="353657"/>
            </a:xfrm>
            <a:prstGeom prst="rect">
              <a:avLst/>
            </a:prstGeom>
          </p:spPr>
        </p:pic>
        <p:pic>
          <p:nvPicPr>
            <p:cNvPr id="10" name="Billede 9">
              <a:extLst>
                <a:ext uri="{FF2B5EF4-FFF2-40B4-BE49-F238E27FC236}">
                  <a16:creationId xmlns:a16="http://schemas.microsoft.com/office/drawing/2014/main" id="{6B5952A5-EBB5-5B88-6A45-CD2A5EC790C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26147"/>
            <a:stretch/>
          </p:blipFill>
          <p:spPr>
            <a:xfrm>
              <a:off x="9845096" y="3725914"/>
              <a:ext cx="501440" cy="353657"/>
            </a:xfrm>
            <a:prstGeom prst="rect">
              <a:avLst/>
            </a:prstGeom>
          </p:spPr>
        </p:pic>
        <p:sp>
          <p:nvSpPr>
            <p:cNvPr id="12" name="Gangetegn 11">
              <a:extLst>
                <a:ext uri="{FF2B5EF4-FFF2-40B4-BE49-F238E27FC236}">
                  <a16:creationId xmlns:a16="http://schemas.microsoft.com/office/drawing/2014/main" id="{78839B53-7AFA-95F1-0DDD-5E5EA42996CF}"/>
                </a:ext>
              </a:extLst>
            </p:cNvPr>
            <p:cNvSpPr>
              <a:spLocks noChangeAspect="1"/>
            </p:cNvSpPr>
            <p:nvPr/>
          </p:nvSpPr>
          <p:spPr>
            <a:xfrm>
              <a:off x="9676197" y="3810939"/>
              <a:ext cx="355903" cy="461489"/>
            </a:xfrm>
            <a:prstGeom prst="mathMultiply">
              <a:avLst>
                <a:gd name="adj1" fmla="val 846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a:extLst>
                <a:ext uri="{FF2B5EF4-FFF2-40B4-BE49-F238E27FC236}">
                  <a16:creationId xmlns:a16="http://schemas.microsoft.com/office/drawing/2014/main" id="{E80FC5E0-AD47-C737-AE74-10C971DDE182}"/>
                </a:ext>
              </a:extLst>
            </p:cNvPr>
            <p:cNvPicPr>
              <a:picLocks noChangeAspect="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b="32007"/>
            <a:stretch/>
          </p:blipFill>
          <p:spPr>
            <a:xfrm>
              <a:off x="7449529" y="3791227"/>
              <a:ext cx="382860" cy="179989"/>
            </a:xfrm>
            <a:prstGeom prst="rect">
              <a:avLst/>
            </a:prstGeom>
          </p:spPr>
        </p:pic>
        <p:pic>
          <p:nvPicPr>
            <p:cNvPr id="15" name="Billede 14">
              <a:extLst>
                <a:ext uri="{FF2B5EF4-FFF2-40B4-BE49-F238E27FC236}">
                  <a16:creationId xmlns:a16="http://schemas.microsoft.com/office/drawing/2014/main" id="{BA59C12C-E7A0-FEE2-713D-EF3F72B06550}"/>
                </a:ext>
              </a:extLst>
            </p:cNvPr>
            <p:cNvPicPr>
              <a:picLocks noChangeAspect="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b="32007"/>
            <a:stretch/>
          </p:blipFill>
          <p:spPr>
            <a:xfrm>
              <a:off x="7778813" y="3574771"/>
              <a:ext cx="382860" cy="179989"/>
            </a:xfrm>
            <a:prstGeom prst="rect">
              <a:avLst/>
            </a:prstGeom>
          </p:spPr>
        </p:pic>
        <p:pic>
          <p:nvPicPr>
            <p:cNvPr id="16" name="Billede 15">
              <a:extLst>
                <a:ext uri="{FF2B5EF4-FFF2-40B4-BE49-F238E27FC236}">
                  <a16:creationId xmlns:a16="http://schemas.microsoft.com/office/drawing/2014/main" id="{444ACE05-5A1C-A46F-C021-C73EEF4C8995}"/>
                </a:ext>
              </a:extLst>
            </p:cNvPr>
            <p:cNvPicPr>
              <a:picLocks noChangeAspect="1"/>
            </p:cNvPicPr>
            <p:nvPr/>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b="32007"/>
            <a:stretch/>
          </p:blipFill>
          <p:spPr>
            <a:xfrm>
              <a:off x="8909200" y="3945028"/>
              <a:ext cx="382860" cy="179989"/>
            </a:xfrm>
            <a:prstGeom prst="rect">
              <a:avLst/>
            </a:prstGeom>
          </p:spPr>
        </p:pic>
      </p:grpSp>
    </p:spTree>
    <p:extLst>
      <p:ext uri="{BB962C8B-B14F-4D97-AF65-F5344CB8AC3E}">
        <p14:creationId xmlns:p14="http://schemas.microsoft.com/office/powerpoint/2010/main" val="50260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alpha val="70000"/>
          </a:schemeClr>
        </a:solidFill>
        <a:effectLst/>
      </p:bgPr>
    </p:bg>
    <p:spTree>
      <p:nvGrpSpPr>
        <p:cNvPr id="1" name=""/>
        <p:cNvGrpSpPr/>
        <p:nvPr/>
      </p:nvGrpSpPr>
      <p:grpSpPr>
        <a:xfrm>
          <a:off x="0" y="0"/>
          <a:ext cx="0" cy="0"/>
          <a:chOff x="0" y="0"/>
          <a:chExt cx="0" cy="0"/>
        </a:xfrm>
      </p:grpSpPr>
      <p:sp>
        <p:nvSpPr>
          <p:cNvPr id="3" name="Titel 2"/>
          <p:cNvSpPr>
            <a:spLocks noGrp="1"/>
          </p:cNvSpPr>
          <p:nvPr>
            <p:ph type="ctrTitle"/>
          </p:nvPr>
        </p:nvSpPr>
        <p:spPr>
          <a:xfrm>
            <a:off x="946433" y="2276120"/>
            <a:ext cx="4658625" cy="1152880"/>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Blodsukker-værdier</a:t>
            </a:r>
          </a:p>
        </p:txBody>
      </p:sp>
      <p:sp>
        <p:nvSpPr>
          <p:cNvPr id="2" name="Pladsholder til sidefod 1">
            <a:extLst>
              <a:ext uri="{C183D7F6-B498-43B3-948B-1728B52AA6E4}">
                <adec:decorative xmlns:adec="http://schemas.microsoft.com/office/drawing/2017/decorative" val="1"/>
              </a:ext>
            </a:extLst>
          </p:cNvPr>
          <p:cNvSpPr>
            <a:spLocks noGrp="1"/>
          </p:cNvSpPr>
          <p:nvPr>
            <p:ph type="ftr" sz="quarter" idx="11"/>
          </p:nvPr>
        </p:nvSpPr>
        <p:spPr/>
        <p:txBody>
          <a:bodyPr/>
          <a:lstStyle/>
          <a:p>
            <a:pPr lvl="0"/>
            <a:r>
              <a:rPr lang="da-DK" noProof="0"/>
              <a:t>Steno Diabetes Center Sjælland</a:t>
            </a:r>
          </a:p>
        </p:txBody>
      </p:sp>
    </p:spTree>
    <p:extLst>
      <p:ext uri="{BB962C8B-B14F-4D97-AF65-F5344CB8AC3E}">
        <p14:creationId xmlns:p14="http://schemas.microsoft.com/office/powerpoint/2010/main" val="281330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606CD3AD-8CED-DF2C-0621-D103F2CB8DB6}"/>
              </a:ext>
            </a:extLst>
          </p:cNvPr>
          <p:cNvSpPr txBox="1">
            <a:spLocks noGrp="1"/>
          </p:cNvSpPr>
          <p:nvPr>
            <p:ph type="title" idx="4294967295"/>
          </p:nvPr>
        </p:nvSpPr>
        <p:spPr>
          <a:xfrm>
            <a:off x="3305709" y="616933"/>
            <a:ext cx="5580583" cy="1080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da-DK" sz="4400" b="1"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Blodsukkerværdier</a:t>
            </a:r>
          </a:p>
        </p:txBody>
      </p:sp>
      <p:sp>
        <p:nvSpPr>
          <p:cNvPr id="3" name="Pladsholder til sidefod 2">
            <a:extLst>
              <a:ext uri="{FF2B5EF4-FFF2-40B4-BE49-F238E27FC236}">
                <a16:creationId xmlns:a16="http://schemas.microsoft.com/office/drawing/2014/main" id="{16800DCB-5B21-E348-6DD2-52BEE2CE583F}"/>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sp>
        <p:nvSpPr>
          <p:cNvPr id="4" name="Pladsholder til slidenummer 3">
            <a:extLst>
              <a:ext uri="{FF2B5EF4-FFF2-40B4-BE49-F238E27FC236}">
                <a16:creationId xmlns:a16="http://schemas.microsoft.com/office/drawing/2014/main" id="{DDEDBFD2-D3B4-A583-9C8B-3F0BB141A85C}"/>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a:t>Side </a:t>
            </a:r>
            <a:fld id="{E796865E-AA3E-4D37-96EF-D3548B036053}" type="slidenum">
              <a:rPr lang="da-DK" smtClean="0"/>
              <a:pPr/>
              <a:t>8</a:t>
            </a:fld>
            <a:endParaRPr lang="da-DK"/>
          </a:p>
        </p:txBody>
      </p:sp>
      <p:grpSp>
        <p:nvGrpSpPr>
          <p:cNvPr id="2" name="Gruppe 1" descr="Diagram over blodsukkerværdier fra 1 til 12. Værdier under 4 er for lavt blodsukker, over 10 er for højt, og 4 til 10 er velreguleret.&#10;Velreguleret området er opdelt i 2 sektioner: fra 4 til 7 gælder blodsukker før måltid og fra 7 til 10 gælder blodsukker cirka 2 timer efter måltid.">
            <a:extLst>
              <a:ext uri="{FF2B5EF4-FFF2-40B4-BE49-F238E27FC236}">
                <a16:creationId xmlns:a16="http://schemas.microsoft.com/office/drawing/2014/main" id="{45103F17-5344-BF1E-EEBF-F7C0B66898CE}"/>
              </a:ext>
            </a:extLst>
          </p:cNvPr>
          <p:cNvGrpSpPr/>
          <p:nvPr/>
        </p:nvGrpSpPr>
        <p:grpSpPr>
          <a:xfrm>
            <a:off x="2904703" y="1156933"/>
            <a:ext cx="7887343" cy="4869567"/>
            <a:chOff x="2043466" y="1195036"/>
            <a:chExt cx="7887343" cy="4869567"/>
          </a:xfrm>
        </p:grpSpPr>
        <p:sp>
          <p:nvSpPr>
            <p:cNvPr id="13" name="Rektangel 12">
              <a:extLst>
                <a:ext uri="{FF2B5EF4-FFF2-40B4-BE49-F238E27FC236}">
                  <a16:creationId xmlns:a16="http://schemas.microsoft.com/office/drawing/2014/main" id="{191A27A0-870D-945C-D7B3-A9D38910CD66}"/>
                </a:ext>
                <a:ext uri="{C183D7F6-B498-43B3-948B-1728B52AA6E4}">
                  <adec:decorative xmlns:adec="http://schemas.microsoft.com/office/drawing/2017/decorative" val="1"/>
                </a:ext>
              </a:extLst>
            </p:cNvPr>
            <p:cNvSpPr/>
            <p:nvPr/>
          </p:nvSpPr>
          <p:spPr>
            <a:xfrm>
              <a:off x="2466976" y="1400175"/>
              <a:ext cx="5238750" cy="4320000"/>
            </a:xfrm>
            <a:prstGeom prst="rect">
              <a:avLst/>
            </a:prstGeom>
            <a:gradFill flip="none" rotWithShape="1">
              <a:gsLst>
                <a:gs pos="0">
                  <a:schemeClr val="accent1">
                    <a:lumMod val="23000"/>
                    <a:lumOff val="77000"/>
                  </a:schemeClr>
                </a:gs>
                <a:gs pos="34000">
                  <a:schemeClr val="accent4">
                    <a:lumMod val="80000"/>
                    <a:lumOff val="20000"/>
                  </a:schemeClr>
                </a:gs>
                <a:gs pos="65000">
                  <a:schemeClr val="accent4">
                    <a:lumMod val="85000"/>
                    <a:lumOff val="15000"/>
                  </a:schemeClr>
                </a:gs>
                <a:gs pos="100000">
                  <a:schemeClr val="accent2">
                    <a:lumMod val="32000"/>
                    <a:lumOff val="68000"/>
                  </a:schemeClr>
                </a:gs>
              </a:gsLst>
              <a:lin ang="162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4" name="Lige forbindelse 13">
              <a:extLst>
                <a:ext uri="{FF2B5EF4-FFF2-40B4-BE49-F238E27FC236}">
                  <a16:creationId xmlns:a16="http://schemas.microsoft.com/office/drawing/2014/main" id="{49F86AF7-B6BE-A840-601C-FD069711FDD3}"/>
                </a:ext>
                <a:ext uri="{C183D7F6-B498-43B3-948B-1728B52AA6E4}">
                  <adec:decorative xmlns:adec="http://schemas.microsoft.com/office/drawing/2017/decorative" val="1"/>
                </a:ext>
              </a:extLst>
            </p:cNvPr>
            <p:cNvCxnSpPr>
              <a:cxnSpLocks/>
            </p:cNvCxnSpPr>
            <p:nvPr/>
          </p:nvCxnSpPr>
          <p:spPr>
            <a:xfrm>
              <a:off x="2457448" y="4591050"/>
              <a:ext cx="524827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16C9BE53-D5AB-BC2E-3854-A57CCCE07F93}"/>
                </a:ext>
                <a:ext uri="{C183D7F6-B498-43B3-948B-1728B52AA6E4}">
                  <adec:decorative xmlns:adec="http://schemas.microsoft.com/office/drawing/2017/decorative" val="1"/>
                </a:ext>
              </a:extLst>
            </p:cNvPr>
            <p:cNvCxnSpPr>
              <a:cxnSpLocks/>
              <a:endCxn id="13" idx="3"/>
            </p:cNvCxnSpPr>
            <p:nvPr/>
          </p:nvCxnSpPr>
          <p:spPr>
            <a:xfrm>
              <a:off x="2466974" y="3541125"/>
              <a:ext cx="5238752" cy="19050"/>
            </a:xfrm>
            <a:prstGeom prst="line">
              <a:avLst/>
            </a:prstGeom>
            <a:ln w="28575">
              <a:solidFill>
                <a:schemeClr val="accent4">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C35D5F2F-3329-2127-52AD-7D55AB2835F3}"/>
                </a:ext>
                <a:ext uri="{C183D7F6-B498-43B3-948B-1728B52AA6E4}">
                  <adec:decorative xmlns:adec="http://schemas.microsoft.com/office/drawing/2017/decorative" val="1"/>
                </a:ext>
              </a:extLst>
            </p:cNvPr>
            <p:cNvCxnSpPr>
              <a:cxnSpLocks/>
            </p:cNvCxnSpPr>
            <p:nvPr/>
          </p:nvCxnSpPr>
          <p:spPr>
            <a:xfrm>
              <a:off x="2466974" y="2438400"/>
              <a:ext cx="5238752"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7" name="Højre klammeparentes 16">
              <a:extLst>
                <a:ext uri="{FF2B5EF4-FFF2-40B4-BE49-F238E27FC236}">
                  <a16:creationId xmlns:a16="http://schemas.microsoft.com/office/drawing/2014/main" id="{B5D792A7-DE61-2EF4-4D7A-125DC937C83B}"/>
                </a:ext>
                <a:ext uri="{C183D7F6-B498-43B3-948B-1728B52AA6E4}">
                  <adec:decorative xmlns:adec="http://schemas.microsoft.com/office/drawing/2017/decorative" val="1"/>
                </a:ext>
              </a:extLst>
            </p:cNvPr>
            <p:cNvSpPr/>
            <p:nvPr/>
          </p:nvSpPr>
          <p:spPr>
            <a:xfrm>
              <a:off x="7731292" y="2438401"/>
              <a:ext cx="417167" cy="2152650"/>
            </a:xfrm>
            <a:prstGeom prst="rightBrace">
              <a:avLst>
                <a:gd name="adj1" fmla="val 112179"/>
                <a:gd name="adj2" fmla="val 5188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1" name="Tekstfelt 20">
              <a:extLst>
                <a:ext uri="{FF2B5EF4-FFF2-40B4-BE49-F238E27FC236}">
                  <a16:creationId xmlns:a16="http://schemas.microsoft.com/office/drawing/2014/main" id="{9058A56D-4F58-33E0-A3A0-AD4DE2B7FFFE}"/>
                </a:ext>
                <a:ext uri="{C183D7F6-B498-43B3-948B-1728B52AA6E4}">
                  <adec:decorative xmlns:adec="http://schemas.microsoft.com/office/drawing/2017/decorative" val="0"/>
                </a:ext>
              </a:extLst>
            </p:cNvPr>
            <p:cNvSpPr txBox="1"/>
            <p:nvPr/>
          </p:nvSpPr>
          <p:spPr>
            <a:xfrm>
              <a:off x="4457699" y="1762940"/>
              <a:ext cx="5000625" cy="495297"/>
            </a:xfrm>
            <a:prstGeom prst="rect">
              <a:avLst/>
            </a:prstGeom>
            <a:noFill/>
          </p:spPr>
          <p:txBody>
            <a:bodyPr wrap="square" lIns="0" tIns="0" rIns="0" bIns="108000" rtlCol="0">
              <a:noAutofit/>
            </a:bodyPr>
            <a:lstStyle/>
            <a:p>
              <a:pPr algn="l">
                <a:lnSpc>
                  <a:spcPct val="90000"/>
                </a:lnSpc>
                <a:spcBef>
                  <a:spcPts val="1000"/>
                </a:spcBef>
              </a:pPr>
              <a:r>
                <a:rPr lang="da-DK" sz="2200" dirty="0"/>
                <a:t>For højt blodsukker</a:t>
              </a:r>
            </a:p>
          </p:txBody>
        </p:sp>
        <p:sp>
          <p:nvSpPr>
            <p:cNvPr id="20" name="Tekstfelt 19">
              <a:extLst>
                <a:ext uri="{FF2B5EF4-FFF2-40B4-BE49-F238E27FC236}">
                  <a16:creationId xmlns:a16="http://schemas.microsoft.com/office/drawing/2014/main" id="{4750DF3C-A808-0666-1498-09D10A910A2E}"/>
                </a:ext>
                <a:ext uri="{C183D7F6-B498-43B3-948B-1728B52AA6E4}">
                  <adec:decorative xmlns:adec="http://schemas.microsoft.com/office/drawing/2017/decorative" val="0"/>
                </a:ext>
              </a:extLst>
            </p:cNvPr>
            <p:cNvSpPr txBox="1"/>
            <p:nvPr/>
          </p:nvSpPr>
          <p:spPr>
            <a:xfrm>
              <a:off x="4457697" y="2844677"/>
              <a:ext cx="5000625" cy="495297"/>
            </a:xfrm>
            <a:prstGeom prst="rect">
              <a:avLst/>
            </a:prstGeom>
            <a:noFill/>
          </p:spPr>
          <p:txBody>
            <a:bodyPr wrap="square" lIns="0" tIns="0" rIns="0" bIns="108000" rtlCol="0">
              <a:noAutofit/>
            </a:bodyPr>
            <a:lstStyle/>
            <a:p>
              <a:pPr algn="l">
                <a:lnSpc>
                  <a:spcPct val="90000"/>
                </a:lnSpc>
                <a:spcBef>
                  <a:spcPts val="1000"/>
                </a:spcBef>
              </a:pPr>
              <a:r>
                <a:rPr lang="da-DK" sz="2200" dirty="0"/>
                <a:t>Ca. 2 timer efter måltid</a:t>
              </a:r>
            </a:p>
          </p:txBody>
        </p:sp>
        <p:sp>
          <p:nvSpPr>
            <p:cNvPr id="19" name="Tekstfelt 18">
              <a:extLst>
                <a:ext uri="{FF2B5EF4-FFF2-40B4-BE49-F238E27FC236}">
                  <a16:creationId xmlns:a16="http://schemas.microsoft.com/office/drawing/2014/main" id="{72B4205C-649F-83EF-0A6E-6BD6435B19DD}"/>
                </a:ext>
                <a:ext uri="{C183D7F6-B498-43B3-948B-1728B52AA6E4}">
                  <adec:decorative xmlns:adec="http://schemas.microsoft.com/office/drawing/2017/decorative" val="0"/>
                </a:ext>
              </a:extLst>
            </p:cNvPr>
            <p:cNvSpPr txBox="1"/>
            <p:nvPr/>
          </p:nvSpPr>
          <p:spPr>
            <a:xfrm>
              <a:off x="4457698" y="3886710"/>
              <a:ext cx="5000625" cy="495297"/>
            </a:xfrm>
            <a:prstGeom prst="rect">
              <a:avLst/>
            </a:prstGeom>
            <a:noFill/>
          </p:spPr>
          <p:txBody>
            <a:bodyPr wrap="square" lIns="0" tIns="0" rIns="0" bIns="108000" rtlCol="0">
              <a:noAutofit/>
            </a:bodyPr>
            <a:lstStyle/>
            <a:p>
              <a:pPr algn="l">
                <a:lnSpc>
                  <a:spcPct val="90000"/>
                </a:lnSpc>
                <a:spcBef>
                  <a:spcPts val="1000"/>
                </a:spcBef>
              </a:pPr>
              <a:r>
                <a:rPr lang="da-DK" sz="2200" dirty="0"/>
                <a:t>Blodsukker før måltid</a:t>
              </a:r>
            </a:p>
          </p:txBody>
        </p:sp>
        <p:sp>
          <p:nvSpPr>
            <p:cNvPr id="18" name="Tekstfelt 17">
              <a:extLst>
                <a:ext uri="{FF2B5EF4-FFF2-40B4-BE49-F238E27FC236}">
                  <a16:creationId xmlns:a16="http://schemas.microsoft.com/office/drawing/2014/main" id="{1D134252-9939-338C-C407-2AC24D0E0CA9}"/>
                </a:ext>
                <a:ext uri="{C183D7F6-B498-43B3-948B-1728B52AA6E4}">
                  <adec:decorative xmlns:adec="http://schemas.microsoft.com/office/drawing/2017/decorative" val="0"/>
                </a:ext>
              </a:extLst>
            </p:cNvPr>
            <p:cNvSpPr txBox="1"/>
            <p:nvPr/>
          </p:nvSpPr>
          <p:spPr>
            <a:xfrm>
              <a:off x="4457698" y="4987436"/>
              <a:ext cx="5000625" cy="495297"/>
            </a:xfrm>
            <a:prstGeom prst="rect">
              <a:avLst/>
            </a:prstGeom>
            <a:noFill/>
          </p:spPr>
          <p:txBody>
            <a:bodyPr wrap="square" lIns="0" tIns="0" rIns="0" bIns="108000" rtlCol="0">
              <a:noAutofit/>
            </a:bodyPr>
            <a:lstStyle/>
            <a:p>
              <a:pPr algn="l">
                <a:lnSpc>
                  <a:spcPct val="90000"/>
                </a:lnSpc>
                <a:spcBef>
                  <a:spcPts val="1000"/>
                </a:spcBef>
              </a:pPr>
              <a:r>
                <a:rPr lang="da-DK" sz="2200" dirty="0"/>
                <a:t>For lavt blodsukker</a:t>
              </a:r>
            </a:p>
          </p:txBody>
        </p:sp>
        <p:sp>
          <p:nvSpPr>
            <p:cNvPr id="22" name="Rectangle 3">
              <a:extLst>
                <a:ext uri="{FF2B5EF4-FFF2-40B4-BE49-F238E27FC236}">
                  <a16:creationId xmlns:a16="http://schemas.microsoft.com/office/drawing/2014/main" id="{84A75B56-71DD-8807-C8C6-5D8F7C59E9B8}"/>
                </a:ext>
                <a:ext uri="{C183D7F6-B498-43B3-948B-1728B52AA6E4}">
                  <adec:decorative xmlns:adec="http://schemas.microsoft.com/office/drawing/2017/decorative" val="1"/>
                </a:ext>
              </a:extLst>
            </p:cNvPr>
            <p:cNvSpPr txBox="1">
              <a:spLocks noChangeArrowheads="1"/>
            </p:cNvSpPr>
            <p:nvPr/>
          </p:nvSpPr>
          <p:spPr>
            <a:xfrm>
              <a:off x="2043466" y="1195036"/>
              <a:ext cx="351715" cy="4869567"/>
            </a:xfrm>
            <a:prstGeom prst="rect">
              <a:avLst/>
            </a:prstGeom>
            <a:noFill/>
          </p:spPr>
          <p:txBody>
            <a:bodyPr vert="horz" lIns="0" tIns="0" rIns="0" bIns="0" rtlCol="0">
              <a:normAutofit/>
            </a:bodyPr>
            <a:lstStyle>
              <a:lvl1pPr marL="288000" indent="-288000" algn="l" defTabSz="914400" rtl="0" eaLnBrk="1" latinLnBrk="0" hangingPunct="1">
                <a:lnSpc>
                  <a:spcPts val="2400"/>
                </a:lnSpc>
                <a:spcBef>
                  <a:spcPts val="10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1pPr>
              <a:lvl2pPr marL="576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64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152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1440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1728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6pPr>
              <a:lvl7pPr marL="2016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7pPr>
              <a:lvl8pPr marL="2304000" indent="-288000" algn="l" defTabSz="914400" rtl="0" eaLnBrk="1" latinLnBrk="0" hangingPunct="1">
                <a:lnSpc>
                  <a:spcPts val="2400"/>
                </a:lnSpc>
                <a:spcBef>
                  <a:spcPts val="500"/>
                </a:spcBef>
                <a:buClr>
                  <a:srgbClr val="866EB3"/>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8pPr>
              <a:lvl9pPr marL="2592000" marR="0" indent="-288000" algn="l" defTabSz="914400" rtl="0" eaLnBrk="1" fontAlgn="auto" latinLnBrk="0" hangingPunct="1">
                <a:lnSpc>
                  <a:spcPts val="2400"/>
                </a:lnSpc>
                <a:spcBef>
                  <a:spcPts val="500"/>
                </a:spcBef>
                <a:spcAft>
                  <a:spcPts val="0"/>
                </a:spcAft>
                <a:buClr>
                  <a:srgbClr val="866EB3"/>
                </a:buClr>
                <a:buSzPct val="120000"/>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mn-cs"/>
                </a:defRPr>
              </a:lvl9pPr>
            </a:lstStyle>
            <a:p>
              <a:pPr algn="ctr">
                <a:lnSpc>
                  <a:spcPct val="150000"/>
                </a:lnSpc>
                <a:spcBef>
                  <a:spcPts val="600"/>
                </a:spcBef>
                <a:buFont typeface="Arial" panose="020B0604020202020204" pitchFamily="34" charset="0"/>
                <a:buNone/>
              </a:pPr>
              <a:r>
                <a:rPr lang="da-DK" sz="1300" dirty="0"/>
                <a:t>…</a:t>
              </a:r>
            </a:p>
            <a:p>
              <a:pPr algn="ctr">
                <a:lnSpc>
                  <a:spcPct val="150000"/>
                </a:lnSpc>
                <a:spcBef>
                  <a:spcPts val="600"/>
                </a:spcBef>
                <a:buFont typeface="Arial" panose="020B0604020202020204" pitchFamily="34" charset="0"/>
                <a:buNone/>
              </a:pPr>
              <a:r>
                <a:rPr lang="da-DK" sz="1300" dirty="0"/>
                <a:t>12</a:t>
              </a:r>
            </a:p>
            <a:p>
              <a:pPr algn="ctr">
                <a:lnSpc>
                  <a:spcPct val="150000"/>
                </a:lnSpc>
                <a:spcBef>
                  <a:spcPts val="600"/>
                </a:spcBef>
                <a:buFont typeface="Arial" panose="020B0604020202020204" pitchFamily="34" charset="0"/>
                <a:buNone/>
              </a:pPr>
              <a:r>
                <a:rPr lang="da-DK" sz="1300" dirty="0"/>
                <a:t>11</a:t>
              </a:r>
            </a:p>
            <a:p>
              <a:pPr algn="ctr">
                <a:lnSpc>
                  <a:spcPct val="150000"/>
                </a:lnSpc>
                <a:spcBef>
                  <a:spcPts val="400"/>
                </a:spcBef>
                <a:buFont typeface="Arial" panose="020B0604020202020204" pitchFamily="34" charset="0"/>
                <a:buNone/>
              </a:pPr>
              <a:r>
                <a:rPr lang="da-DK" sz="1300" dirty="0"/>
                <a:t>10</a:t>
              </a:r>
            </a:p>
            <a:p>
              <a:pPr algn="ctr">
                <a:lnSpc>
                  <a:spcPct val="150000"/>
                </a:lnSpc>
                <a:spcBef>
                  <a:spcPts val="400"/>
                </a:spcBef>
                <a:buFont typeface="Arial" panose="020B0604020202020204" pitchFamily="34" charset="0"/>
                <a:buNone/>
              </a:pPr>
              <a:r>
                <a:rPr lang="da-DK" sz="1300" dirty="0"/>
                <a:t>9</a:t>
              </a:r>
            </a:p>
            <a:p>
              <a:pPr algn="ctr">
                <a:lnSpc>
                  <a:spcPct val="150000"/>
                </a:lnSpc>
                <a:spcBef>
                  <a:spcPts val="400"/>
                </a:spcBef>
                <a:buFont typeface="Arial" panose="020B0604020202020204" pitchFamily="34" charset="0"/>
                <a:buNone/>
              </a:pPr>
              <a:r>
                <a:rPr lang="da-DK" sz="1300" dirty="0"/>
                <a:t>8</a:t>
              </a:r>
            </a:p>
            <a:p>
              <a:pPr algn="ctr">
                <a:lnSpc>
                  <a:spcPct val="150000"/>
                </a:lnSpc>
                <a:spcBef>
                  <a:spcPts val="400"/>
                </a:spcBef>
                <a:buFont typeface="Arial" panose="020B0604020202020204" pitchFamily="34" charset="0"/>
                <a:buNone/>
              </a:pPr>
              <a:r>
                <a:rPr lang="da-DK" sz="1300" dirty="0"/>
                <a:t>7</a:t>
              </a:r>
            </a:p>
            <a:p>
              <a:pPr algn="ctr">
                <a:lnSpc>
                  <a:spcPct val="150000"/>
                </a:lnSpc>
                <a:spcBef>
                  <a:spcPts val="500"/>
                </a:spcBef>
                <a:buFont typeface="Arial" panose="020B0604020202020204" pitchFamily="34" charset="0"/>
                <a:buNone/>
              </a:pPr>
              <a:r>
                <a:rPr lang="da-DK" sz="1300" dirty="0"/>
                <a:t>6</a:t>
              </a:r>
            </a:p>
            <a:p>
              <a:pPr algn="ctr">
                <a:lnSpc>
                  <a:spcPct val="150000"/>
                </a:lnSpc>
                <a:spcBef>
                  <a:spcPts val="500"/>
                </a:spcBef>
                <a:buFont typeface="Arial" panose="020B0604020202020204" pitchFamily="34" charset="0"/>
                <a:buNone/>
              </a:pPr>
              <a:r>
                <a:rPr lang="da-DK" sz="1300" dirty="0"/>
                <a:t>5</a:t>
              </a:r>
            </a:p>
            <a:p>
              <a:pPr algn="ctr">
                <a:lnSpc>
                  <a:spcPct val="150000"/>
                </a:lnSpc>
                <a:spcBef>
                  <a:spcPts val="500"/>
                </a:spcBef>
                <a:buFont typeface="Arial" panose="020B0604020202020204" pitchFamily="34" charset="0"/>
                <a:buNone/>
              </a:pPr>
              <a:r>
                <a:rPr lang="da-DK" sz="1300" dirty="0"/>
                <a:t>4</a:t>
              </a:r>
            </a:p>
            <a:p>
              <a:pPr algn="ctr">
                <a:lnSpc>
                  <a:spcPct val="150000"/>
                </a:lnSpc>
                <a:spcBef>
                  <a:spcPts val="400"/>
                </a:spcBef>
                <a:buFont typeface="Arial" panose="020B0604020202020204" pitchFamily="34" charset="0"/>
                <a:buNone/>
              </a:pPr>
              <a:r>
                <a:rPr lang="da-DK" sz="1300" dirty="0"/>
                <a:t>3</a:t>
              </a:r>
            </a:p>
            <a:p>
              <a:pPr algn="ctr">
                <a:lnSpc>
                  <a:spcPct val="150000"/>
                </a:lnSpc>
                <a:spcBef>
                  <a:spcPts val="400"/>
                </a:spcBef>
                <a:buFont typeface="Arial" panose="020B0604020202020204" pitchFamily="34" charset="0"/>
                <a:buNone/>
              </a:pPr>
              <a:r>
                <a:rPr lang="da-DK" sz="1300" dirty="0"/>
                <a:t>2</a:t>
              </a:r>
            </a:p>
            <a:p>
              <a:pPr algn="ctr">
                <a:lnSpc>
                  <a:spcPct val="150000"/>
                </a:lnSpc>
                <a:spcBef>
                  <a:spcPts val="400"/>
                </a:spcBef>
                <a:buFont typeface="Arial" panose="020B0604020202020204" pitchFamily="34" charset="0"/>
                <a:buNone/>
              </a:pPr>
              <a:r>
                <a:rPr lang="da-DK" sz="1300" dirty="0"/>
                <a:t>1</a:t>
              </a:r>
            </a:p>
          </p:txBody>
        </p:sp>
        <p:sp>
          <p:nvSpPr>
            <p:cNvPr id="23" name="Smilende ansigt 22">
              <a:extLst>
                <a:ext uri="{FF2B5EF4-FFF2-40B4-BE49-F238E27FC236}">
                  <a16:creationId xmlns:a16="http://schemas.microsoft.com/office/drawing/2014/main" id="{6F00922C-BECC-5A27-57AF-3F8DD3935382}"/>
                </a:ext>
                <a:ext uri="{C183D7F6-B498-43B3-948B-1728B52AA6E4}">
                  <adec:decorative xmlns:adec="http://schemas.microsoft.com/office/drawing/2017/decorative" val="1"/>
                </a:ext>
              </a:extLst>
            </p:cNvPr>
            <p:cNvSpPr/>
            <p:nvPr/>
          </p:nvSpPr>
          <p:spPr>
            <a:xfrm>
              <a:off x="2909709" y="3145125"/>
              <a:ext cx="792000" cy="792000"/>
            </a:xfrm>
            <a:prstGeom prst="smileyFace">
              <a:avLst>
                <a:gd name="adj" fmla="val 4653"/>
              </a:avLst>
            </a:prstGeom>
            <a:solidFill>
              <a:schemeClr val="accent4"/>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Smilende ansigt 23">
              <a:extLst>
                <a:ext uri="{FF2B5EF4-FFF2-40B4-BE49-F238E27FC236}">
                  <a16:creationId xmlns:a16="http://schemas.microsoft.com/office/drawing/2014/main" id="{597E8816-BF4E-5C23-5D66-7983708ABC8C}"/>
                </a:ext>
                <a:ext uri="{C183D7F6-B498-43B3-948B-1728B52AA6E4}">
                  <adec:decorative xmlns:adec="http://schemas.microsoft.com/office/drawing/2017/decorative" val="1"/>
                </a:ext>
              </a:extLst>
            </p:cNvPr>
            <p:cNvSpPr/>
            <p:nvPr/>
          </p:nvSpPr>
          <p:spPr>
            <a:xfrm>
              <a:off x="2911001" y="1517438"/>
              <a:ext cx="790708" cy="792000"/>
            </a:xfrm>
            <a:prstGeom prst="smileyFace">
              <a:avLst>
                <a:gd name="adj" fmla="val -1138"/>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Smilende ansigt 24">
              <a:extLst>
                <a:ext uri="{FF2B5EF4-FFF2-40B4-BE49-F238E27FC236}">
                  <a16:creationId xmlns:a16="http://schemas.microsoft.com/office/drawing/2014/main" id="{08955AB2-66E7-4285-60CE-F88D93C13860}"/>
                </a:ext>
                <a:ext uri="{C183D7F6-B498-43B3-948B-1728B52AA6E4}">
                  <adec:decorative xmlns:adec="http://schemas.microsoft.com/office/drawing/2017/decorative" val="1"/>
                </a:ext>
              </a:extLst>
            </p:cNvPr>
            <p:cNvSpPr/>
            <p:nvPr/>
          </p:nvSpPr>
          <p:spPr>
            <a:xfrm>
              <a:off x="2909709" y="4763477"/>
              <a:ext cx="792000" cy="792000"/>
            </a:xfrm>
            <a:prstGeom prst="smileyFace">
              <a:avLst>
                <a:gd name="adj" fmla="val -4653"/>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Tekstfelt 29">
              <a:extLst>
                <a:ext uri="{FF2B5EF4-FFF2-40B4-BE49-F238E27FC236}">
                  <a16:creationId xmlns:a16="http://schemas.microsoft.com/office/drawing/2014/main" id="{0E41D1C9-881E-2318-ED58-D2F84B66B026}"/>
                </a:ext>
                <a:ext uri="{C183D7F6-B498-43B3-948B-1728B52AA6E4}">
                  <adec:decorative xmlns:adec="http://schemas.microsoft.com/office/drawing/2017/decorative" val="1"/>
                </a:ext>
              </a:extLst>
            </p:cNvPr>
            <p:cNvSpPr txBox="1"/>
            <p:nvPr/>
          </p:nvSpPr>
          <p:spPr>
            <a:xfrm>
              <a:off x="8305792" y="3228145"/>
              <a:ext cx="1625017" cy="495297"/>
            </a:xfrm>
            <a:prstGeom prst="rect">
              <a:avLst/>
            </a:prstGeom>
            <a:noFill/>
          </p:spPr>
          <p:txBody>
            <a:bodyPr wrap="square" lIns="0" tIns="0" rIns="0" bIns="108000" rtlCol="0">
              <a:noAutofit/>
            </a:bodyPr>
            <a:lstStyle/>
            <a:p>
              <a:pPr algn="l">
                <a:lnSpc>
                  <a:spcPct val="90000"/>
                </a:lnSpc>
                <a:spcBef>
                  <a:spcPts val="1000"/>
                </a:spcBef>
              </a:pPr>
              <a:r>
                <a:rPr lang="da-DK" sz="2200" dirty="0"/>
                <a:t>Velreguleret </a:t>
              </a:r>
              <a:br>
                <a:rPr lang="da-DK" sz="2200" dirty="0"/>
              </a:br>
              <a:r>
                <a:rPr lang="da-DK" sz="2200" dirty="0"/>
                <a:t>blodsukker</a:t>
              </a:r>
            </a:p>
          </p:txBody>
        </p:sp>
      </p:grpSp>
    </p:spTree>
    <p:extLst>
      <p:ext uri="{BB962C8B-B14F-4D97-AF65-F5344CB8AC3E}">
        <p14:creationId xmlns:p14="http://schemas.microsoft.com/office/powerpoint/2010/main" val="100904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31ACDFC4-3796-F281-514D-078A7A4C36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07F52C-2C28-F9C3-E0BB-4B24863EA705}"/>
              </a:ext>
            </a:extLst>
          </p:cNvPr>
          <p:cNvSpPr>
            <a:spLocks noGrp="1"/>
          </p:cNvSpPr>
          <p:nvPr>
            <p:ph type="ctrTitle"/>
          </p:nvPr>
        </p:nvSpPr>
        <p:spPr>
          <a:xfrm>
            <a:off x="506282" y="599814"/>
            <a:ext cx="5514790" cy="1152880"/>
          </a:xfrm>
        </p:spPr>
        <p:txBody>
          <a:bodyPr/>
          <a:lstStyle/>
          <a:p>
            <a:r>
              <a:rPr lang="da-DK" dirty="0">
                <a:latin typeface="Open Sans" panose="020B0606030504020204" pitchFamily="34" charset="0"/>
                <a:ea typeface="Open Sans" panose="020B0606030504020204" pitchFamily="34" charset="0"/>
                <a:cs typeface="Open Sans" panose="020B0606030504020204" pitchFamily="34" charset="0"/>
              </a:rPr>
              <a:t>Individuelle mål for blodsukkerværdier</a:t>
            </a:r>
          </a:p>
        </p:txBody>
      </p:sp>
      <p:sp>
        <p:nvSpPr>
          <p:cNvPr id="5" name="Pladsholder til indhold 4">
            <a:extLst>
              <a:ext uri="{FF2B5EF4-FFF2-40B4-BE49-F238E27FC236}">
                <a16:creationId xmlns:a16="http://schemas.microsoft.com/office/drawing/2014/main" id="{D0907A6E-4E1B-CEEF-E9CD-0F3A94AA54A4}"/>
              </a:ext>
            </a:extLst>
          </p:cNvPr>
          <p:cNvSpPr>
            <a:spLocks noGrp="1"/>
          </p:cNvSpPr>
          <p:nvPr>
            <p:ph type="subTitle" idx="1"/>
          </p:nvPr>
        </p:nvSpPr>
        <p:spPr>
          <a:xfrm>
            <a:off x="616514" y="2057036"/>
            <a:ext cx="5754000" cy="3390672"/>
          </a:xfrm>
        </p:spPr>
        <p:txBody>
          <a:bodyPr/>
          <a:lstStyle/>
          <a:p>
            <a:pPr marL="0" indent="0">
              <a:buNone/>
            </a:pPr>
            <a:r>
              <a:rPr lang="da-DK" b="1" i="0" dirty="0">
                <a:effectLst/>
                <a:latin typeface="Open Sans" panose="020B0606030504020204" pitchFamily="34" charset="0"/>
                <a:ea typeface="Open Sans" panose="020B0606030504020204" pitchFamily="34" charset="0"/>
                <a:cs typeface="Open Sans" panose="020B0606030504020204" pitchFamily="34" charset="0"/>
              </a:rPr>
              <a:t>Afhænger af:</a:t>
            </a:r>
          </a:p>
          <a:p>
            <a:pPr marL="342900" indent="-342900">
              <a:buFont typeface="Wingdings" panose="05000000000000000000" pitchFamily="2" charset="2"/>
              <a:buChar char="§"/>
            </a:pPr>
            <a:r>
              <a:rPr lang="da-DK" b="0" i="0" dirty="0">
                <a:effectLst/>
                <a:latin typeface="Open Sans" panose="020B0606030504020204" pitchFamily="34" charset="0"/>
                <a:ea typeface="Open Sans" panose="020B0606030504020204" pitchFamily="34" charset="0"/>
                <a:cs typeface="Open Sans" panose="020B0606030504020204" pitchFamily="34" charset="0"/>
              </a:rPr>
              <a:t>Diabetesvarighed</a:t>
            </a:r>
          </a:p>
          <a:p>
            <a:pPr marL="342900" indent="-342900">
              <a:buFont typeface="Wingdings" panose="05000000000000000000" pitchFamily="2" charset="2"/>
              <a:buChar char="§"/>
            </a:pPr>
            <a:r>
              <a:rPr lang="da-DK" b="0" i="0" dirty="0">
                <a:effectLst/>
                <a:latin typeface="Open Sans" panose="020B0606030504020204" pitchFamily="34" charset="0"/>
                <a:ea typeface="Open Sans" panose="020B0606030504020204" pitchFamily="34" charset="0"/>
                <a:cs typeface="Open Sans" panose="020B0606030504020204" pitchFamily="34" charset="0"/>
              </a:rPr>
              <a:t>Alder</a:t>
            </a:r>
          </a:p>
          <a:p>
            <a:pPr marL="342900" indent="-342900">
              <a:buFont typeface="Wingdings" panose="05000000000000000000" pitchFamily="2" charset="2"/>
              <a:buChar char="§"/>
            </a:pPr>
            <a:r>
              <a:rPr lang="da-DK" dirty="0">
                <a:latin typeface="Open Sans"/>
                <a:ea typeface="Open Sans"/>
                <a:cs typeface="Open Sans"/>
              </a:rPr>
              <a:t>Følgesygdomme</a:t>
            </a:r>
            <a:r>
              <a:rPr lang="da-DK" b="0" i="0" dirty="0">
                <a:effectLst/>
                <a:latin typeface="Open Sans"/>
                <a:ea typeface="Open Sans"/>
                <a:cs typeface="Open Sans"/>
              </a:rPr>
              <a:t> (specielt hjerte-kar-sygdomme) </a:t>
            </a:r>
          </a:p>
          <a:p>
            <a:pPr marL="342900" indent="-342900">
              <a:buFont typeface="Wingdings" panose="05000000000000000000" pitchFamily="2" charset="2"/>
              <a:buChar char="§"/>
            </a:pPr>
            <a:r>
              <a:rPr lang="da-DK" b="0" i="0" dirty="0">
                <a:effectLst/>
                <a:latin typeface="Open Sans" panose="020B0606030504020204" pitchFamily="34" charset="0"/>
                <a:ea typeface="Open Sans" panose="020B0606030504020204" pitchFamily="34" charset="0"/>
                <a:cs typeface="Open Sans" panose="020B0606030504020204" pitchFamily="34" charset="0"/>
              </a:rPr>
              <a:t>Svingende blodsukker</a:t>
            </a:r>
          </a:p>
          <a:p>
            <a:pPr marL="342900" indent="-342900">
              <a:buFont typeface="Wingdings" panose="05000000000000000000" pitchFamily="2" charset="2"/>
              <a:buChar char="§"/>
            </a:pPr>
            <a:r>
              <a:rPr lang="da-DK" b="0" i="0" dirty="0">
                <a:effectLst/>
                <a:latin typeface="Open Sans" panose="020B0606030504020204" pitchFamily="34" charset="0"/>
                <a:ea typeface="Open Sans" panose="020B0606030504020204" pitchFamily="34" charset="0"/>
                <a:cs typeface="Open Sans" panose="020B0606030504020204" pitchFamily="34" charset="0"/>
              </a:rPr>
              <a:t>Tendens til lavt blodsukker</a:t>
            </a:r>
          </a:p>
          <a:p>
            <a:pPr marL="342900" indent="-342900">
              <a:buFont typeface="Wingdings" panose="05000000000000000000" pitchFamily="2" charset="2"/>
              <a:buChar char="§"/>
            </a:pPr>
            <a:r>
              <a:rPr lang="da-DK" b="0" i="0" dirty="0">
                <a:effectLst/>
                <a:latin typeface="Open Sans" panose="020B0606030504020204" pitchFamily="34" charset="0"/>
                <a:ea typeface="Open Sans" panose="020B0606030504020204" pitchFamily="34" charset="0"/>
                <a:cs typeface="Open Sans" panose="020B0606030504020204" pitchFamily="34" charset="0"/>
              </a:rPr>
              <a:t>Konkurrerende lidelser</a:t>
            </a:r>
          </a:p>
          <a:p>
            <a:pPr marL="342900" indent="-342900">
              <a:buFont typeface="Wingdings" panose="05000000000000000000" pitchFamily="2" charset="2"/>
              <a:buChar char="§"/>
            </a:pPr>
            <a:r>
              <a:rPr lang="da-DK" b="0" i="0" dirty="0">
                <a:effectLst/>
                <a:latin typeface="Open Sans"/>
                <a:ea typeface="Open Sans"/>
                <a:cs typeface="Open Sans"/>
              </a:rPr>
              <a:t>Om det primære mål er symptomfrihed</a:t>
            </a:r>
          </a:p>
        </p:txBody>
      </p:sp>
      <p:sp>
        <p:nvSpPr>
          <p:cNvPr id="7" name="Pladsholder til billede 6">
            <a:extLst>
              <a:ext uri="{FF2B5EF4-FFF2-40B4-BE49-F238E27FC236}">
                <a16:creationId xmlns:a16="http://schemas.microsoft.com/office/drawing/2014/main" id="{C2FE4F49-5766-16AC-602F-8F842171097F}"/>
              </a:ext>
              <a:ext uri="{C183D7F6-B498-43B3-948B-1728B52AA6E4}">
                <adec:decorative xmlns:adec="http://schemas.microsoft.com/office/drawing/2017/decorative" val="1"/>
              </a:ext>
            </a:extLst>
          </p:cNvPr>
          <p:cNvSpPr>
            <a:spLocks noGrp="1"/>
          </p:cNvSpPr>
          <p:nvPr>
            <p:ph type="pic" sz="quarter" idx="13"/>
          </p:nvPr>
        </p:nvSpPr>
        <p:spPr>
          <a:xfrm rot="-240000">
            <a:off x="5900998" y="517819"/>
            <a:ext cx="5976269" cy="5967100"/>
          </a:xfrm>
          <a:solidFill>
            <a:schemeClr val="accent4"/>
          </a:solidFill>
        </p:spPr>
        <p:txBody>
          <a:bodyPr/>
          <a:lstStyle/>
          <a:p>
            <a:endParaRPr lang="da-DK"/>
          </a:p>
        </p:txBody>
      </p:sp>
      <p:sp>
        <p:nvSpPr>
          <p:cNvPr id="3" name="Pladsholder til sidefod 2">
            <a:extLst>
              <a:ext uri="{FF2B5EF4-FFF2-40B4-BE49-F238E27FC236}">
                <a16:creationId xmlns:a16="http://schemas.microsoft.com/office/drawing/2014/main" id="{3A87E35F-087F-FA0F-EDB3-0F07DB67A309}"/>
              </a:ext>
              <a:ext uri="{C183D7F6-B498-43B3-948B-1728B52AA6E4}">
                <adec:decorative xmlns:adec="http://schemas.microsoft.com/office/drawing/2017/decorative" val="1"/>
              </a:ext>
            </a:extLst>
          </p:cNvPr>
          <p:cNvSpPr>
            <a:spLocks noGrp="1"/>
          </p:cNvSpPr>
          <p:nvPr>
            <p:ph type="ftr" sz="quarter" idx="11"/>
          </p:nvPr>
        </p:nvSpPr>
        <p:spPr/>
        <p:txBody>
          <a:bodyPr/>
          <a:lstStyle/>
          <a:p>
            <a:r>
              <a:rPr lang="da-DK"/>
              <a:t>Steno Diabetes Center Sjælland</a:t>
            </a:r>
          </a:p>
        </p:txBody>
      </p:sp>
      <p:sp>
        <p:nvSpPr>
          <p:cNvPr id="4" name="Pladsholder til slidenummer 3">
            <a:extLst>
              <a:ext uri="{FF2B5EF4-FFF2-40B4-BE49-F238E27FC236}">
                <a16:creationId xmlns:a16="http://schemas.microsoft.com/office/drawing/2014/main" id="{418B9091-BCE0-EAD9-3772-2BDBE73651A9}"/>
              </a:ext>
              <a:ext uri="{C183D7F6-B498-43B3-948B-1728B52AA6E4}">
                <adec:decorative xmlns:adec="http://schemas.microsoft.com/office/drawing/2017/decorative" val="1"/>
              </a:ext>
            </a:extLst>
          </p:cNvPr>
          <p:cNvSpPr>
            <a:spLocks noGrp="1"/>
          </p:cNvSpPr>
          <p:nvPr>
            <p:ph type="sldNum" sz="quarter" idx="12"/>
          </p:nvPr>
        </p:nvSpPr>
        <p:spPr/>
        <p:txBody>
          <a:bodyPr/>
          <a:lstStyle/>
          <a:p>
            <a:r>
              <a:rPr lang="da-DK"/>
              <a:t>Side </a:t>
            </a:r>
            <a:fld id="{E796865E-AA3E-4D37-96EF-D3548B036053}" type="slidenum">
              <a:rPr lang="da-DK" smtClean="0"/>
              <a:pPr/>
              <a:t>9</a:t>
            </a:fld>
            <a:endParaRPr lang="da-DK"/>
          </a:p>
        </p:txBody>
      </p:sp>
      <p:pic>
        <p:nvPicPr>
          <p:cNvPr id="6" name="Billede 5">
            <a:extLst>
              <a:ext uri="{FF2B5EF4-FFF2-40B4-BE49-F238E27FC236}">
                <a16:creationId xmlns:a16="http://schemas.microsoft.com/office/drawing/2014/main" id="{0495E695-B41C-67DD-39CB-52D89BB6C0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005" y="366764"/>
            <a:ext cx="4330708" cy="6124471"/>
          </a:xfrm>
          <a:prstGeom prst="rect">
            <a:avLst/>
          </a:prstGeom>
        </p:spPr>
      </p:pic>
    </p:spTree>
    <p:extLst>
      <p:ext uri="{BB962C8B-B14F-4D97-AF65-F5344CB8AC3E}">
        <p14:creationId xmlns:p14="http://schemas.microsoft.com/office/powerpoint/2010/main" val="3478746073"/>
      </p:ext>
    </p:extLst>
  </p:cSld>
  <p:clrMapOvr>
    <a:masterClrMapping/>
  </p:clrMapOvr>
</p:sld>
</file>

<file path=ppt/theme/theme1.xml><?xml version="1.0" encoding="utf-8"?>
<a:theme xmlns:a="http://schemas.openxmlformats.org/drawingml/2006/main" name="Office-tema">
  <a:themeElements>
    <a:clrScheme name="Klog_på_diabetes">
      <a:dk1>
        <a:srgbClr val="212121"/>
      </a:dk1>
      <a:lt1>
        <a:srgbClr val="FFFFFF"/>
      </a:lt1>
      <a:dk2>
        <a:srgbClr val="656969"/>
      </a:dk2>
      <a:lt2>
        <a:srgbClr val="E7E6E6"/>
      </a:lt2>
      <a:accent1>
        <a:srgbClr val="D6007E"/>
      </a:accent1>
      <a:accent2>
        <a:srgbClr val="F39100"/>
      </a:accent2>
      <a:accent3>
        <a:srgbClr val="35B6B3"/>
      </a:accent3>
      <a:accent4>
        <a:srgbClr val="A7D3AE"/>
      </a:accent4>
      <a:accent5>
        <a:srgbClr val="00B1EB"/>
      </a:accent5>
      <a:accent6>
        <a:srgbClr val="A0DAF7"/>
      </a:accent6>
      <a:hlink>
        <a:srgbClr val="0087D5"/>
      </a:hlink>
      <a:folHlink>
        <a:srgbClr val="775EC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108000" rtlCol="0">
        <a:noAutofit/>
      </a:bodyPr>
      <a:lstStyle>
        <a:defPPr algn="l">
          <a:lnSpc>
            <a:spcPct val="90000"/>
          </a:lnSpc>
          <a:spcBef>
            <a:spcPts val="1000"/>
          </a:spcBef>
          <a:defRPr sz="2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7F53EC6AFC794C80D544DD8FF26BA9" ma:contentTypeVersion="3" ma:contentTypeDescription="Opret et nyt dokument." ma:contentTypeScope="" ma:versionID="889e9345fa3f00595202b204fedcaf55">
  <xsd:schema xmlns:xsd="http://www.w3.org/2001/XMLSchema" xmlns:xs="http://www.w3.org/2001/XMLSchema" xmlns:p="http://schemas.microsoft.com/office/2006/metadata/properties" xmlns:ns2="48bfb05e-93a7-40ec-a754-b339fb25b6e1" targetNamespace="http://schemas.microsoft.com/office/2006/metadata/properties" ma:root="true" ma:fieldsID="70af976f4993d595d1ab147f28e41736" ns2:_="">
    <xsd:import namespace="48bfb05e-93a7-40ec-a754-b339fb25b6e1"/>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fb05e-93a7-40ec-a754-b339fb25b6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BABFA9-8FBB-454E-A1CA-DE3113316A27}">
  <ds:schemaRefs>
    <ds:schemaRef ds:uri="http://schemas.microsoft.com/sharepoint/v3/contenttype/forms"/>
  </ds:schemaRefs>
</ds:datastoreItem>
</file>

<file path=customXml/itemProps2.xml><?xml version="1.0" encoding="utf-8"?>
<ds:datastoreItem xmlns:ds="http://schemas.openxmlformats.org/officeDocument/2006/customXml" ds:itemID="{77CDA9AC-C911-47CF-85CA-6889C2BDD251}">
  <ds:schemaRefs>
    <ds:schemaRef ds:uri="48bfb05e-93a7-40ec-a754-b339fb25b6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0EB26E-3DB7-47CF-BFC5-E11A870D050F}">
  <ds:schemaRefs>
    <ds:schemaRef ds:uri="http://schemas.microsoft.com/office/2006/metadata/properties"/>
    <ds:schemaRef ds:uri="http://schemas.microsoft.com/office/infopath/2007/PartnerControls"/>
    <ds:schemaRef ds:uri="http://purl.org/dc/terms/"/>
    <ds:schemaRef ds:uri="48bfb05e-93a7-40ec-a754-b339fb25b6e1"/>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1599</TotalTime>
  <Words>5395</Words>
  <Application>Microsoft Office PowerPoint</Application>
  <PresentationFormat>Widescreen</PresentationFormat>
  <Paragraphs>482</Paragraphs>
  <Slides>36</Slides>
  <Notes>27</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36</vt:i4>
      </vt:variant>
    </vt:vector>
  </HeadingPairs>
  <TitlesOfParts>
    <vt:vector size="47" baseType="lpstr">
      <vt:lpstr>Arial</vt:lpstr>
      <vt:lpstr>Calibri</vt:lpstr>
      <vt:lpstr>Corbel</vt:lpstr>
      <vt:lpstr>DM Sans</vt:lpstr>
      <vt:lpstr>Inter</vt:lpstr>
      <vt:lpstr>Normal systemskrift</vt:lpstr>
      <vt:lpstr>Open Sans</vt:lpstr>
      <vt:lpstr>sans-pro-roche</vt:lpstr>
      <vt:lpstr>var(--font-secondary)</vt:lpstr>
      <vt:lpstr>Wingdings</vt:lpstr>
      <vt:lpstr>Office-tema</vt:lpstr>
      <vt:lpstr>Blodsukker og blodsukkermåling</vt:lpstr>
      <vt:lpstr>Formål med undervisningen </vt:lpstr>
      <vt:lpstr>Hvad er blodsukker?</vt:lpstr>
      <vt:lpstr>Blodsukkeret reguleres af insulin</vt:lpstr>
      <vt:lpstr>Type 1-diabetes</vt:lpstr>
      <vt:lpstr>Type 2-diabetes</vt:lpstr>
      <vt:lpstr>Blodsukker-værdier</vt:lpstr>
      <vt:lpstr>Blodsukkerværdier</vt:lpstr>
      <vt:lpstr>Individuelle mål for blodsukkerværdier</vt:lpstr>
      <vt:lpstr>Højt blodsukker</vt:lpstr>
      <vt:lpstr>Højt blodsukker Hyperglykæmi</vt:lpstr>
      <vt:lpstr>Højt blodsukker  – årsager</vt:lpstr>
      <vt:lpstr>Ketonstoffer</vt:lpstr>
      <vt:lpstr>Syreforgiftning Ketoacidose</vt:lpstr>
      <vt:lpstr>Symptomer på syreforgiftning</vt:lpstr>
      <vt:lpstr>Hvornår skal man tjekke for ketonstoffer?</vt:lpstr>
      <vt:lpstr>Måling af ketonstoffer </vt:lpstr>
      <vt:lpstr>Blodketoner - hvornår skal man reagere?</vt:lpstr>
      <vt:lpstr>Urinketoner - hvornår skal man reagere? </vt:lpstr>
      <vt:lpstr>Tid til… Case eller dialogkort</vt:lpstr>
      <vt:lpstr>Lavt blodsukker</vt:lpstr>
      <vt:lpstr>Lavt blodsukker Hypoglykæmi</vt:lpstr>
      <vt:lpstr>Lavt blodsukker – årsager</vt:lpstr>
      <vt:lpstr>Behandling af lavt blodsukker</vt:lpstr>
      <vt:lpstr>Behandling af  akut lavt blodsukker</vt:lpstr>
      <vt:lpstr>Tid til… Case eller dialogkort</vt:lpstr>
      <vt:lpstr>Blodsukker-måling</vt:lpstr>
      <vt:lpstr>Hvorfor er det vigtigt at måle blodsukker?</vt:lpstr>
      <vt:lpstr>Hvor ofte skal blodsukkeret måles?</vt:lpstr>
      <vt:lpstr> Blodsukkermåling med blodsukkerapparat og fingerprik</vt:lpstr>
      <vt:lpstr>Indstil stikkedybde, så den passer til borgeren!</vt:lpstr>
      <vt:lpstr> Blodsukkermåling med en sensor</vt:lpstr>
      <vt:lpstr>Tid til… Case eller dialogkort</vt:lpstr>
      <vt:lpstr>Fejlkilder ved blodsukkermåling</vt:lpstr>
      <vt:lpstr>Bevilling af testmateriale </vt:lpstr>
      <vt:lpstr>Lovkrav om dokumentation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Blodsukker og blodsukkermåling</dc:title>
  <dc:creator>Kathrine Raunkjær</dc:creator>
  <cp:lastModifiedBy>Julie Birch</cp:lastModifiedBy>
  <cp:revision>344</cp:revision>
  <dcterms:created xsi:type="dcterms:W3CDTF">2024-02-05T15:23:19Z</dcterms:created>
  <dcterms:modified xsi:type="dcterms:W3CDTF">2025-09-21T13:41:40Z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0x010100BC7F53EC6AFC794C80D544DD8FF26BA9</vt:lpwstr>
  </property>
</Properties>
</file>