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"/>
  </p:notesMasterIdLst>
  <p:sldIdLst>
    <p:sldId id="284" r:id="rId5"/>
    <p:sldId id="285" r:id="rId6"/>
  </p:sldIdLst>
  <p:sldSz cx="12192000" cy="862171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300"/>
    <a:srgbClr val="FFDF00"/>
    <a:srgbClr val="FFED00"/>
    <a:srgbClr val="E94E0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E9639D4-E3E2-4D34-9284-5A2195B3D0D7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llemlayou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llemlayou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llemlayout 1 - Markerin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llemlayout 1 - Markerin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llemlayout 1 - Markering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D5ABB26-0587-4C30-8999-92F81FD0307C}" styleName="Ingen typografi, intet git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yst layou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yst layou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Ingen typografi, tabelgit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yst layou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llemlayout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llemlayou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8034E78-7F5D-4C2E-B375-FC64B27BC917}" styleName="Mørkt layou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Mørkt layou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94" d="100"/>
          <a:sy n="94" d="100"/>
        </p:scale>
        <p:origin x="88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77B525-8699-224B-80BA-7C9569104796}" type="datetimeFigureOut">
              <a:rPr lang="da-DK" smtClean="0"/>
              <a:t>02-07-2026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301130-4817-AC40-8117-2C2B3CEC012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13755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/øvels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B45B49-6E41-74F3-2E12-F6FFEEEA3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275" y="954697"/>
            <a:ext cx="11515762" cy="999985"/>
          </a:xfrm>
        </p:spPr>
        <p:txBody>
          <a:bodyPr/>
          <a:lstStyle>
            <a:lvl1pPr>
              <a:defRPr sz="3200" b="1"/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1999AB3-74FB-01C8-CD5F-A1BDE8F331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48514" y="8173655"/>
            <a:ext cx="768092" cy="271550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6CFCFC-F20A-9A4F-A897-A4E632C9C1EE}" type="datetime1">
              <a:t>02-07-2026</a:t>
            </a:fld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4462BEE-B917-0324-FDBC-D398700A9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35751" y="8173655"/>
            <a:ext cx="4081868" cy="271550"/>
          </a:xfrm>
        </p:spPr>
        <p:txBody>
          <a:bodyPr/>
          <a:lstStyle>
            <a:lvl1pPr>
              <a:defRPr sz="8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da-DK"/>
              <a:t>Diabetes og blodsukker</a:t>
            </a:r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C2868B7-29C4-B8D2-B05E-C789D83F6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9870" y="8173655"/>
            <a:ext cx="317168" cy="271550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C0A4E09-8E86-EF4A-9820-DF214B1893AD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92FA72F1-66FE-574C-E819-DA377E898B13}"/>
              </a:ext>
            </a:extLst>
          </p:cNvPr>
          <p:cNvSpPr txBox="1"/>
          <p:nvPr userDrawn="1"/>
        </p:nvSpPr>
        <p:spPr>
          <a:xfrm>
            <a:off x="14095562" y="1659274"/>
            <a:ext cx="0" cy="0"/>
          </a:xfrm>
          <a:prstGeom prst="rect">
            <a:avLst/>
          </a:prstGeom>
          <a:noFill/>
        </p:spPr>
        <p:txBody>
          <a:bodyPr wrap="none" lIns="0" tIns="0" rIns="0" bIns="108000" rtlCol="0">
            <a:noAutofit/>
          </a:bodyPr>
          <a:lstStyle/>
          <a:p>
            <a:pPr algn="l"/>
            <a:endParaRPr lang="da-DK" sz="1800" dirty="0" err="1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B2C5FBD8-5EDB-AC6B-61EC-9EEA059E5277}"/>
              </a:ext>
            </a:extLst>
          </p:cNvPr>
          <p:cNvSpPr txBox="1"/>
          <p:nvPr userDrawn="1"/>
        </p:nvSpPr>
        <p:spPr>
          <a:xfrm>
            <a:off x="-2095018" y="427755"/>
            <a:ext cx="1843568" cy="3297407"/>
          </a:xfrm>
          <a:prstGeom prst="rect">
            <a:avLst/>
          </a:prstGeom>
          <a:noFill/>
        </p:spPr>
        <p:txBody>
          <a:bodyPr wrap="square" lIns="0" tIns="0" rIns="0" bIns="108000" rtlCol="0">
            <a:noAutofit/>
          </a:bodyPr>
          <a:lstStyle/>
          <a:p>
            <a:pPr algn="l"/>
            <a:r>
              <a:rPr lang="da-DK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Baggrunden kan </a:t>
            </a:r>
            <a:br>
              <a:rPr lang="da-DK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da-DK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skifte farve i </a:t>
            </a:r>
            <a:br>
              <a:rPr lang="da-DK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da-DK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Formatér baggrund. Vælg en lys tone, så dele af logoet ikke forsvinder. </a:t>
            </a:r>
          </a:p>
        </p:txBody>
      </p: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63A33C65-1832-034E-2A01-9273BF47766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4963" y="604416"/>
            <a:ext cx="11522075" cy="305353"/>
          </a:xfrm>
        </p:spPr>
        <p:txBody>
          <a:bodyPr/>
          <a:lstStyle>
            <a:lvl1pPr marL="0" indent="0">
              <a:buNone/>
              <a:defRPr sz="1600" b="0" cap="all" baseline="0"/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8" name="Pladsholder til tekst 27">
            <a:extLst>
              <a:ext uri="{FF2B5EF4-FFF2-40B4-BE49-F238E27FC236}">
                <a16:creationId xmlns:a16="http://schemas.microsoft.com/office/drawing/2014/main" id="{8DDCEEFD-52B1-B429-3138-939000B6C3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4964" y="1957848"/>
            <a:ext cx="7848599" cy="560872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30" name="Pladsholder til tekst 29">
            <a:extLst>
              <a:ext uri="{FF2B5EF4-FFF2-40B4-BE49-F238E27FC236}">
                <a16:creationId xmlns:a16="http://schemas.microsoft.com/office/drawing/2014/main" id="{2F855E31-6365-BE8C-512C-FE1C476C751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09000" y="1957848"/>
            <a:ext cx="3348038" cy="6065135"/>
          </a:xfrm>
          <a:solidFill>
            <a:schemeClr val="bg1"/>
          </a:solidFill>
        </p:spPr>
        <p:txBody>
          <a:bodyPr lIns="180000" tIns="180000" rIns="180000" bIns="180000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E6C23396-974B-9C12-B60C-E15343CF24DB}"/>
              </a:ext>
            </a:extLst>
          </p:cNvPr>
          <p:cNvGrpSpPr/>
          <p:nvPr userDrawn="1"/>
        </p:nvGrpSpPr>
        <p:grpSpPr>
          <a:xfrm>
            <a:off x="281103" y="7809369"/>
            <a:ext cx="493558" cy="485462"/>
            <a:chOff x="5691849" y="507704"/>
            <a:chExt cx="6151471" cy="6050563"/>
          </a:xfrm>
        </p:grpSpPr>
        <p:sp>
          <p:nvSpPr>
            <p:cNvPr id="7" name="Rektangel 6">
              <a:extLst>
                <a:ext uri="{FF2B5EF4-FFF2-40B4-BE49-F238E27FC236}">
                  <a16:creationId xmlns:a16="http://schemas.microsoft.com/office/drawing/2014/main" id="{FDA4F68C-5AD2-71F7-6C39-A144D0F201C8}"/>
                </a:ext>
              </a:extLst>
            </p:cNvPr>
            <p:cNvSpPr/>
            <p:nvPr userDrawn="1"/>
          </p:nvSpPr>
          <p:spPr>
            <a:xfrm>
              <a:off x="10043320" y="524934"/>
              <a:ext cx="1800000" cy="180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CF8C8CEB-9B0F-2061-91D3-092A8E6E08FF}"/>
                </a:ext>
              </a:extLst>
            </p:cNvPr>
            <p:cNvSpPr/>
            <p:nvPr userDrawn="1"/>
          </p:nvSpPr>
          <p:spPr>
            <a:xfrm>
              <a:off x="10043320" y="4127033"/>
              <a:ext cx="1800000" cy="1800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563B1A81-5FE6-E5B4-27EC-E480A38F42C3}"/>
                </a:ext>
              </a:extLst>
            </p:cNvPr>
            <p:cNvSpPr/>
            <p:nvPr userDrawn="1"/>
          </p:nvSpPr>
          <p:spPr>
            <a:xfrm>
              <a:off x="10043320" y="2327033"/>
              <a:ext cx="1800000" cy="1800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2EA88B99-0917-8712-5E1E-A46DFB3FE717}"/>
                </a:ext>
              </a:extLst>
            </p:cNvPr>
            <p:cNvSpPr/>
            <p:nvPr userDrawn="1"/>
          </p:nvSpPr>
          <p:spPr>
            <a:xfrm>
              <a:off x="8243320" y="2327033"/>
              <a:ext cx="1800000" cy="180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EE05BF6-C1E4-30F6-E724-F21DBE1003F2}"/>
                </a:ext>
              </a:extLst>
            </p:cNvPr>
            <p:cNvSpPr/>
            <p:nvPr userDrawn="1"/>
          </p:nvSpPr>
          <p:spPr>
            <a:xfrm>
              <a:off x="8243320" y="4758267"/>
              <a:ext cx="1800000" cy="1800000"/>
            </a:xfrm>
            <a:prstGeom prst="ellipse">
              <a:avLst/>
            </a:prstGeom>
            <a:solidFill>
              <a:srgbClr val="FFD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CFE7B73B-6271-03E9-D10F-2FDC72D69361}"/>
                </a:ext>
              </a:extLst>
            </p:cNvPr>
            <p:cNvSpPr/>
            <p:nvPr userDrawn="1"/>
          </p:nvSpPr>
          <p:spPr>
            <a:xfrm rot="-720000">
              <a:off x="6449713" y="507704"/>
              <a:ext cx="1800000" cy="180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D015FB89-7DCC-62B6-2746-89FEE1671E04}"/>
                </a:ext>
              </a:extLst>
            </p:cNvPr>
            <p:cNvSpPr/>
            <p:nvPr userDrawn="1"/>
          </p:nvSpPr>
          <p:spPr>
            <a:xfrm rot="780000">
              <a:off x="6449713" y="4127033"/>
              <a:ext cx="1800000" cy="1800000"/>
            </a:xfrm>
            <a:prstGeom prst="rect">
              <a:avLst/>
            </a:prstGeom>
            <a:solidFill>
              <a:srgbClr val="E94E0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0890E1B2-91AF-D1BE-930F-3B0BD3CD4FFA}"/>
                </a:ext>
              </a:extLst>
            </p:cNvPr>
            <p:cNvSpPr/>
            <p:nvPr userDrawn="1"/>
          </p:nvSpPr>
          <p:spPr>
            <a:xfrm>
              <a:off x="5691849" y="1911828"/>
              <a:ext cx="1800000" cy="1800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5E40D0E6-48DC-DCD1-E9CC-7B40D6F57023}"/>
                </a:ext>
              </a:extLst>
            </p:cNvPr>
            <p:cNvSpPr/>
            <p:nvPr userDrawn="1"/>
          </p:nvSpPr>
          <p:spPr>
            <a:xfrm>
              <a:off x="8243320" y="524934"/>
              <a:ext cx="1800000" cy="180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</p:spTree>
    <p:extLst>
      <p:ext uri="{BB962C8B-B14F-4D97-AF65-F5344CB8AC3E}">
        <p14:creationId xmlns:p14="http://schemas.microsoft.com/office/powerpoint/2010/main" val="815561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360" userDrawn="1">
          <p15:clr>
            <a:srgbClr val="FBAE40"/>
          </p15:clr>
        </p15:guide>
        <p15:guide id="3" pos="515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08B2DF26-2F17-9764-E2AE-67D3B454E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598729"/>
            <a:ext cx="11528950" cy="13577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1602DD6-3154-2A5D-DB4D-FC28E4778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3" y="1957850"/>
            <a:ext cx="11528950" cy="56087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D38BC96-55D2-E900-0CEB-943D5DCB62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748514" y="8283992"/>
            <a:ext cx="768092" cy="27155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52923EC9-069C-F547-B278-EDEF1925F67F}" type="datetime1">
              <a:t>02-07-2026</a:t>
            </a:fld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991E866-86E6-9B24-1658-10E0FCDAC8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35751" y="8283992"/>
            <a:ext cx="4081868" cy="27155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da-DK"/>
              <a:t>Diabetes og blodsukker</a:t>
            </a:r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BBB05E4-CC77-CF47-E227-713F6890E2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9870" y="8283992"/>
            <a:ext cx="317168" cy="27155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8C0A4E09-8E86-EF4A-9820-DF214B1893A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57838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563" indent="-182563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76213" algn="l" defTabSz="914400" rtl="0" eaLnBrk="1" latinLnBrk="0" hangingPunct="1">
        <a:lnSpc>
          <a:spcPct val="90000"/>
        </a:lnSpc>
        <a:spcBef>
          <a:spcPts val="500"/>
        </a:spcBef>
        <a:buSzPct val="70000"/>
        <a:buFont typeface="Normal systemskrift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33400" indent="-174625" algn="l" defTabSz="914400" rtl="0" eaLnBrk="1" latinLnBrk="0" hangingPunct="1">
        <a:lnSpc>
          <a:spcPct val="90000"/>
        </a:lnSpc>
        <a:spcBef>
          <a:spcPts val="500"/>
        </a:spcBef>
        <a:buSzPct val="70000"/>
        <a:buFont typeface="Normal systemskrift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17550" indent="-184150" algn="l" defTabSz="914400" rtl="0" eaLnBrk="1" latinLnBrk="0" hangingPunct="1">
        <a:lnSpc>
          <a:spcPct val="90000"/>
        </a:lnSpc>
        <a:spcBef>
          <a:spcPts val="500"/>
        </a:spcBef>
        <a:buSzPct val="70000"/>
        <a:buFont typeface="Normal systemskrift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892175" indent="-174625" algn="l" defTabSz="914400" rtl="0" eaLnBrk="1" latinLnBrk="0" hangingPunct="1">
        <a:lnSpc>
          <a:spcPct val="90000"/>
        </a:lnSpc>
        <a:spcBef>
          <a:spcPts val="500"/>
        </a:spcBef>
        <a:buSzPct val="70000"/>
        <a:buFont typeface="Normal systemskrift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pos="7469" userDrawn="1">
          <p15:clr>
            <a:srgbClr val="F26B43"/>
          </p15:clr>
        </p15:guide>
        <p15:guide id="5" pos="211" userDrawn="1">
          <p15:clr>
            <a:srgbClr val="F26B43"/>
          </p15:clr>
        </p15:guide>
        <p15:guide id="6" orient="horz" pos="1233" userDrawn="1">
          <p15:clr>
            <a:srgbClr val="F26B43"/>
          </p15:clr>
        </p15:guide>
        <p15:guide id="7" orient="horz" pos="377" userDrawn="1">
          <p15:clr>
            <a:srgbClr val="F26B43"/>
          </p15:clr>
        </p15:guide>
        <p15:guide id="8" orient="horz" pos="5054" userDrawn="1">
          <p15:clr>
            <a:srgbClr val="F26B43"/>
          </p15:clr>
        </p15:guide>
        <p15:guide id="9" orient="horz" pos="47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1B0659-6909-EDB2-89AA-EE18903B9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Blodsukkermåling – information til underviser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BEA192FA-8C25-1164-3F9A-F8D091572A2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b="1" dirty="0"/>
              <a:t>Øvelse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5C6F48B9-AF09-1754-80F3-DEC75F47574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4964" y="1957848"/>
            <a:ext cx="8082525" cy="5608720"/>
          </a:xfrm>
        </p:spPr>
        <p:txBody>
          <a:bodyPr vert="horz" lIns="0" tIns="0" rIns="0" bIns="0" rtlCol="0" anchor="t">
            <a:noAutofit/>
          </a:bodyPr>
          <a:lstStyle/>
          <a:p>
            <a:pPr marL="182245" indent="-182245">
              <a:spcAft>
                <a:spcPts val="2000"/>
              </a:spcAft>
            </a:pPr>
            <a:r>
              <a:rPr lang="da-DK" sz="2000" dirty="0"/>
              <a:t>Proceduren for korrekt blodsukkermåling gennemgås i fællesskab – denne finder du på næste side i øvelsesbeskrivelsen til deltagerne. </a:t>
            </a:r>
            <a:endParaRPr lang="en-US" dirty="0"/>
          </a:p>
          <a:p>
            <a:pPr marL="182245" indent="-182245">
              <a:spcAft>
                <a:spcPts val="2000"/>
              </a:spcAft>
            </a:pPr>
            <a:r>
              <a:rPr lang="da-DK" sz="2000" dirty="0"/>
              <a:t>Deltagerne går herefter sammen to og to og skiftes til at få målt blodsukker. Den, der udfører blodsukkermålingen, fortæller undervejs om handlingerne. </a:t>
            </a:r>
            <a:br>
              <a:rPr lang="da-DK" sz="2000" dirty="0"/>
            </a:br>
            <a:br>
              <a:rPr lang="da-DK" sz="2000" dirty="0"/>
            </a:br>
            <a:r>
              <a:rPr lang="da-DK" sz="2000" dirty="0"/>
              <a:t>Den anden deltager observerer, om proceduren udføres korrekt. </a:t>
            </a:r>
          </a:p>
          <a:p>
            <a:pPr marL="182245" indent="-182245">
              <a:spcAft>
                <a:spcPts val="2000"/>
              </a:spcAft>
            </a:pPr>
            <a:r>
              <a:rPr lang="da-DK" sz="2000" dirty="0"/>
              <a:t>Deltagerne gentager blodsukkermåling, men denne gang med frugtsaft på fingrene. Dette er for at tydeliggøre vigtigheden af at </a:t>
            </a:r>
            <a:r>
              <a:rPr lang="da-DK" sz="2000" dirty="0" err="1"/>
              <a:t>afspritte</a:t>
            </a:r>
            <a:r>
              <a:rPr lang="da-DK" sz="2000" dirty="0"/>
              <a:t>/vaske borgerens fingre inden blodsukkermåling. </a:t>
            </a:r>
          </a:p>
          <a:p>
            <a:pPr marL="182245" indent="-182245">
              <a:spcAft>
                <a:spcPts val="2000"/>
              </a:spcAft>
            </a:pPr>
            <a:r>
              <a:rPr lang="da-DK" sz="2000" dirty="0"/>
              <a:t>Tidsforbrug: ca. 20-30 min.</a:t>
            </a:r>
          </a:p>
          <a:p>
            <a:pPr marL="182245" indent="-182245"/>
            <a:r>
              <a:rPr lang="da-DK" sz="2000" dirty="0"/>
              <a:t>OBS hvis en deltager ikke ønsker at få målt blodsukker må dette respekteres. Underviseren kan evt. få målt blodsukker i stedet, eller der kan anvendes ”falsk blod”.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4518B4AC-816A-88EF-3F78-9B3DA7C7CE7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417490" y="1957849"/>
            <a:ext cx="3439548" cy="6046284"/>
          </a:xfrm>
        </p:spPr>
        <p:txBody>
          <a:bodyPr vert="horz" lIns="180000" tIns="180000" rIns="180000" bIns="180000" rtlCol="0" anchor="t">
            <a:noAutofit/>
          </a:bodyPr>
          <a:lstStyle/>
          <a:p>
            <a:pPr marL="0" indent="0">
              <a:buNone/>
            </a:pPr>
            <a:r>
              <a:rPr lang="da-DK" sz="2400" dirty="0"/>
              <a:t>Dette skal du bruge til øvelsen</a:t>
            </a:r>
            <a:br>
              <a:rPr lang="da-DK" sz="2400" dirty="0"/>
            </a:br>
            <a:endParaRPr lang="da-DK" sz="2400" dirty="0"/>
          </a:p>
          <a:p>
            <a:pPr marL="182245" indent="-182245"/>
            <a:r>
              <a:rPr lang="da-DK" sz="2000" dirty="0"/>
              <a:t>Blodsukkerapparater</a:t>
            </a:r>
          </a:p>
          <a:p>
            <a:pPr marL="182245" indent="-182245"/>
            <a:r>
              <a:rPr lang="da-DK" sz="2000" dirty="0"/>
              <a:t>Blodsukkerstrimler</a:t>
            </a:r>
          </a:p>
          <a:p>
            <a:pPr marL="182245" indent="-182245"/>
            <a:r>
              <a:rPr lang="da-DK" sz="2000" dirty="0"/>
              <a:t> Lancetter (engangsfingerprikker)</a:t>
            </a:r>
          </a:p>
          <a:p>
            <a:pPr marL="182245" indent="-182245"/>
            <a:r>
              <a:rPr lang="da-DK" sz="2000" dirty="0"/>
              <a:t>Frugt (f.eks. appelsin eller fersken) – skåret ud</a:t>
            </a:r>
          </a:p>
          <a:p>
            <a:pPr marL="182245" indent="-182245"/>
            <a:r>
              <a:rPr lang="da-DK" sz="2000" dirty="0"/>
              <a:t>Handsker</a:t>
            </a:r>
          </a:p>
          <a:p>
            <a:pPr marL="182245" indent="-182245"/>
            <a:r>
              <a:rPr lang="da-DK" sz="2000" dirty="0" err="1"/>
              <a:t>Spritswaps</a:t>
            </a:r>
          </a:p>
          <a:p>
            <a:pPr marL="182245" indent="-182245"/>
            <a:r>
              <a:rPr lang="da-DK" sz="2000" dirty="0"/>
              <a:t>Kanyleboks</a:t>
            </a:r>
          </a:p>
        </p:txBody>
      </p:sp>
    </p:spTree>
    <p:extLst>
      <p:ext uri="{BB962C8B-B14F-4D97-AF65-F5344CB8AC3E}">
        <p14:creationId xmlns:p14="http://schemas.microsoft.com/office/powerpoint/2010/main" val="2503297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1275" y="954697"/>
            <a:ext cx="11515762" cy="823999"/>
          </a:xfrm>
        </p:spPr>
        <p:txBody>
          <a:bodyPr/>
          <a:lstStyle/>
          <a:p>
            <a:pPr marL="0" indent="0"/>
            <a:r>
              <a:rPr lang="da-DK" dirty="0"/>
              <a:t>Øvelse i at måle blodsukker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quarter" idx="16"/>
          </p:nvPr>
        </p:nvSpPr>
        <p:spPr>
          <a:xfrm>
            <a:off x="334964" y="1957848"/>
            <a:ext cx="11522073" cy="5608720"/>
          </a:xfrm>
        </p:spPr>
        <p:txBody>
          <a:bodyPr vert="horz" lIns="0" tIns="0" rIns="0" bIns="0" rtlCol="0" anchor="t">
            <a:noAutofit/>
          </a:bodyPr>
          <a:lstStyle/>
          <a:p>
            <a:pPr marL="457200" indent="-457200">
              <a:spcAft>
                <a:spcPts val="2000"/>
              </a:spcAft>
              <a:buAutoNum type="arabicPeriod"/>
            </a:pPr>
            <a:r>
              <a:rPr lang="da-DK" sz="2000" dirty="0"/>
              <a:t>Gå sammen to og to</a:t>
            </a:r>
            <a:endParaRPr lang="en-US" dirty="0"/>
          </a:p>
          <a:p>
            <a:pPr marL="457200" indent="-457200">
              <a:spcAft>
                <a:spcPts val="400"/>
              </a:spcAft>
              <a:buAutoNum type="arabicPeriod"/>
            </a:pPr>
            <a:r>
              <a:rPr lang="da-DK" sz="2000" dirty="0"/>
              <a:t>Følg på skift nedenstående procedure. Den der udfører blodsukkermålingen fortæller hvad hun/han gø. Den anden person observerer om proceduren udføres korrekt.</a:t>
            </a:r>
          </a:p>
          <a:p>
            <a:pPr marL="633730" lvl="1" indent="-175895">
              <a:buFont typeface="Arial" panose="020B0604020202020204" pitchFamily="34" charset="0"/>
              <a:buChar char="•"/>
            </a:pPr>
            <a:r>
              <a:rPr lang="da-DK" sz="2000" dirty="0"/>
              <a:t>Sprit fingrene af og sørg for at fingrene er tørre</a:t>
            </a:r>
            <a:endParaRPr lang="da-DK" dirty="0"/>
          </a:p>
          <a:p>
            <a:pPr marL="633730" lvl="1" indent="-175895">
              <a:buFont typeface="Arial" panose="020B0604020202020204" pitchFamily="34" charset="0"/>
              <a:buChar char="•"/>
            </a:pPr>
            <a:r>
              <a:rPr lang="da-DK" sz="2000" dirty="0"/>
              <a:t>Gør apparatet klar ved at sætte en teststrimmel i apparatet</a:t>
            </a:r>
            <a:endParaRPr lang="da-DK" dirty="0"/>
          </a:p>
          <a:p>
            <a:pPr marL="633730" lvl="1" indent="-175895">
              <a:buFont typeface="Arial" panose="020B0604020202020204" pitchFamily="34" charset="0"/>
              <a:buChar char="•"/>
            </a:pPr>
            <a:r>
              <a:rPr lang="da-DK" sz="2000" dirty="0"/>
              <a:t>Prik på siden af fingeren med fingerprikkeren</a:t>
            </a:r>
            <a:endParaRPr lang="da-DK" dirty="0"/>
          </a:p>
          <a:p>
            <a:pPr marL="633730" lvl="1" indent="-175895">
              <a:buFont typeface="Arial" panose="020B0604020202020204" pitchFamily="34" charset="0"/>
              <a:buChar char="•"/>
            </a:pPr>
            <a:r>
              <a:rPr lang="da-DK" sz="2000" dirty="0"/>
              <a:t>Sug bloddråben op med teststrimlen</a:t>
            </a:r>
            <a:endParaRPr lang="da-DK" dirty="0"/>
          </a:p>
          <a:p>
            <a:pPr marL="633730" lvl="1" indent="-175895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da-DK" sz="2000" dirty="0"/>
              <a:t>Aflæs værdien på teststrimlen</a:t>
            </a:r>
            <a:endParaRPr lang="da-DK" dirty="0"/>
          </a:p>
          <a:p>
            <a:pPr marL="457200" indent="-457200">
              <a:spcAft>
                <a:spcPts val="2000"/>
              </a:spcAft>
              <a:buAutoNum type="arabicPeriod"/>
            </a:pPr>
            <a:r>
              <a:rPr lang="da-DK" sz="2000" dirty="0"/>
              <a:t>Udfør nu blodsukkermåling igen, men rør denne gang først ved et stykke frugt, der er skåret ud. </a:t>
            </a:r>
            <a:br>
              <a:rPr lang="da-DK" sz="2000" dirty="0"/>
            </a:br>
            <a:r>
              <a:rPr lang="da-DK" sz="2000" dirty="0"/>
              <a:t>Tør fingrene af med papir, men undgå at spritte dem af eller vaske dem, inden I måler blodsukkeret igen.</a:t>
            </a:r>
          </a:p>
          <a:p>
            <a:pPr marL="457200" indent="-457200">
              <a:buAutoNum type="arabicPeriod"/>
            </a:pPr>
            <a:r>
              <a:rPr lang="da-DK" sz="2000" dirty="0"/>
              <a:t>Byt roller</a:t>
            </a:r>
          </a:p>
        </p:txBody>
      </p:sp>
    </p:spTree>
    <p:extLst>
      <p:ext uri="{BB962C8B-B14F-4D97-AF65-F5344CB8AC3E}">
        <p14:creationId xmlns:p14="http://schemas.microsoft.com/office/powerpoint/2010/main" val="9016823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Klog_på_diabetes">
      <a:dk1>
        <a:srgbClr val="212121"/>
      </a:dk1>
      <a:lt1>
        <a:srgbClr val="FFFFFF"/>
      </a:lt1>
      <a:dk2>
        <a:srgbClr val="656969"/>
      </a:dk2>
      <a:lt2>
        <a:srgbClr val="E7E6E6"/>
      </a:lt2>
      <a:accent1>
        <a:srgbClr val="D6007E"/>
      </a:accent1>
      <a:accent2>
        <a:srgbClr val="F39100"/>
      </a:accent2>
      <a:accent3>
        <a:srgbClr val="35B6B3"/>
      </a:accent3>
      <a:accent4>
        <a:srgbClr val="A7D3AE"/>
      </a:accent4>
      <a:accent5>
        <a:srgbClr val="00B1EB"/>
      </a:accent5>
      <a:accent6>
        <a:srgbClr val="A0DAF7"/>
      </a:accent6>
      <a:hlink>
        <a:srgbClr val="0087D5"/>
      </a:hlink>
      <a:folHlink>
        <a:srgbClr val="775EC0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108000" rtlCol="0">
        <a:noAutofit/>
      </a:bodyPr>
      <a:lstStyle>
        <a:defPPr algn="l">
          <a:lnSpc>
            <a:spcPct val="90000"/>
          </a:lnSpc>
          <a:spcBef>
            <a:spcPts val="1000"/>
          </a:spcBef>
          <a:defRPr sz="22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9694_STENO_Klog_på_diabetes_Case_Øvelse_1_JW" id="{8CA1C362-349F-8C41-9A8A-36610DD77DF8}" vid="{A4D621F1-0114-C54D-8B0C-F1124C36730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C7F53EC6AFC794C80D544DD8FF26BA9" ma:contentTypeVersion="7" ma:contentTypeDescription="Opret et nyt dokument." ma:contentTypeScope="" ma:versionID="853fe437064ee607283be3a8ffe8ad10">
  <xsd:schema xmlns:xsd="http://www.w3.org/2001/XMLSchema" xmlns:xs="http://www.w3.org/2001/XMLSchema" xmlns:p="http://schemas.microsoft.com/office/2006/metadata/properties" xmlns:ns2="48bfb05e-93a7-40ec-a754-b339fb25b6e1" targetNamespace="http://schemas.microsoft.com/office/2006/metadata/properties" ma:root="true" ma:fieldsID="0339ccbff3e238d711824ba90e58129b" ns2:_="">
    <xsd:import namespace="48bfb05e-93a7-40ec-a754-b339fb25b6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bfb05e-93a7-40ec-a754-b339fb25b6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E85F073-A694-4F79-BF95-404C2640BFB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2EDB217-8161-433A-8D30-C3217493DEFC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purl.org/dc/dcmitype/"/>
    <ds:schemaRef ds:uri="http://purl.org/dc/terms/"/>
    <ds:schemaRef ds:uri="http://schemas.microsoft.com/office/infopath/2007/PartnerControls"/>
    <ds:schemaRef ds:uri="48bfb05e-93a7-40ec-a754-b339fb25b6e1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2421BC1-8C17-49FE-9D98-0329BCF429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bfb05e-93a7-40ec-a754-b339fb25b6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Office-tema</Template>
  <TotalTime>92</TotalTime>
  <Words>277</Words>
  <Application>Microsoft Office PowerPoint</Application>
  <PresentationFormat>Brugerdefineret</PresentationFormat>
  <Paragraphs>25</Paragraphs>
  <Slides>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</vt:i4>
      </vt:variant>
    </vt:vector>
  </HeadingPairs>
  <TitlesOfParts>
    <vt:vector size="7" baseType="lpstr">
      <vt:lpstr>Arial</vt:lpstr>
      <vt:lpstr>Calibri</vt:lpstr>
      <vt:lpstr>Corbel</vt:lpstr>
      <vt:lpstr>Normal systemskrift</vt:lpstr>
      <vt:lpstr>Office-tema</vt:lpstr>
      <vt:lpstr>Blodsukkermåling – information til underviser</vt:lpstr>
      <vt:lpstr>Øvelse i at måle blodsukker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Blodsukkermåling - information til underviser</dc:title>
  <dc:subject/>
  <dc:creator>Jesper Winther</dc:creator>
  <cp:keywords/>
  <dc:description/>
  <cp:lastModifiedBy>Julie Birch</cp:lastModifiedBy>
  <cp:revision>46</cp:revision>
  <dcterms:created xsi:type="dcterms:W3CDTF">2025-03-14T13:10:59Z</dcterms:created>
  <dcterms:modified xsi:type="dcterms:W3CDTF">2026-07-02T07:02:24Z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0x010100BC7F53EC6AFC794C80D544DD8FF26BA9</vt:lpwstr>
  </property>
</Properties>
</file>