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4"/>
  </p:notesMasterIdLst>
  <p:sldIdLst>
    <p:sldId id="274" r:id="rId5"/>
    <p:sldId id="284" r:id="rId6"/>
    <p:sldId id="302" r:id="rId7"/>
    <p:sldId id="338" r:id="rId8"/>
    <p:sldId id="335" r:id="rId9"/>
    <p:sldId id="333" r:id="rId10"/>
    <p:sldId id="300" r:id="rId11"/>
    <p:sldId id="313" r:id="rId12"/>
    <p:sldId id="299" r:id="rId13"/>
    <p:sldId id="301" r:id="rId14"/>
    <p:sldId id="321" r:id="rId15"/>
    <p:sldId id="340" r:id="rId16"/>
    <p:sldId id="341" r:id="rId17"/>
    <p:sldId id="342" r:id="rId18"/>
    <p:sldId id="337" r:id="rId19"/>
    <p:sldId id="298" r:id="rId20"/>
    <p:sldId id="343" r:id="rId21"/>
    <p:sldId id="344" r:id="rId22"/>
    <p:sldId id="345" r:id="rId23"/>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721BDE36-37A0-6680-510A-B52A1F2C539B}" name="Jane Nielsen" initials="JN" userId="S::jane.nielsen.1_rn.dk#ext#@regionsjaelland.onmicrosoft.com::f731b6db-1f12-4d3b-8f9f-b7e9000466cf" providerId="AD"/>
  <p188:author id="{6B3B943E-E628-90D0-8980-7F097E2B0FEA}" name="Stinne Koudahl" initials="SK" userId="S::STIKOU@onerm.dk::2a4d9474-4f4d-4df7-92e8-43f305b30cd2" providerId="AD"/>
  <p188:author id="{0F2E775D-9EC4-558A-4A2A-44ABDFFE90E6}" name="Karin Holmgård Poulsen" initials="KP" userId="S::KAPOUL@onerm.dk::92beac95-4d80-433b-a239-55ce07f4fcac" providerId="AD"/>
  <p188:author id="{E4995C67-9FB1-FF87-8878-9F6F2ED1AAE7}" name="Karin Holmgård Poulsen" initials="KHP" userId="S::kapoul@onerm.dk::92beac95-4d80-433b-a239-55ce07f4fcac" providerId="AD"/>
  <p188:author id="{15D80E80-3B85-1064-5BC1-67F1D5FBBB34}" name="Susanne Margrethe Myrup Houe" initials="SH" userId="S::susanne.margrethe.myrup.houe.01_regionh.dk#ext#@regionsjaelland.onmicrosoft.com::e425ef59-272f-48eb-96dd-716108444f0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B6B3"/>
    <a:srgbClr val="FFED00"/>
    <a:srgbClr val="000000"/>
    <a:srgbClr val="FFDF00"/>
    <a:srgbClr val="FFD300"/>
    <a:srgbClr val="E94E0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887698-845A-36C9-7B78-2D4331169FC0}" v="257" dt="2026-06-02T11:06:54.422"/>
    <p1510:client id="{2FFE0685-003F-1B4A-E621-3E6CE78633B9}" v="5" dt="2026-06-02T09:18:31.020"/>
    <p1510:client id="{6C2D9449-BE8B-CD6F-3554-0B4482555C1E}" v="6" dt="2026-06-02T11:06:38.597"/>
  </p1510:revLst>
</p1510:revInfo>
</file>

<file path=ppt/tableStyles.xml><?xml version="1.0" encoding="utf-8"?>
<a:tblStyleLst xmlns:a="http://schemas.openxmlformats.org/drawingml/2006/main" def="{7E9639D4-E3E2-4D34-9284-5A2195B3D0D7}">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llemlayou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llemlayout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llemlayout 1 - Markerin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llemlayout 1 - Markerin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llemlayout 1 - Markering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D5ABB26-0587-4C30-8999-92F81FD0307C}" styleName="Ingen typografi, intet git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yst layou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yst layout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Ingen typografi, tabelgit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yst layout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EC20E35-A176-4012-BC5E-935CFFF8708E}" styleName="Mellemlayout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7AC3CCA-C797-4891-BE02-D94E43425B78}" styleName="Mellemlayout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8034E78-7F5D-4C2E-B375-FC64B27BC917}" styleName="Mørkt layou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Mørkt layou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77B525-8699-224B-80BA-7C9569104796}" type="datetimeFigureOut">
              <a:rPr lang="da-DK" smtClean="0"/>
              <a:t>03-06-2026</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301130-4817-AC40-8117-2C2B3CEC0120}" type="slidenum">
              <a:rPr lang="da-DK" smtClean="0"/>
              <a:t>‹#›</a:t>
            </a:fld>
            <a:endParaRPr lang="da-DK"/>
          </a:p>
        </p:txBody>
      </p:sp>
    </p:spTree>
    <p:extLst>
      <p:ext uri="{BB962C8B-B14F-4D97-AF65-F5344CB8AC3E}">
        <p14:creationId xmlns:p14="http://schemas.microsoft.com/office/powerpoint/2010/main" val="2913755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E2301130-4817-AC40-8117-2C2B3CEC0120}" type="slidenum">
              <a:rPr lang="da-DK" smtClean="0"/>
              <a:t>2</a:t>
            </a:fld>
            <a:endParaRPr lang="da-DK"/>
          </a:p>
        </p:txBody>
      </p:sp>
    </p:spTree>
    <p:extLst>
      <p:ext uri="{BB962C8B-B14F-4D97-AF65-F5344CB8AC3E}">
        <p14:creationId xmlns:p14="http://schemas.microsoft.com/office/powerpoint/2010/main" val="150760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Diabetiske nerveskader (neuropati) kan påvirke de nerver, der styrer hudens naturlige evne til at fugte og smøre sig selv.</a:t>
            </a:r>
          </a:p>
          <a:p>
            <a:pPr marL="0" marR="0" lvl="0" indent="0" algn="l" defTabSz="914400" rtl="0" eaLnBrk="1" fontAlgn="auto" latinLnBrk="0" hangingPunct="1">
              <a:lnSpc>
                <a:spcPct val="100000"/>
              </a:lnSpc>
              <a:spcBef>
                <a:spcPts val="0"/>
              </a:spcBef>
              <a:spcAft>
                <a:spcPts val="0"/>
              </a:spcAft>
              <a:buClrTx/>
              <a:buSzTx/>
              <a:buFontTx/>
              <a:buNone/>
              <a:tabLst/>
              <a:defRPr/>
            </a:pPr>
            <a:r>
              <a:rPr lang="da-DK" b="1"/>
              <a:t>Svedproduktionen</a:t>
            </a:r>
            <a:r>
              <a:rPr lang="da-DK" b="0"/>
              <a:t> skal </a:t>
            </a:r>
            <a:r>
              <a:rPr lang="da-DK"/>
              <a:t>hjælpe med temperaturregulering og holde huden fugtig og smidig. Når disse nerver beskadiges, kan svedproduktionen enten blive </a:t>
            </a:r>
            <a:r>
              <a:rPr lang="da-DK" b="1"/>
              <a:t>nedsat eller øget</a:t>
            </a:r>
            <a:r>
              <a:rPr lang="da-DK"/>
              <a:t>.</a:t>
            </a:r>
          </a:p>
          <a:p>
            <a:r>
              <a:rPr lang="da-DK"/>
              <a:t>Når svedproduktionen reduceres, bliver huden </a:t>
            </a:r>
            <a:r>
              <a:rPr lang="da-DK" b="1"/>
              <a:t>tør og mindre elastisk. Nedsat svedproduktion i fødder og underben </a:t>
            </a:r>
            <a:r>
              <a:rPr lang="da-DK" b="0"/>
              <a:t>gør huden </a:t>
            </a:r>
            <a:r>
              <a:rPr lang="da-DK"/>
              <a:t>bliver mindre elastisk, og tilbøjelig til sprække. Dette øger risikoen for </a:t>
            </a:r>
            <a:r>
              <a:rPr lang="da-DK" b="1"/>
              <a:t>hudrevner </a:t>
            </a:r>
            <a:r>
              <a:rPr lang="da-DK"/>
              <a:t>især på hælene. Hudrevner kan være problematiske hos personer med diabetes, da de kan fungere som indgangsport for bakterier og dermed øge risikoen for udviklingen af diabetiske fodsår.</a:t>
            </a:r>
            <a:endParaRPr lang="da-DK">
              <a:ea typeface="Calibri"/>
              <a:cs typeface="Calibri"/>
            </a:endParaRPr>
          </a:p>
          <a:p>
            <a:r>
              <a:rPr lang="da-DK" b="1"/>
              <a:t>Øget svedproduktion ses på andre dele af kroppen</a:t>
            </a:r>
            <a:r>
              <a:rPr lang="da-DK"/>
              <a:t>, fx på overkroppen eller i ansigtet.</a:t>
            </a:r>
          </a:p>
          <a:p>
            <a:endParaRPr lang="da-DK"/>
          </a:p>
          <a:p>
            <a:r>
              <a:rPr lang="da-DK" b="1"/>
              <a:t>Forebyggelse</a:t>
            </a:r>
            <a:r>
              <a:rPr lang="da-DK"/>
              <a:t> fokuserer på at beskytte huden og bevare hudens barrierefunktion:</a:t>
            </a:r>
          </a:p>
          <a:p>
            <a:r>
              <a:rPr lang="da-DK" b="1"/>
              <a:t>Daglig hudpleje</a:t>
            </a:r>
            <a:r>
              <a:rPr lang="da-DK"/>
              <a:t> med fedt- eller fugtighedscreme hjælper med at holde huden smidig og forebygge revner.</a:t>
            </a:r>
          </a:p>
          <a:p>
            <a:r>
              <a:rPr lang="da-DK" b="1"/>
              <a:t>Meget varme bade og lange fodbade</a:t>
            </a:r>
            <a:r>
              <a:rPr lang="da-DK"/>
              <a:t> kan udtørre huden yderligere og bør derfor undgås.</a:t>
            </a:r>
          </a:p>
          <a:p>
            <a:r>
              <a:rPr lang="da-DK" b="1"/>
              <a:t>Regelmæssig inspektion af huden</a:t>
            </a:r>
            <a:r>
              <a:rPr lang="da-DK"/>
              <a:t>, især på fødderne, er vigtig for tidligt at opdage tør hud, revner eller sår.</a:t>
            </a:r>
          </a:p>
          <a:p>
            <a:r>
              <a:rPr lang="da-DK"/>
              <a:t>At holde huden </a:t>
            </a:r>
            <a:r>
              <a:rPr lang="da-DK" b="1"/>
              <a:t>hel, ren og tør</a:t>
            </a:r>
            <a:r>
              <a:rPr lang="da-DK"/>
              <a:t> reducerer risikoen for hudinfektioner.</a:t>
            </a:r>
          </a:p>
          <a:p>
            <a:endParaRPr lang="da-DK"/>
          </a:p>
          <a:p>
            <a:r>
              <a:rPr lang="da-DK"/>
              <a:t>I undervisningen kan det være relevant at understrege, at tør hud på fødderne ofte ses </a:t>
            </a:r>
            <a:r>
              <a:rPr lang="da-DK" b="1"/>
              <a:t>samtidig med neuropati</a:t>
            </a:r>
            <a:r>
              <a:rPr lang="da-DK"/>
              <a:t>, hvor nedsat følesans kan gøre, at små hudrevner ikke opdages i tide. Derfor er </a:t>
            </a:r>
            <a:r>
              <a:rPr lang="da-DK" b="1"/>
              <a:t>hudpleje og observation</a:t>
            </a:r>
            <a:r>
              <a:rPr lang="da-DK"/>
              <a:t> en vigtig del af forebyggelsen af diabetiske fodproblemer.</a:t>
            </a:r>
          </a:p>
          <a:p>
            <a:endParaRPr lang="da-DK"/>
          </a:p>
        </p:txBody>
      </p:sp>
      <p:sp>
        <p:nvSpPr>
          <p:cNvPr id="4" name="Pladsholder til slidenummer 3"/>
          <p:cNvSpPr>
            <a:spLocks noGrp="1"/>
          </p:cNvSpPr>
          <p:nvPr>
            <p:ph type="sldNum" sz="quarter" idx="5"/>
          </p:nvPr>
        </p:nvSpPr>
        <p:spPr/>
        <p:txBody>
          <a:bodyPr/>
          <a:lstStyle/>
          <a:p>
            <a:fld id="{E2301130-4817-AC40-8117-2C2B3CEC0120}" type="slidenum">
              <a:rPr lang="da-DK" smtClean="0"/>
              <a:t>11</a:t>
            </a:fld>
            <a:endParaRPr lang="da-DK"/>
          </a:p>
        </p:txBody>
      </p:sp>
    </p:spTree>
    <p:extLst>
      <p:ext uri="{BB962C8B-B14F-4D97-AF65-F5344CB8AC3E}">
        <p14:creationId xmlns:p14="http://schemas.microsoft.com/office/powerpoint/2010/main" val="12945615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21D077-77BB-FF6A-2B86-B682D1F8EC28}"/>
            </a:ext>
          </a:extLst>
        </p:cNvPr>
        <p:cNvGrpSpPr/>
        <p:nvPr/>
      </p:nvGrpSpPr>
      <p:grpSpPr>
        <a:xfrm>
          <a:off x="0" y="0"/>
          <a:ext cx="0" cy="0"/>
          <a:chOff x="0" y="0"/>
          <a:chExt cx="0" cy="0"/>
        </a:xfrm>
      </p:grpSpPr>
      <p:sp>
        <p:nvSpPr>
          <p:cNvPr id="5" name="Pladsholder til noter 4">
            <a:extLst>
              <a:ext uri="{FF2B5EF4-FFF2-40B4-BE49-F238E27FC236}">
                <a16:creationId xmlns:a16="http://schemas.microsoft.com/office/drawing/2014/main" id="{8FD90B2B-43F5-38DB-93B2-205BD745156B}"/>
              </a:ext>
            </a:extLst>
          </p:cNvPr>
          <p:cNvSpPr>
            <a:spLocks noGrp="1"/>
          </p:cNvSpPr>
          <p:nvPr>
            <p:ph type="body" idx="1"/>
          </p:nvPr>
        </p:nvSpPr>
        <p:spPr/>
        <p:txBody>
          <a:bodyPr/>
          <a:lstStyle/>
          <a:p>
            <a:r>
              <a:rPr lang="da-DK"/>
              <a:t>Nerveskader kan påvirke de nerver, der regulerer blodtryk og puls. Normalt vil kroppen automatisk regulere blodtrykket, når man rejser sig fra liggende eller siddende stilling. Dette sker ved, at blodkarrene trækker sig sammen, og pulsen øges, så blodet fortsat kan pumpes til hjernen.</a:t>
            </a:r>
          </a:p>
          <a:p>
            <a:r>
              <a:rPr lang="da-DK"/>
              <a:t>Diabetiske nerveskader kan medføre at denne regulering fungere dårligere. Når personen rejser sig, kan blodet derfor i højere grad samle sig i benene, hvilket medfører et fald i blodtrykket. Dette kaldes </a:t>
            </a:r>
            <a:r>
              <a:rPr lang="da-DK" b="0"/>
              <a:t>ortostatisk</a:t>
            </a:r>
            <a:r>
              <a:rPr lang="da-DK" b="1"/>
              <a:t> </a:t>
            </a:r>
            <a:r>
              <a:rPr lang="da-DK" b="0"/>
              <a:t>hypotension</a:t>
            </a:r>
            <a:r>
              <a:rPr lang="da-DK"/>
              <a:t> og kan give symptomer som svimmelhed, utilpashed, sløret syn og i nogle tilfælde besvimelse.</a:t>
            </a:r>
          </a:p>
          <a:p>
            <a:br>
              <a:rPr lang="da-DK">
                <a:cs typeface="+mn-lt"/>
              </a:rPr>
            </a:br>
            <a:r>
              <a:rPr lang="da-DK"/>
              <a:t>Ortostatisk hypotension øger risikoen for </a:t>
            </a:r>
            <a:r>
              <a:rPr lang="da-DK" b="0"/>
              <a:t>fald</a:t>
            </a:r>
            <a:r>
              <a:rPr lang="da-DK" b="1"/>
              <a:t> </a:t>
            </a:r>
            <a:r>
              <a:rPr lang="da-DK" b="0"/>
              <a:t>og</a:t>
            </a:r>
            <a:r>
              <a:rPr lang="da-DK" b="1"/>
              <a:t> </a:t>
            </a:r>
            <a:r>
              <a:rPr lang="da-DK" b="0"/>
              <a:t>skader</a:t>
            </a:r>
            <a:r>
              <a:rPr lang="da-DK"/>
              <a:t>, især hos ældre personer med diabetes. Det er derfor vigtigt, at sundhedspersonale er opmærksomme på symptomer som svimmelhed ved stillingsskift og hjælper borgeren med at ændre stilling langsomt.</a:t>
            </a:r>
          </a:p>
          <a:p>
            <a:endParaRPr lang="da-DK" b="1"/>
          </a:p>
          <a:p>
            <a:r>
              <a:rPr lang="da-DK" b="1"/>
              <a:t>Forebyggende tiltag</a:t>
            </a:r>
            <a:br>
              <a:rPr lang="da-DK"/>
            </a:br>
            <a:r>
              <a:rPr lang="da-DK"/>
              <a:t>Flere </a:t>
            </a:r>
            <a:r>
              <a:rPr lang="da-DK" b="0"/>
              <a:t>enkle tiltag kan mindske symptomerne:</a:t>
            </a:r>
          </a:p>
          <a:p>
            <a:pPr marL="171450" indent="-171450">
              <a:buFont typeface="Arial" panose="020B0604020202020204" pitchFamily="34" charset="0"/>
              <a:buChar char="•"/>
            </a:pPr>
            <a:r>
              <a:rPr lang="da-DK" b="0"/>
              <a:t>At rejse sig langsomt fra seng eller stol, så kroppen får tid til at tilpasse blodtrykket.</a:t>
            </a:r>
          </a:p>
          <a:p>
            <a:pPr marL="171450" indent="-171450">
              <a:buFont typeface="Arial" panose="020B0604020202020204" pitchFamily="34" charset="0"/>
              <a:buChar char="•"/>
            </a:pPr>
            <a:r>
              <a:rPr lang="da-DK" b="0"/>
              <a:t>Tilstrækkeligt væskeindtag, da lav væskemængde kan forværre blodtryksfald.</a:t>
            </a:r>
          </a:p>
          <a:p>
            <a:pPr marL="171450" indent="-171450">
              <a:buFont typeface="Arial" panose="020B0604020202020204" pitchFamily="34" charset="0"/>
              <a:buChar char="•"/>
            </a:pPr>
            <a:r>
              <a:rPr lang="da-DK" b="0"/>
              <a:t>Undgå langvarig stående stilling, hvor blodet lettere samler sig i benene.</a:t>
            </a:r>
          </a:p>
          <a:p>
            <a:pPr marL="171450" indent="-171450">
              <a:buFont typeface="Arial" panose="020B0604020202020204" pitchFamily="34" charset="0"/>
              <a:buChar char="•"/>
            </a:pPr>
            <a:r>
              <a:rPr lang="da-DK" b="0"/>
              <a:t>Støttestrømper kan reducere blodophobning i benene og dermed forbedre blodets tilbageløb til hjertet.</a:t>
            </a:r>
          </a:p>
          <a:p>
            <a:pPr marL="171450" indent="-171450">
              <a:buFont typeface="Arial" panose="020B0604020202020204" pitchFamily="34" charset="0"/>
              <a:buChar char="•"/>
            </a:pPr>
            <a:r>
              <a:rPr lang="da-DK" b="0"/>
              <a:t>I nogle tilfælde kan lægen også vurdere behovet for medicinsk behandling eller justering af anden medicin, da visse lægemidler (fx blodtrykssænkende medicin eller vanddrivende) kan forværre ortostatisk hypotension.</a:t>
            </a:r>
          </a:p>
          <a:p>
            <a:pPr marL="171450" indent="-171450">
              <a:buFont typeface="Arial" panose="020B0604020202020204" pitchFamily="34" charset="0"/>
              <a:buChar char="•"/>
            </a:pPr>
            <a:r>
              <a:rPr lang="da-DK" b="0"/>
              <a:t>Det kan være relevant i undervisningen at understrege, at symptomerne ofte kommer ved stillingsskift og </a:t>
            </a:r>
            <a:r>
              <a:rPr lang="da-DK"/>
              <a:t>derfor kan forebygges med simple praktiske tiltag i hverdagen.</a:t>
            </a:r>
          </a:p>
          <a:p>
            <a:endParaRPr lang="da-DK"/>
          </a:p>
          <a:p>
            <a:pPr marL="171450" indent="-171450">
              <a:buFont typeface="Arial" panose="020B0604020202020204" pitchFamily="34" charset="0"/>
              <a:buChar char="•"/>
            </a:pPr>
            <a:endParaRPr lang="da-DK" b="0" i="0">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2171820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BA18D8-5F66-DF6B-9218-96E12DF0C2A2}"/>
            </a:ext>
          </a:extLst>
        </p:cNvPr>
        <p:cNvGrpSpPr/>
        <p:nvPr/>
      </p:nvGrpSpPr>
      <p:grpSpPr>
        <a:xfrm>
          <a:off x="0" y="0"/>
          <a:ext cx="0" cy="0"/>
          <a:chOff x="0" y="0"/>
          <a:chExt cx="0" cy="0"/>
        </a:xfrm>
      </p:grpSpPr>
      <p:sp>
        <p:nvSpPr>
          <p:cNvPr id="5" name="Pladsholder til noter 4">
            <a:extLst>
              <a:ext uri="{FF2B5EF4-FFF2-40B4-BE49-F238E27FC236}">
                <a16:creationId xmlns:a16="http://schemas.microsoft.com/office/drawing/2014/main" id="{99426BFC-0015-4CE3-C756-8169B8C00852}"/>
              </a:ext>
            </a:extLst>
          </p:cNvPr>
          <p:cNvSpPr>
            <a:spLocks noGrp="1"/>
          </p:cNvSpPr>
          <p:nvPr>
            <p:ph type="body" idx="1"/>
          </p:nvPr>
        </p:nvSpPr>
        <p:spPr/>
        <p:txBody>
          <a:bodyPr/>
          <a:lstStyle/>
          <a:p>
            <a:r>
              <a:rPr lang="da-DK"/>
              <a:t>Diabetiske nerskader kan påvirke de nerver, der styrer mave-tarmkanalens bevægelser (peristaltik). Normalt sørger disse nerver for, at maden transporteres i et passende tempo gennem maven og tarmene. Neuropati kan beskadige disse nerver, hvilket kan føre til nedsat eller uregelmæssig bevægelse i mave-tarmkanalen.</a:t>
            </a:r>
          </a:p>
          <a:p>
            <a:endParaRPr lang="da-DK"/>
          </a:p>
          <a:p>
            <a:r>
              <a:rPr lang="da-DK" b="1"/>
              <a:t>Symptomer</a:t>
            </a:r>
            <a:r>
              <a:rPr lang="da-DK"/>
              <a:t>:</a:t>
            </a:r>
          </a:p>
          <a:p>
            <a:r>
              <a:rPr lang="da-DK" b="1"/>
              <a:t>Gastroparese</a:t>
            </a:r>
            <a:r>
              <a:rPr lang="da-DK"/>
              <a:t> medfører at mavetømningen er forsinket. Maden bliver længere tid i maven end normalt, fordi maveindholdet ikke transporteres effektivt videre til tyndtarmen. Dette kan give symptomer som kvalme, oppustethed, tidlig mæthedsfølelse og i nogle tilfælde opkastninger. Gastroparese kan også påvirke </a:t>
            </a:r>
            <a:r>
              <a:rPr lang="da-DK" b="1"/>
              <a:t>blodsukkerreguleringen</a:t>
            </a:r>
            <a:r>
              <a:rPr lang="da-DK"/>
              <a:t>. Normalt stiger blodsukkeret, når maden omdannes til glukose og optages i blodet. Hvis mavetømningen er forsinket, kan optagelsen af glukose ske uforudsigeligt. Det kan gøre det sværere at tilpasse insulin eller medicin til måltider og kan føre til både </a:t>
            </a:r>
            <a:r>
              <a:rPr lang="da-DK" b="1"/>
              <a:t>uventet højt eller lavt blodsukker</a:t>
            </a:r>
            <a:r>
              <a:rPr lang="da-DK"/>
              <a:t>.</a:t>
            </a:r>
          </a:p>
          <a:p>
            <a:r>
              <a:rPr lang="da-DK" b="1"/>
              <a:t>Tarmens funktion: Diarré</a:t>
            </a:r>
            <a:r>
              <a:rPr lang="da-DK"/>
              <a:t> kan opstå på grund af forstyrret tarmbevægelser, mens </a:t>
            </a:r>
            <a:r>
              <a:rPr lang="da-DK" b="1"/>
              <a:t>forstoppelse</a:t>
            </a:r>
            <a:r>
              <a:rPr lang="da-DK"/>
              <a:t> kan skyldes langsommere passage gennem tarmen.</a:t>
            </a:r>
          </a:p>
          <a:p>
            <a:endParaRPr lang="da-DK"/>
          </a:p>
          <a:p>
            <a:r>
              <a:rPr lang="da-DK" b="1"/>
              <a:t>Behandling og forebyggelse</a:t>
            </a:r>
            <a:r>
              <a:rPr lang="da-DK"/>
              <a:t> fokuserer primært på kost og livsstil:</a:t>
            </a:r>
          </a:p>
          <a:p>
            <a:r>
              <a:rPr lang="da-DK" b="1"/>
              <a:t>Små og hyppige måltider</a:t>
            </a:r>
            <a:r>
              <a:rPr lang="da-DK"/>
              <a:t> kan være lettere for maven at håndtere.</a:t>
            </a:r>
          </a:p>
          <a:p>
            <a:r>
              <a:rPr lang="da-DK" b="1"/>
              <a:t>Fed og tung mad</a:t>
            </a:r>
            <a:r>
              <a:rPr lang="da-DK"/>
              <a:t> kan forsinke mavetømningen yderligere og bør derfor begrænses.</a:t>
            </a:r>
          </a:p>
          <a:p>
            <a:r>
              <a:rPr lang="da-DK" b="1"/>
              <a:t>Tilstrækkeligt væskeindtag</a:t>
            </a:r>
            <a:r>
              <a:rPr lang="da-DK"/>
              <a:t> er vigtigt for både fordøjelsen og forebyggelse af forstoppelse.</a:t>
            </a:r>
          </a:p>
          <a:p>
            <a:r>
              <a:rPr lang="da-DK" b="1"/>
              <a:t>Kostjustering</a:t>
            </a:r>
            <a:r>
              <a:rPr lang="da-DK"/>
              <a:t>, fx øget fiberindtag ved forstoppelse, kan hjælpe med at regulere tarmfunktionen.</a:t>
            </a:r>
          </a:p>
          <a:p>
            <a:r>
              <a:rPr lang="da-DK"/>
              <a:t>lægen kan ordinere afføringsmidler </a:t>
            </a:r>
            <a:r>
              <a:rPr lang="da-DK" b="1"/>
              <a:t>der stimulerer mavetømningen eller regulerer tarmfunktionen</a:t>
            </a:r>
            <a:r>
              <a:rPr lang="da-DK"/>
              <a:t>. </a:t>
            </a:r>
          </a:p>
          <a:p>
            <a:endParaRPr lang="da-DK"/>
          </a:p>
          <a:p>
            <a:pPr marL="171450" indent="-171450">
              <a:buFont typeface="Arial" panose="020B0604020202020204" pitchFamily="34" charset="0"/>
              <a:buChar char="•"/>
            </a:pPr>
            <a:endParaRPr lang="da-DK" b="0" i="0">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34264093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C0673F-AF4D-9E33-FAD3-6B05E9C78151}"/>
            </a:ext>
          </a:extLst>
        </p:cNvPr>
        <p:cNvGrpSpPr/>
        <p:nvPr/>
      </p:nvGrpSpPr>
      <p:grpSpPr>
        <a:xfrm>
          <a:off x="0" y="0"/>
          <a:ext cx="0" cy="0"/>
          <a:chOff x="0" y="0"/>
          <a:chExt cx="0" cy="0"/>
        </a:xfrm>
      </p:grpSpPr>
      <p:sp>
        <p:nvSpPr>
          <p:cNvPr id="5" name="Pladsholder til noter 4">
            <a:extLst>
              <a:ext uri="{FF2B5EF4-FFF2-40B4-BE49-F238E27FC236}">
                <a16:creationId xmlns:a16="http://schemas.microsoft.com/office/drawing/2014/main" id="{0A59BD9D-28F2-1573-2C49-1ECDF10168AE}"/>
              </a:ext>
            </a:extLst>
          </p:cNvPr>
          <p:cNvSpPr>
            <a:spLocks noGrp="1"/>
          </p:cNvSpPr>
          <p:nvPr>
            <p:ph type="body" idx="1"/>
          </p:nvPr>
        </p:nvSpPr>
        <p:spPr/>
        <p:txBody>
          <a:bodyPr/>
          <a:lstStyle/>
          <a:p>
            <a:r>
              <a:rPr lang="da-DK"/>
              <a:t>Diabetiske nerveskader kan påvirke nerverne, der styrer blæren. Normalt styrer nervesystemet blærens fyldning og tømning. Ved diabetiske nerveskader kan denne styring blive forstyrret.</a:t>
            </a:r>
            <a:endParaRPr lang="da-DK">
              <a:ea typeface="Calibri"/>
              <a:cs typeface="Calibri"/>
            </a:endParaRPr>
          </a:p>
          <a:p>
            <a:endParaRPr lang="da-DK"/>
          </a:p>
          <a:p>
            <a:r>
              <a:rPr lang="da-DK"/>
              <a:t>Blæren kan få nedsat følsomhed, så man ikke mærker, når den er fyldt. Samtidig kan blæremusklen have sværere ved at tømme blæren helt. Det kaldes urinretention. </a:t>
            </a:r>
          </a:p>
          <a:p>
            <a:r>
              <a:rPr lang="da-DK"/>
              <a:t>Stående urin øger risikoen for urinvejsinfektioner. Derfor er regelmæssig vandladning og god hygiejne vigtig. Højt blodsukker kan også fremme bakterievækst.</a:t>
            </a:r>
          </a:p>
          <a:p>
            <a:endParaRPr lang="da-DK"/>
          </a:p>
          <a:p>
            <a:r>
              <a:rPr lang="da-DK"/>
              <a:t>Neuropati kan også give overaktiv blære. Den trækker sig sammen for tidligt eller ufrivilligt, hvilket kan give hyppig trang, pludselig trang og urininkontinens.</a:t>
            </a:r>
          </a:p>
          <a:p>
            <a:endParaRPr lang="da-DK"/>
          </a:p>
          <a:p>
            <a:pPr marL="0" indent="0">
              <a:buFont typeface="Arial" panose="020B0604020202020204" pitchFamily="34" charset="0"/>
              <a:buNone/>
            </a:pPr>
            <a:r>
              <a:rPr lang="da-DK"/>
              <a:t>Forebyggelse og behandling:</a:t>
            </a:r>
          </a:p>
          <a:p>
            <a:pPr marL="171450" indent="-171450">
              <a:buFont typeface="Arial" panose="020B0604020202020204" pitchFamily="34" charset="0"/>
              <a:buChar char="•"/>
            </a:pPr>
            <a:r>
              <a:rPr lang="da-DK"/>
              <a:t>Gå på toilettet regelmæssigt og tøm blæren helt.</a:t>
            </a:r>
          </a:p>
          <a:p>
            <a:pPr marL="171450" indent="-171450">
              <a:buFont typeface="Arial" panose="020B0604020202020204" pitchFamily="34" charset="0"/>
              <a:buChar char="•"/>
            </a:pPr>
            <a:r>
              <a:rPr lang="da-DK"/>
              <a:t>Drik nok væske for at skylle urinvejene.</a:t>
            </a:r>
          </a:p>
          <a:p>
            <a:pPr marL="171450" indent="-171450">
              <a:buFont typeface="Arial" panose="020B0604020202020204" pitchFamily="34" charset="0"/>
              <a:buChar char="•"/>
            </a:pPr>
            <a:r>
              <a:rPr lang="da-DK"/>
              <a:t>Bækkenbundsøvelser kan hjælpe ved inkontinens.</a:t>
            </a:r>
          </a:p>
          <a:p>
            <a:pPr marL="171450" indent="-171450">
              <a:buFont typeface="Arial" panose="020B0604020202020204" pitchFamily="34" charset="0"/>
              <a:buChar char="•"/>
            </a:pPr>
            <a:r>
              <a:rPr lang="da-DK"/>
              <a:t>Hvis blæren ikke tømmes tilstrækkeligt, kan lægen anbefale kateter efter behov.</a:t>
            </a:r>
          </a:p>
          <a:p>
            <a:endParaRPr lang="da-DK"/>
          </a:p>
          <a:p>
            <a:r>
              <a:rPr lang="da-DK"/>
              <a:t>Symptomer på urinvejsinfektion hos personer med diabetes kan være anderledes end normalt. Det kan være hyppig vandladning, uklar eller ildelugtende urin, feber eller ændret almen tilstand, så observation er vigtig.</a:t>
            </a:r>
          </a:p>
          <a:p>
            <a:pPr marL="171450" indent="-171450">
              <a:buFont typeface="Arial" panose="020B0604020202020204" pitchFamily="34" charset="0"/>
              <a:buChar char="•"/>
            </a:pPr>
            <a:endParaRPr lang="da-DK" b="0" i="0">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19213678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a:t>Overvej om det er tid til at gøre brug af fx dialogkort eller en case. Der findes dialogkort og cases, som omhandler dette emne. </a:t>
            </a:r>
            <a:endParaRPr lang="en-US"/>
          </a:p>
          <a:p>
            <a:endParaRPr lang="en-US">
              <a:ea typeface="Calibri"/>
              <a:cs typeface="Calibri"/>
            </a:endParaRPr>
          </a:p>
        </p:txBody>
      </p:sp>
      <p:sp>
        <p:nvSpPr>
          <p:cNvPr id="4" name="Slide Number Placeholder 3"/>
          <p:cNvSpPr>
            <a:spLocks noGrp="1"/>
          </p:cNvSpPr>
          <p:nvPr>
            <p:ph type="sldNum" sz="quarter" idx="5"/>
          </p:nvPr>
        </p:nvSpPr>
        <p:spPr/>
        <p:txBody>
          <a:bodyPr/>
          <a:lstStyle/>
          <a:p>
            <a:fld id="{E2301130-4817-AC40-8117-2C2B3CEC0120}" type="slidenum">
              <a:rPr lang="da-DK" smtClean="0"/>
              <a:t>15</a:t>
            </a:fld>
            <a:endParaRPr lang="da-DK"/>
          </a:p>
        </p:txBody>
      </p:sp>
    </p:spTree>
    <p:extLst>
      <p:ext uri="{BB962C8B-B14F-4D97-AF65-F5344CB8AC3E}">
        <p14:creationId xmlns:p14="http://schemas.microsoft.com/office/powerpoint/2010/main" val="15745211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noter 4">
            <a:extLst>
              <a:ext uri="{FF2B5EF4-FFF2-40B4-BE49-F238E27FC236}">
                <a16:creationId xmlns:a16="http://schemas.microsoft.com/office/drawing/2014/main" id="{E5DF8EA1-C99A-732E-5BEE-EE428600154F}"/>
              </a:ext>
            </a:extLst>
          </p:cNvPr>
          <p:cNvSpPr>
            <a:spLocks noGrp="1"/>
          </p:cNvSpPr>
          <p:nvPr>
            <p:ph type="body" idx="1"/>
          </p:nvPr>
        </p:nvSpPr>
        <p:spPr/>
        <p:txBody>
          <a:bodyPr/>
          <a:lstStyle/>
          <a:p>
            <a:r>
              <a:rPr lang="da-DK"/>
              <a:t>Diabetisk nyresygdom er en </a:t>
            </a:r>
            <a:r>
              <a:rPr lang="da-DK" b="0"/>
              <a:t>mikrovaskulær</a:t>
            </a:r>
            <a:r>
              <a:rPr lang="da-DK" b="1"/>
              <a:t> </a:t>
            </a:r>
            <a:r>
              <a:rPr lang="da-DK" b="0"/>
              <a:t>komplikation.</a:t>
            </a:r>
          </a:p>
          <a:p>
            <a:r>
              <a:rPr lang="da-DK" b="0"/>
              <a:t>Langvarigt forhøjet blodsukker og blodtryk </a:t>
            </a:r>
            <a:r>
              <a:rPr lang="da-DK"/>
              <a:t>skader de små blodkar i nyrerne filtreringssystem (</a:t>
            </a:r>
            <a:r>
              <a:rPr lang="da-DK" err="1"/>
              <a:t>glomeruli</a:t>
            </a:r>
            <a:r>
              <a:rPr lang="da-DK"/>
              <a:t>), hvilket medfører ændringer i karvæggene, inflammation og fortykkelse. Samtidig kan trykket i nyrernes filtreringssystem øges, hvilket over tid belaster filtrene. Disse forandringer betyder, at filtrene bliver</a:t>
            </a:r>
            <a:r>
              <a:rPr lang="da-DK" b="1"/>
              <a:t> </a:t>
            </a:r>
            <a:r>
              <a:rPr lang="da-DK" b="0"/>
              <a:t>utætte</a:t>
            </a:r>
            <a:r>
              <a:rPr lang="da-DK"/>
              <a:t>. </a:t>
            </a:r>
          </a:p>
          <a:p>
            <a:r>
              <a:rPr lang="da-DK"/>
              <a:t>Normalt forhindrer filtrene større molekyler som protein i at passere, men når filtrene beskadiges, kan proteiner – især </a:t>
            </a:r>
            <a:r>
              <a:rPr lang="da-DK" b="0"/>
              <a:t>albumin</a:t>
            </a:r>
            <a:r>
              <a:rPr lang="da-DK"/>
              <a:t> – begynde at lække ud i urinen. Dette kaldes </a:t>
            </a:r>
            <a:r>
              <a:rPr lang="da-DK" b="0" err="1"/>
              <a:t>albuminuri</a:t>
            </a:r>
            <a:r>
              <a:rPr lang="da-DK"/>
              <a:t> og er et af de tidligste tegn på diabetisk nyreskade. Albumin i urinen </a:t>
            </a:r>
            <a:r>
              <a:rPr lang="da-DK" b="0" i="0">
                <a:solidFill>
                  <a:srgbClr val="000000"/>
                </a:solidFill>
                <a:effectLst/>
                <a:latin typeface="Open Sans" panose="020B0606030504020204" pitchFamily="34" charset="0"/>
              </a:rPr>
              <a:t>kan ikke ses med almindelig </a:t>
            </a:r>
            <a:r>
              <a:rPr lang="da-DK" b="0" i="0" err="1">
                <a:solidFill>
                  <a:srgbClr val="000000"/>
                </a:solidFill>
                <a:effectLst/>
                <a:latin typeface="Open Sans" panose="020B0606030504020204" pitchFamily="34" charset="0"/>
              </a:rPr>
              <a:t>urinstix</a:t>
            </a:r>
            <a:r>
              <a:rPr lang="da-DK" b="0" i="0">
                <a:solidFill>
                  <a:srgbClr val="000000"/>
                </a:solidFill>
                <a:effectLst/>
                <a:latin typeface="Open Sans" panose="020B0606030504020204" pitchFamily="34" charset="0"/>
              </a:rPr>
              <a:t>. Det kræver en laboratorietest. Tidlig opdagelse og behandling kan bremse eller forbedre skaden.</a:t>
            </a:r>
          </a:p>
          <a:p>
            <a:endParaRPr lang="da-DK"/>
          </a:p>
          <a:p>
            <a:r>
              <a:rPr lang="da-DK"/>
              <a:t>Efterhånden som skaden udvikler sig, kan flere </a:t>
            </a:r>
            <a:r>
              <a:rPr lang="da-DK" err="1"/>
              <a:t>glomeruli</a:t>
            </a:r>
            <a:r>
              <a:rPr lang="da-DK"/>
              <a:t> blive beskadiget eller miste deres funktion. Det betyder, at nyrernes samlede evne til at filtrere affaldsstoffer fra blodet gradvist bliver dårligere. </a:t>
            </a:r>
          </a:p>
          <a:p>
            <a:r>
              <a:rPr lang="da-DK"/>
              <a:t>Hvis sygdommen udvikler sig videre, kan det føre til:</a:t>
            </a:r>
          </a:p>
          <a:p>
            <a:r>
              <a:rPr lang="da-DK" b="0"/>
              <a:t>Vedvarende protein i urinen</a:t>
            </a:r>
          </a:p>
          <a:p>
            <a:r>
              <a:rPr lang="da-DK" b="0"/>
              <a:t>Nedsat nyrefunktion</a:t>
            </a:r>
          </a:p>
          <a:p>
            <a:r>
              <a:rPr lang="da-DK" b="0"/>
              <a:t>I fremskredne tilfælde kronisk nyresvigt</a:t>
            </a:r>
            <a:r>
              <a:rPr lang="da-DK" b="1"/>
              <a:t>.</a:t>
            </a:r>
          </a:p>
          <a:p>
            <a:pPr algn="l"/>
            <a:endParaRPr lang="da-DK" b="0" i="0">
              <a:solidFill>
                <a:srgbClr val="000000"/>
              </a:solidFill>
              <a:effectLst/>
              <a:latin typeface="Open Sans" panose="020B0606030504020204" pitchFamily="34" charset="0"/>
            </a:endParaRPr>
          </a:p>
          <a:p>
            <a:r>
              <a:rPr lang="da-DK"/>
              <a:t>Diabetisk </a:t>
            </a:r>
            <a:r>
              <a:rPr lang="da-DK" err="1"/>
              <a:t>nefropati</a:t>
            </a:r>
            <a:r>
              <a:rPr lang="da-DK"/>
              <a:t>/nyresygdom udvikler sig ofte langsomt over mange år. I starten giver den som regel ingen symptomer, fordi nyrerne har stor reserve. Mange mister op til 70–80 % af nyrefunktionen, før symptomer opstår. Derfor opdages sygdommen ofte først via blod- og urinprøver, hvor man kan se protein i urinen (</a:t>
            </a:r>
            <a:r>
              <a:rPr lang="da-DK" err="1"/>
              <a:t>albuminuri</a:t>
            </a:r>
            <a:r>
              <a:rPr lang="da-DK"/>
              <a:t>) eller tegn på nedsat nyrefunktion.</a:t>
            </a:r>
          </a:p>
          <a:p>
            <a:pPr algn="l"/>
            <a:endParaRPr lang="da-DK" b="0" i="0">
              <a:solidFill>
                <a:srgbClr val="000000"/>
              </a:solidFill>
              <a:effectLst/>
              <a:latin typeface="Open Sans" panose="020B0606030504020204" pitchFamily="34" charset="0"/>
            </a:endParaRPr>
          </a:p>
          <a:p>
            <a:r>
              <a:rPr lang="da-DK" sz="1200" b="1"/>
              <a:t>Symptomer på dårlig nyrefunktionen:</a:t>
            </a:r>
          </a:p>
          <a:p>
            <a:pPr marL="285750" indent="-285750">
              <a:buFont typeface="Wingdings" panose="05000000000000000000" pitchFamily="2" charset="2"/>
              <a:buChar char="§"/>
            </a:pPr>
            <a:r>
              <a:rPr lang="da-DK" sz="1200"/>
              <a:t>Hævelser (ødemer) – især i underben, fødder eller omkring øjnene</a:t>
            </a:r>
          </a:p>
          <a:p>
            <a:pPr marL="285750" indent="-285750">
              <a:buFont typeface="Wingdings" panose="05000000000000000000" pitchFamily="2" charset="2"/>
              <a:buChar char="§"/>
            </a:pPr>
            <a:r>
              <a:rPr lang="da-DK" sz="1200"/>
              <a:t>Forhøjet blodtryk</a:t>
            </a:r>
          </a:p>
          <a:p>
            <a:pPr marL="285750" indent="-285750">
              <a:buFont typeface="Wingdings" panose="05000000000000000000" pitchFamily="2" charset="2"/>
              <a:buChar char="§"/>
            </a:pPr>
            <a:r>
              <a:rPr lang="da-DK" sz="1200"/>
              <a:t>Træthed og nedsat energi</a:t>
            </a:r>
          </a:p>
          <a:p>
            <a:pPr marL="285750" indent="-285750">
              <a:buFont typeface="Wingdings" panose="05000000000000000000" pitchFamily="2" charset="2"/>
              <a:buChar char="§"/>
            </a:pPr>
            <a:r>
              <a:rPr lang="da-DK" sz="1200"/>
              <a:t>Skummende urin (på grund af protein)</a:t>
            </a:r>
            <a:endParaRPr lang="da-DK"/>
          </a:p>
          <a:p>
            <a:pPr algn="l"/>
            <a:endParaRPr lang="da-DK" b="0" i="0">
              <a:solidFill>
                <a:srgbClr val="000000"/>
              </a:solidFill>
              <a:effectLst/>
              <a:latin typeface="Open Sans" panose="020B0606030504020204" pitchFamily="34" charset="0"/>
            </a:endParaRPr>
          </a:p>
          <a:p>
            <a:pPr algn="l"/>
            <a:r>
              <a:rPr lang="da-DK" b="0" i="0">
                <a:solidFill>
                  <a:srgbClr val="000000"/>
                </a:solidFill>
                <a:effectLst/>
                <a:latin typeface="Open Sans" panose="020B0606030504020204" pitchFamily="34" charset="0"/>
              </a:rPr>
              <a:t>Hjælp borgeren med at få urinen undersøgt ved mistanke om nyreskade eller mindst 1x årligt.</a:t>
            </a:r>
          </a:p>
        </p:txBody>
      </p:sp>
    </p:spTree>
    <p:extLst>
      <p:ext uri="{BB962C8B-B14F-4D97-AF65-F5344CB8AC3E}">
        <p14:creationId xmlns:p14="http://schemas.microsoft.com/office/powerpoint/2010/main" val="24147090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ECC794-E3DA-292B-8BDF-B5E9B9B92E99}"/>
            </a:ext>
          </a:extLst>
        </p:cNvPr>
        <p:cNvGrpSpPr/>
        <p:nvPr/>
      </p:nvGrpSpPr>
      <p:grpSpPr>
        <a:xfrm>
          <a:off x="0" y="0"/>
          <a:ext cx="0" cy="0"/>
          <a:chOff x="0" y="0"/>
          <a:chExt cx="0" cy="0"/>
        </a:xfrm>
      </p:grpSpPr>
      <p:sp>
        <p:nvSpPr>
          <p:cNvPr id="5" name="Pladsholder til noter 4">
            <a:extLst>
              <a:ext uri="{FF2B5EF4-FFF2-40B4-BE49-F238E27FC236}">
                <a16:creationId xmlns:a16="http://schemas.microsoft.com/office/drawing/2014/main" id="{06EBC3F7-B239-4532-2B10-621A7404B446}"/>
              </a:ext>
            </a:extLst>
          </p:cNvPr>
          <p:cNvSpPr>
            <a:spLocks noGrp="1"/>
          </p:cNvSpPr>
          <p:nvPr>
            <p:ph type="body" idx="1"/>
          </p:nvPr>
        </p:nvSpPr>
        <p:spPr/>
        <p:txBody>
          <a:bodyPr/>
          <a:lstStyle/>
          <a:p>
            <a:r>
              <a:rPr lang="da-DK" b="1"/>
              <a:t>Mund og tænder ved diabetes</a:t>
            </a:r>
          </a:p>
          <a:p>
            <a:r>
              <a:rPr lang="da-DK"/>
              <a:t>Personer med diabetes har større risiko for tandkødsbetændelse. Det kan udvikle sig til paradentose. Det skyldes, at højt blodsukker gør det sværere for kroppen at hele og bekæmpe betændelse.</a:t>
            </a:r>
          </a:p>
          <a:p>
            <a:r>
              <a:rPr lang="da-DK"/>
              <a:t>Hvis blodsukkeret ligger mellem 10–15 mmol/l, kommer der mere sukker i spyttet.</a:t>
            </a:r>
            <a:br>
              <a:rPr lang="da-DK"/>
            </a:br>
            <a:r>
              <a:rPr lang="da-DK"/>
              <a:t>Hvis blodsukkeret er højt i længere tid, kan det føre til:</a:t>
            </a:r>
          </a:p>
          <a:p>
            <a:pPr marL="171450" indent="-171450">
              <a:buFont typeface="Arial" panose="020B0604020202020204" pitchFamily="34" charset="0"/>
              <a:buChar char="•"/>
            </a:pPr>
            <a:r>
              <a:rPr lang="da-DK"/>
              <a:t>Tandkødsbetændelse. Hvis tandkødsbetændelsen breder sig til vævet omkring tænderne (tandkød og knogle), kaldes det paradentose. Det skyldes bakterier (plak), som sidder på tænderne og langs tandkødet.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a:t>Paradentose. Ved paradentose bliver væv og knogle nedbrudt. Det kan gøre tænderne løse, og i svære tilfælde kan de falde ud.</a:t>
            </a:r>
          </a:p>
          <a:p>
            <a:pPr marL="171450" indent="-171450">
              <a:buFont typeface="Arial" panose="020B0604020202020204" pitchFamily="34" charset="0"/>
              <a:buChar char="•"/>
            </a:pPr>
            <a:r>
              <a:rPr lang="da-DK"/>
              <a:t>Huller i tænderne (caries) </a:t>
            </a:r>
          </a:p>
          <a:p>
            <a:pPr marL="171450" indent="-171450">
              <a:buFont typeface="Arial" panose="020B0604020202020204" pitchFamily="34" charset="0"/>
              <a:buChar char="•"/>
            </a:pPr>
            <a:r>
              <a:rPr lang="da-DK"/>
              <a:t>Svampeinfektion i mund og svælg </a:t>
            </a:r>
          </a:p>
          <a:p>
            <a:pPr marL="171450" indent="-171450">
              <a:buFont typeface="Arial" panose="020B0604020202020204" pitchFamily="34" charset="0"/>
              <a:buChar char="•"/>
            </a:pPr>
            <a:r>
              <a:rPr lang="da-DK"/>
              <a:t>Mundtørhed </a:t>
            </a:r>
          </a:p>
          <a:p>
            <a:endParaRPr lang="da-DK"/>
          </a:p>
          <a:p>
            <a:r>
              <a:rPr lang="da-DK" b="1"/>
              <a:t>Mundkomplikationer ved diabetes</a:t>
            </a:r>
          </a:p>
          <a:p>
            <a:r>
              <a:rPr lang="da-DK" b="1"/>
              <a:t>1. Tandkødsbetændelse og paradentose</a:t>
            </a:r>
            <a:endParaRPr lang="da-DK"/>
          </a:p>
          <a:p>
            <a:r>
              <a:rPr lang="da-DK" b="0"/>
              <a:t>Årsag</a:t>
            </a:r>
            <a:r>
              <a:rPr lang="da-DK" b="1"/>
              <a:t>:</a:t>
            </a:r>
            <a:r>
              <a:rPr lang="da-DK"/>
              <a:t> Højt blodsukker svækker immunforsvaret og heling. </a:t>
            </a:r>
          </a:p>
          <a:p>
            <a:r>
              <a:rPr lang="da-DK" b="0"/>
              <a:t>Symptomer</a:t>
            </a:r>
            <a:r>
              <a:rPr lang="da-DK" b="1"/>
              <a:t>:</a:t>
            </a:r>
            <a:r>
              <a:rPr lang="da-DK"/>
              <a:t> Tandkødsbetændelse giver røde, hævede eller blødende gummer. </a:t>
            </a:r>
            <a:r>
              <a:rPr lang="da-DK" b="0"/>
              <a:t>Paradentose</a:t>
            </a:r>
            <a:r>
              <a:rPr lang="da-DK"/>
              <a:t> giver sjældent symptomer, før sygdommen er alvorlig.</a:t>
            </a:r>
          </a:p>
          <a:p>
            <a:r>
              <a:rPr lang="da-DK" b="0"/>
              <a:t>Forebyggelse</a:t>
            </a:r>
            <a:r>
              <a:rPr lang="da-DK" b="1"/>
              <a:t>:</a:t>
            </a:r>
            <a:r>
              <a:rPr lang="da-DK"/>
              <a:t> Regelmæssig tandeftersyn, tandrensning, god mundhygiejne, undgå rygning/snus. </a:t>
            </a:r>
          </a:p>
          <a:p>
            <a:r>
              <a:rPr lang="da-DK" b="1"/>
              <a:t>2. Huller i tænderne (caries)</a:t>
            </a:r>
            <a:endParaRPr lang="da-DK"/>
          </a:p>
          <a:p>
            <a:r>
              <a:rPr lang="da-DK" b="0"/>
              <a:t>Årsag</a:t>
            </a:r>
            <a:r>
              <a:rPr lang="da-DK" b="1"/>
              <a:t>:</a:t>
            </a:r>
            <a:r>
              <a:rPr lang="da-DK"/>
              <a:t> Højt sukkerindhold i spyttet, som fremmer bakterievækst og belægninger (plak). </a:t>
            </a:r>
          </a:p>
          <a:p>
            <a:r>
              <a:rPr lang="da-DK" b="0"/>
              <a:t>Symptomer</a:t>
            </a:r>
            <a:r>
              <a:rPr lang="da-DK" b="1"/>
              <a:t>:</a:t>
            </a:r>
            <a:r>
              <a:rPr lang="da-DK"/>
              <a:t> Huller i tænderne, tandpine. </a:t>
            </a:r>
          </a:p>
          <a:p>
            <a:r>
              <a:rPr lang="da-DK" b="0"/>
              <a:t>Forebyggelse</a:t>
            </a:r>
            <a:r>
              <a:rPr lang="da-DK" b="1"/>
              <a:t>:</a:t>
            </a:r>
            <a:r>
              <a:rPr lang="da-DK"/>
              <a:t> God mundhygiejne, begrænset sukkerindtag, regelmæssig tandeftersyn. </a:t>
            </a:r>
          </a:p>
          <a:p>
            <a:r>
              <a:rPr lang="da-DK" b="1"/>
              <a:t>3. Mundtørhed (</a:t>
            </a:r>
            <a:r>
              <a:rPr lang="da-DK" b="1" err="1"/>
              <a:t>xerostomi</a:t>
            </a:r>
            <a:r>
              <a:rPr lang="da-DK" b="1"/>
              <a:t>)</a:t>
            </a:r>
            <a:endParaRPr lang="da-DK"/>
          </a:p>
          <a:p>
            <a:r>
              <a:rPr lang="da-DK" b="0"/>
              <a:t>Årsag</a:t>
            </a:r>
            <a:r>
              <a:rPr lang="da-DK" b="1"/>
              <a:t>:</a:t>
            </a:r>
            <a:r>
              <a:rPr lang="da-DK"/>
              <a:t> Diabetes og visse medicin kan nedsætte spytproduktionen. </a:t>
            </a:r>
          </a:p>
          <a:p>
            <a:r>
              <a:rPr lang="da-DK" b="0"/>
              <a:t>Symptomer</a:t>
            </a:r>
            <a:r>
              <a:rPr lang="da-DK" b="1"/>
              <a:t>:</a:t>
            </a:r>
            <a:r>
              <a:rPr lang="da-DK"/>
              <a:t> Tør mund, problemer med at synke, øget risiko for caries og svamp. </a:t>
            </a:r>
          </a:p>
          <a:p>
            <a:r>
              <a:rPr lang="da-DK" b="0"/>
              <a:t>Forebyggelse</a:t>
            </a:r>
            <a:r>
              <a:rPr lang="da-DK" b="1"/>
              <a:t>:</a:t>
            </a:r>
            <a:r>
              <a:rPr lang="da-DK"/>
              <a:t> Drik vand, brug mundskyl, tyg sukkerfri tyggegummi. </a:t>
            </a:r>
          </a:p>
          <a:p>
            <a:r>
              <a:rPr lang="da-DK" b="1"/>
              <a:t>4. Svampeinfektion (</a:t>
            </a:r>
            <a:r>
              <a:rPr lang="da-DK" b="1" err="1"/>
              <a:t>Candida</a:t>
            </a:r>
            <a:r>
              <a:rPr lang="da-DK" b="1"/>
              <a:t>)</a:t>
            </a:r>
            <a:endParaRPr lang="da-DK"/>
          </a:p>
          <a:p>
            <a:r>
              <a:rPr lang="da-DK" b="0"/>
              <a:t>Årsag</a:t>
            </a:r>
            <a:r>
              <a:rPr lang="da-DK" b="1"/>
              <a:t>:</a:t>
            </a:r>
            <a:r>
              <a:rPr lang="da-DK"/>
              <a:t> For meget sukker i spyttet giver gode vækstbetingelser for svamp. </a:t>
            </a:r>
          </a:p>
          <a:p>
            <a:r>
              <a:rPr lang="da-DK" b="0"/>
              <a:t>Symptomer</a:t>
            </a:r>
            <a:r>
              <a:rPr lang="da-DK" b="1"/>
              <a:t>: </a:t>
            </a:r>
            <a:r>
              <a:rPr lang="da-DK"/>
              <a:t>Hvide belægninger på tunge, kinder, gane eller gummer, Røde områder under belægninger, Svie eller smerter i munden, Dårlig smag eller ubehag ved synkning </a:t>
            </a:r>
          </a:p>
          <a:p>
            <a:r>
              <a:rPr lang="da-DK" b="0"/>
              <a:t>Forebyggelse</a:t>
            </a:r>
            <a:r>
              <a:rPr lang="da-DK" b="1"/>
              <a:t>:</a:t>
            </a:r>
            <a:r>
              <a:rPr lang="da-DK"/>
              <a:t> God mundhygiejne, velreguleret blodsukker, behandling med svampedræbende midler ved behov. </a:t>
            </a:r>
          </a:p>
          <a:p>
            <a:endParaRPr lang="da-DK"/>
          </a:p>
          <a:p>
            <a:r>
              <a:rPr lang="da-DK" b="1"/>
              <a:t>Forebyggelse af tand- og mundsygdomme ved diabetes</a:t>
            </a:r>
          </a:p>
          <a:p>
            <a:pPr marL="171450" indent="-171450">
              <a:buFont typeface="Arial" panose="020B0604020202020204" pitchFamily="34" charset="0"/>
              <a:buChar char="•"/>
            </a:pPr>
            <a:r>
              <a:rPr lang="da-DK"/>
              <a:t>Regelmæssige tandeftersyn er vigtige. </a:t>
            </a:r>
          </a:p>
          <a:p>
            <a:pPr marL="171450" indent="-171450">
              <a:buFont typeface="Arial" panose="020B0604020202020204" pitchFamily="34" charset="0"/>
              <a:buChar char="•"/>
            </a:pPr>
            <a:r>
              <a:rPr lang="da-DK"/>
              <a:t>Tandplejer eller tandlæge kan rense tænderne og undersøge for tandkødsbetændelse eller paradentose. </a:t>
            </a:r>
          </a:p>
          <a:p>
            <a:pPr marL="171450" indent="-171450">
              <a:buFont typeface="Arial" panose="020B0604020202020204" pitchFamily="34" charset="0"/>
              <a:buChar char="•"/>
            </a:pPr>
            <a:r>
              <a:rPr lang="da-DK"/>
              <a:t>Det er vigtigt at holde tænder, tandmellemrum, gummer og proteser rene. </a:t>
            </a:r>
          </a:p>
          <a:p>
            <a:pPr marL="171450" indent="-171450">
              <a:buFont typeface="Arial" panose="020B0604020202020204" pitchFamily="34" charset="0"/>
              <a:buChar char="•"/>
            </a:pPr>
            <a:r>
              <a:rPr lang="da-DK"/>
              <a:t>Rygning og brug af snus øger risikoen for paradentose markant. </a:t>
            </a:r>
          </a:p>
          <a:p>
            <a:r>
              <a:rPr lang="da-DK"/>
              <a:t>Det er især vigtigt at have et velreguleret blodsukker, da risikoen for mundsygdomme stiger, hvis diabetes ikke er under kontrol.</a:t>
            </a:r>
            <a:br>
              <a:rPr lang="da-DK"/>
            </a:br>
            <a:r>
              <a:rPr lang="da-DK" b="1"/>
              <a:t>Vigtigt budskab: </a:t>
            </a:r>
            <a:r>
              <a:rPr lang="da-DK"/>
              <a:t>God mundhygiejne er vigtig for alle, også for personer, der har brug for hjælp til tandpleje.</a:t>
            </a:r>
          </a:p>
          <a:p>
            <a:endParaRPr lang="da-DK"/>
          </a:p>
          <a:p>
            <a:endParaRPr lang="da-DK"/>
          </a:p>
          <a:p>
            <a:endParaRPr lang="da-DK" b="0" i="0">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24365975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C3E5D8-98D0-3D45-F256-FB50F9B9988C}"/>
            </a:ext>
          </a:extLst>
        </p:cNvPr>
        <p:cNvGrpSpPr/>
        <p:nvPr/>
      </p:nvGrpSpPr>
      <p:grpSpPr>
        <a:xfrm>
          <a:off x="0" y="0"/>
          <a:ext cx="0" cy="0"/>
          <a:chOff x="0" y="0"/>
          <a:chExt cx="0" cy="0"/>
        </a:xfrm>
      </p:grpSpPr>
      <p:sp>
        <p:nvSpPr>
          <p:cNvPr id="5" name="Pladsholder til noter 4">
            <a:extLst>
              <a:ext uri="{FF2B5EF4-FFF2-40B4-BE49-F238E27FC236}">
                <a16:creationId xmlns:a16="http://schemas.microsoft.com/office/drawing/2014/main" id="{420EE345-DDA9-49CD-5751-E40ACBF00782}"/>
              </a:ext>
            </a:extLst>
          </p:cNvPr>
          <p:cNvSpPr>
            <a:spLocks noGrp="1"/>
          </p:cNvSpPr>
          <p:nvPr>
            <p:ph type="body" idx="1"/>
          </p:nvPr>
        </p:nvSpPr>
        <p:spPr/>
        <p:txBody>
          <a:bodyPr/>
          <a:lstStyle/>
          <a:p>
            <a:r>
              <a:rPr lang="da-DK" b="1"/>
              <a:t>Nethinden (</a:t>
            </a:r>
            <a:r>
              <a:rPr lang="da-DK" b="1" err="1"/>
              <a:t>retina</a:t>
            </a:r>
            <a:r>
              <a:rPr lang="da-DK" b="1"/>
              <a:t>)</a:t>
            </a:r>
            <a:r>
              <a:rPr lang="da-DK"/>
              <a:t> er den del af øjet, som opfanger lys og sender signaler til hjernen. Det er sådan, vi kan se.</a:t>
            </a:r>
            <a:br>
              <a:rPr lang="da-DK"/>
            </a:br>
            <a:r>
              <a:rPr lang="da-DK"/>
              <a:t>I nethinden findes mange små blodkar, som giver ilt og næring til vævet. Ved diabetes kan langvarigt forhøjet blodsukker skade disse små blodkar (mikrovaskulær skade).</a:t>
            </a:r>
          </a:p>
          <a:p>
            <a:r>
              <a:rPr lang="da-DK"/>
              <a:t>Når blodkarrene bliver påvirket af forhøjet blodsukker, kan de blive svage og utætte. Det kan give små blødninger og væske, som siver ud i nethinden. Nogle blodkar kan også blive tilstoppede. Så får dele af nethinden for lidt ilt.</a:t>
            </a:r>
          </a:p>
          <a:p>
            <a:r>
              <a:rPr lang="da-DK"/>
              <a:t>Når nethinden mangler ilt, prøver kroppen at danne nye blodkar. Men de nye blodkar er skrøbelige og kan let briste. Det kan føre til større blødninger og skade på nethinden.</a:t>
            </a:r>
          </a:p>
          <a:p>
            <a:endParaRPr lang="da-DK"/>
          </a:p>
          <a:p>
            <a:r>
              <a:rPr lang="da-DK" b="1"/>
              <a:t>Diabetisk </a:t>
            </a:r>
            <a:r>
              <a:rPr lang="da-DK" b="1" err="1"/>
              <a:t>retinopati</a:t>
            </a:r>
            <a:r>
              <a:rPr lang="da-DK"/>
              <a:t> udvikler sig som regel langsomt over flere år. </a:t>
            </a:r>
          </a:p>
          <a:p>
            <a:r>
              <a:rPr lang="da-DK" b="1"/>
              <a:t>Mild grad: </a:t>
            </a:r>
            <a:r>
              <a:rPr lang="da-DK"/>
              <a:t>I starten giver sygdommen ofte ingen symptomer.</a:t>
            </a:r>
            <a:br>
              <a:rPr lang="da-DK"/>
            </a:br>
            <a:r>
              <a:rPr lang="da-DK"/>
              <a:t>Det skyldes, at de første skader på nethindens små blodkar ikke rammer det område, der står for det skarpe syn. Derfor opdages sygdommen ofte ved en øjenundersøgelse, før man selv mærker noget.</a:t>
            </a:r>
          </a:p>
          <a:p>
            <a:r>
              <a:rPr lang="da-DK" b="1"/>
              <a:t>Moderat grad: </a:t>
            </a:r>
            <a:r>
              <a:rPr lang="da-DK"/>
              <a:t>Når sygdommen bliver værre, kan synet blive sløret eller dårligere. Det sker blandt andet, fordi væske kan sive ud fra de beskadigede blodkar og ind i nethinden.</a:t>
            </a:r>
            <a:br>
              <a:rPr lang="da-DK"/>
            </a:br>
            <a:r>
              <a:rPr lang="da-DK"/>
              <a:t>Hvis væsken samler sig i </a:t>
            </a:r>
            <a:r>
              <a:rPr lang="da-DK" err="1"/>
              <a:t>makula</a:t>
            </a:r>
            <a:r>
              <a:rPr lang="da-DK"/>
              <a:t> (den del af nethinden, der giver skarpt syn), kan det give sløret syn og gøre det svært at se detaljer.</a:t>
            </a:r>
          </a:p>
          <a:p>
            <a:r>
              <a:rPr lang="da-DK"/>
              <a:t>Nogle oplever også pletter, mørke prikker eller “flydende skygger” i synet. Det kan skyldes små blødninger fra skrøbelige blodkar.</a:t>
            </a:r>
          </a:p>
          <a:p>
            <a:r>
              <a:rPr lang="da-DK" b="1"/>
              <a:t>Svær grad</a:t>
            </a:r>
            <a:r>
              <a:rPr lang="da-DK"/>
              <a:t>: I mere alvorlige tilfælde kan der opstå større blødninger i øjet. Det kan give pludselige synsforstyrrelser eller synstab, fordi blodet blokerer for lyset.</a:t>
            </a:r>
          </a:p>
          <a:p>
            <a:r>
              <a:rPr lang="da-DK"/>
              <a:t>I de sværeste tilfælde kan der dannes arvæv, som trækker i nethinden. Det kan føre til nethindeløsning og give alvorligt synstab.</a:t>
            </a:r>
          </a:p>
          <a:p>
            <a:endParaRPr lang="da-DK"/>
          </a:p>
          <a:p>
            <a:r>
              <a:rPr lang="da-DK" b="1"/>
              <a:t>Forebyggelse</a:t>
            </a:r>
          </a:p>
          <a:p>
            <a:r>
              <a:rPr lang="da-DK"/>
              <a:t>Diabetisk </a:t>
            </a:r>
            <a:r>
              <a:rPr lang="da-DK" err="1"/>
              <a:t>retinopati</a:t>
            </a:r>
            <a:r>
              <a:rPr lang="da-DK"/>
              <a:t> udvikler sig ofte langsomt og uden symptomer i starten. Derfor mærker mange ikke noget, før sygdommen er blevet værre.</a:t>
            </a:r>
          </a:p>
          <a:p>
            <a:r>
              <a:rPr lang="da-DK"/>
              <a:t>Det er </a:t>
            </a:r>
            <a:r>
              <a:rPr lang="da-DK" b="0"/>
              <a:t>vigtigt</a:t>
            </a:r>
            <a:r>
              <a:rPr lang="da-DK" b="1"/>
              <a:t> </a:t>
            </a:r>
            <a:r>
              <a:rPr lang="da-DK"/>
              <a:t>at få lavet regelmæssige øjenundersøgelser. Her tager man billeder af nethinden, så selv små forandringer kan opdages i tide. Personer med diabetes anbefales som regel at blive undersøgt mindst hvert andet år.</a:t>
            </a:r>
          </a:p>
          <a:p>
            <a:r>
              <a:rPr lang="da-DK" b="0"/>
              <a:t>En god kontrol af blodsukkeret er noget af det vigtigste. Hvis blodsukkeret er for højt i lang tid, kan det skade de små blodkar i nethinden. Et stabilt blodsukker kan derfor mindske risikoen for både at få sygdommen og for, at den bliver værre.</a:t>
            </a:r>
          </a:p>
          <a:p>
            <a:r>
              <a:rPr lang="da-DK" b="0"/>
              <a:t>Blodtryk og kolesterol har også betydning. Forhøjet blodtryk kan belaste blodkarrene og gøre skaderne værre. Derfor er behandling af blodtryk og kolesterol en vigtig del af forebyggelsen.</a:t>
            </a:r>
          </a:p>
          <a:p>
            <a:r>
              <a:rPr lang="da-DK" b="0"/>
              <a:t>Rygning </a:t>
            </a:r>
            <a:r>
              <a:rPr lang="da-DK"/>
              <a:t>kan også skade blodkarrene og øger risikoen for hjerte-kar-sygdomme. Det kan samtidig påvirke blodkarrene i øjet negativt.</a:t>
            </a:r>
          </a:p>
          <a:p>
            <a:endParaRPr lang="da-DK"/>
          </a:p>
          <a:p>
            <a:r>
              <a:rPr lang="da-DK"/>
              <a:t>Hvis der allerede er udviklet </a:t>
            </a:r>
            <a:r>
              <a:rPr lang="da-DK" err="1"/>
              <a:t>retinopati</a:t>
            </a:r>
            <a:r>
              <a:rPr lang="da-DK"/>
              <a:t>, kan der være behov for </a:t>
            </a:r>
            <a:r>
              <a:rPr lang="da-DK" b="1"/>
              <a:t>behandling:</a:t>
            </a:r>
          </a:p>
          <a:p>
            <a:pPr marL="171450" indent="-171450">
              <a:buFont typeface="Arial" panose="020B0604020202020204" pitchFamily="34" charset="0"/>
              <a:buChar char="•"/>
            </a:pPr>
            <a:r>
              <a:rPr lang="da-DK" b="0"/>
              <a:t>Laserbehandling af nethinden bruges ofte, når sygdommen er blevet mere alvorlig. Behandlingen kan mindske dannelsen af nye blodkar og dermed reducere risikoen for blødninger i øjet.</a:t>
            </a:r>
          </a:p>
          <a:p>
            <a:pPr marL="171450" indent="-171450">
              <a:buFont typeface="Arial" panose="020B0604020202020204" pitchFamily="34" charset="0"/>
              <a:buChar char="•"/>
            </a:pPr>
            <a:r>
              <a:rPr lang="da-DK" b="0"/>
              <a:t>Injektioner i øjet bruges især</a:t>
            </a:r>
            <a:r>
              <a:rPr lang="da-DK"/>
              <a:t>, hvis der er væske i </a:t>
            </a:r>
            <a:r>
              <a:rPr lang="da-DK" err="1"/>
              <a:t>makula</a:t>
            </a:r>
            <a:r>
              <a:rPr lang="da-DK"/>
              <a:t> (den del af nethinden, der giver skarpt syn). Medicinen kan mindske hævelsen og forbedre eller stabilisere synet.</a:t>
            </a:r>
          </a:p>
          <a:p>
            <a:pPr marL="171450" indent="-171450">
              <a:buFont typeface="Arial" panose="020B0604020202020204" pitchFamily="34" charset="0"/>
              <a:buChar char="•"/>
            </a:pPr>
            <a:r>
              <a:rPr lang="da-DK"/>
              <a:t>I nogle tilfælde kan </a:t>
            </a:r>
            <a:r>
              <a:rPr lang="da-DK" b="0"/>
              <a:t>en</a:t>
            </a:r>
            <a:r>
              <a:rPr lang="da-DK" b="1"/>
              <a:t> </a:t>
            </a:r>
            <a:r>
              <a:rPr lang="da-DK" b="0"/>
              <a:t>operation</a:t>
            </a:r>
            <a:r>
              <a:rPr lang="da-DK" b="1"/>
              <a:t> </a:t>
            </a:r>
            <a:r>
              <a:rPr lang="da-DK"/>
              <a:t>være nødvendig. Det gælder for eksempel, hvis der er større blødninger i øjet eller arvæv, der trækker i nethinden.</a:t>
            </a:r>
          </a:p>
          <a:p>
            <a:pPr marL="171450" indent="-171450">
              <a:buFont typeface="Arial" panose="020B0604020202020204" pitchFamily="34" charset="0"/>
              <a:buChar char="•"/>
            </a:pPr>
            <a:endParaRPr lang="da-DK"/>
          </a:p>
          <a:p>
            <a:r>
              <a:rPr lang="da-DK" b="1"/>
              <a:t>Vigtigt budskab: </a:t>
            </a:r>
            <a:r>
              <a:rPr lang="da-DK"/>
              <a:t>Det er vigtigt at opdage sygdommen tidligt. Tidlig behandling kan nemlig forhindre eller forsinke synstab hos personer med diabetes.</a:t>
            </a:r>
          </a:p>
          <a:p>
            <a:endParaRPr lang="da-DK"/>
          </a:p>
          <a:p>
            <a:endParaRPr lang="da-DK"/>
          </a:p>
          <a:p>
            <a:endParaRPr lang="da-DK" b="0" i="0">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12598042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A59AD7-C569-11AC-739A-5F5A2FD3D73A}"/>
            </a:ext>
          </a:extLst>
        </p:cNvPr>
        <p:cNvGrpSpPr/>
        <p:nvPr/>
      </p:nvGrpSpPr>
      <p:grpSpPr>
        <a:xfrm>
          <a:off x="0" y="0"/>
          <a:ext cx="0" cy="0"/>
          <a:chOff x="0" y="0"/>
          <a:chExt cx="0" cy="0"/>
        </a:xfrm>
      </p:grpSpPr>
      <p:sp>
        <p:nvSpPr>
          <p:cNvPr id="5" name="Pladsholder til noter 4">
            <a:extLst>
              <a:ext uri="{FF2B5EF4-FFF2-40B4-BE49-F238E27FC236}">
                <a16:creationId xmlns:a16="http://schemas.microsoft.com/office/drawing/2014/main" id="{B654F533-A38A-121C-7BDF-68F7454E0EE1}"/>
              </a:ext>
            </a:extLst>
          </p:cNvPr>
          <p:cNvSpPr>
            <a:spLocks noGrp="1"/>
          </p:cNvSpPr>
          <p:nvPr>
            <p:ph type="body" idx="1"/>
          </p:nvPr>
        </p:nvSpPr>
        <p:spPr/>
        <p:txBody>
          <a:bodyPr/>
          <a:lstStyle/>
          <a:p>
            <a:r>
              <a:rPr lang="da-DK" b="1"/>
              <a:t>Søvnapnø</a:t>
            </a:r>
            <a:br>
              <a:rPr lang="da-DK"/>
            </a:br>
            <a:r>
              <a:rPr lang="da-DK" err="1"/>
              <a:t>Søvnapnø</a:t>
            </a:r>
            <a:r>
              <a:rPr lang="da-DK"/>
              <a:t> betyder, at vejrtrækningen under søvn bliver forstyrret. Det kan vise sig som pauser i vejrtrækningen, der varer fra 10 sekunder op til et minut, eller som kraftigt snorken.</a:t>
            </a:r>
            <a:br>
              <a:rPr lang="da-DK"/>
            </a:br>
            <a:r>
              <a:rPr lang="da-DK"/>
              <a:t>Dette kan give lav iltmætning i blodet, hyppige opvågninger og dårlig søvn.</a:t>
            </a:r>
          </a:p>
          <a:p>
            <a:r>
              <a:rPr lang="da-DK"/>
              <a:t>Man kan dog sagtens snorke uden at have søvnapnø. De fleste har </a:t>
            </a:r>
            <a:r>
              <a:rPr lang="da-DK" b="0"/>
              <a:t>obstruktiv søvnapnø</a:t>
            </a:r>
            <a:r>
              <a:rPr lang="da-DK"/>
              <a:t>, hvor de øvre luftveje er lidt for smalle, hvilket gør det sværere at trække vejret.</a:t>
            </a:r>
          </a:p>
          <a:p>
            <a:r>
              <a:rPr lang="da-DK"/>
              <a:t>Søvnapnø påvirker også søvnkvaliteten, hvilket giver træthed og mindre overskud i hverdagen. Ved mistanke om søvnapnø kan egen læge henvise til en søvnklinik.</a:t>
            </a:r>
          </a:p>
          <a:p>
            <a:r>
              <a:rPr lang="da-DK" b="1"/>
              <a:t>Behandling</a:t>
            </a:r>
          </a:p>
          <a:p>
            <a:r>
              <a:rPr lang="da-DK" b="0"/>
              <a:t>Vægttab: Overvægtige kan forbedre vejrtrækningen ved at tabe sig.</a:t>
            </a:r>
          </a:p>
          <a:p>
            <a:r>
              <a:rPr lang="da-DK" b="0"/>
              <a:t>CPAP: En maske, der puster luft ind i mund og næse under søvn, så det bliver lettere at trække vejret og undgå pauser i vejrtrækningen.</a:t>
            </a:r>
          </a:p>
          <a:p>
            <a:r>
              <a:rPr lang="da-DK" b="0"/>
              <a:t>Snorkeskinne: En plastikskinne</a:t>
            </a:r>
            <a:r>
              <a:rPr lang="da-DK"/>
              <a:t>, som skubber underkæben lidt frem og åbner svælget. Kan hjælpe nogle med at lindre symptomerne.</a:t>
            </a:r>
          </a:p>
          <a:p>
            <a:endParaRPr lang="da-DK"/>
          </a:p>
          <a:p>
            <a:pPr marL="0" marR="0" lvl="0" indent="0" algn="l" defTabSz="914400" rtl="0" eaLnBrk="1" fontAlgn="auto" latinLnBrk="0" hangingPunct="1">
              <a:lnSpc>
                <a:spcPct val="100000"/>
              </a:lnSpc>
              <a:spcBef>
                <a:spcPts val="0"/>
              </a:spcBef>
              <a:spcAft>
                <a:spcPts val="0"/>
              </a:spcAft>
              <a:buClrTx/>
              <a:buSzTx/>
              <a:buFontTx/>
              <a:buNone/>
              <a:tabLst/>
              <a:defRPr/>
            </a:pPr>
            <a:r>
              <a:rPr lang="da-DK" b="1"/>
              <a:t>Seksuelle problemer ved diabetes </a:t>
            </a:r>
            <a:r>
              <a:rPr lang="da-DK"/>
              <a:t>er </a:t>
            </a:r>
            <a:r>
              <a:rPr lang="da-DK" b="0"/>
              <a:t>meget</a:t>
            </a:r>
            <a:r>
              <a:rPr lang="da-DK" b="1"/>
              <a:t> </a:t>
            </a:r>
            <a:r>
              <a:rPr lang="da-DK" b="0"/>
              <a:t>almindelige</a:t>
            </a:r>
            <a:r>
              <a:rPr lang="da-DK"/>
              <a:t>, og behandling kan ofte forbedre livskvaliteten.</a:t>
            </a:r>
          </a:p>
          <a:p>
            <a:r>
              <a:rPr lang="da-DK" b="1"/>
              <a:t>Hos mænd:</a:t>
            </a:r>
            <a:endParaRPr lang="da-DK"/>
          </a:p>
          <a:p>
            <a:r>
              <a:rPr lang="da-DK"/>
              <a:t>Erektionsproblemer (</a:t>
            </a:r>
            <a:r>
              <a:rPr lang="da-DK" err="1"/>
              <a:t>erektil</a:t>
            </a:r>
            <a:r>
              <a:rPr lang="da-DK"/>
              <a:t> dysfunktion) er en relativt almindelig komplikation. </a:t>
            </a:r>
          </a:p>
          <a:p>
            <a:r>
              <a:rPr lang="da-DK"/>
              <a:t>Årsager kan være: </a:t>
            </a:r>
            <a:r>
              <a:rPr lang="da-DK" b="0"/>
              <a:t>Nervepåvirkning</a:t>
            </a:r>
            <a:r>
              <a:rPr lang="da-DK"/>
              <a:t> (autonom </a:t>
            </a:r>
            <a:r>
              <a:rPr lang="da-DK" err="1"/>
              <a:t>neuropati</a:t>
            </a:r>
            <a:r>
              <a:rPr lang="da-DK"/>
              <a:t>) og </a:t>
            </a:r>
            <a:r>
              <a:rPr lang="da-DK" b="0"/>
              <a:t>Nedsat</a:t>
            </a:r>
            <a:r>
              <a:rPr lang="da-DK" b="1"/>
              <a:t> </a:t>
            </a:r>
            <a:r>
              <a:rPr lang="da-DK" b="0"/>
              <a:t>blodforsyning</a:t>
            </a:r>
            <a:r>
              <a:rPr lang="da-DK"/>
              <a:t> på grund af åreforkalkning </a:t>
            </a:r>
          </a:p>
          <a:p>
            <a:r>
              <a:rPr lang="da-DK"/>
              <a:t>For at få en rejsning skal blodkarrene udvide sig, så blod kan strømme ind i svulmelegemerne. Hvis nerver eller blodkar er beskadigede, kan mekanismen ikke fungere optimalt. </a:t>
            </a:r>
          </a:p>
          <a:p>
            <a:r>
              <a:rPr lang="da-DK" b="1"/>
              <a:t>Hos kvinder:</a:t>
            </a:r>
            <a:endParaRPr lang="da-DK"/>
          </a:p>
          <a:p>
            <a:r>
              <a:rPr lang="da-DK"/>
              <a:t>Autonom </a:t>
            </a:r>
            <a:r>
              <a:rPr lang="da-DK" err="1"/>
              <a:t>neuropati</a:t>
            </a:r>
            <a:r>
              <a:rPr lang="da-DK"/>
              <a:t> kan give </a:t>
            </a:r>
            <a:r>
              <a:rPr lang="da-DK" b="0"/>
              <a:t>vaginal</a:t>
            </a:r>
            <a:r>
              <a:rPr lang="da-DK" b="1"/>
              <a:t> </a:t>
            </a:r>
            <a:r>
              <a:rPr lang="da-DK" b="0"/>
              <a:t>tørhed</a:t>
            </a:r>
            <a:r>
              <a:rPr lang="da-DK"/>
              <a:t>, fordi nerver, der styrer blodtilførsel og fugt i slimhinden, påvirkes. </a:t>
            </a:r>
          </a:p>
          <a:p>
            <a:r>
              <a:rPr lang="da-DK"/>
              <a:t>Dette kan medføre ubehag eller smerter ved samleje. </a:t>
            </a:r>
          </a:p>
          <a:p>
            <a:r>
              <a:rPr lang="da-DK"/>
              <a:t>Nedsat seksuel lyst kan også forekomme og skyldes både fysiske, hormonelle og psykiske faktorer. </a:t>
            </a:r>
          </a:p>
          <a:p>
            <a:r>
              <a:rPr lang="da-DK" b="0"/>
              <a:t>Behandling</a:t>
            </a:r>
            <a:r>
              <a:rPr lang="da-DK" b="1"/>
              <a:t>: </a:t>
            </a:r>
            <a:r>
              <a:rPr lang="da-DK"/>
              <a:t>Hos mænd kan lægen ordinere medicin mod impotens (fx Viagra).  Hos kvinder kan glidecreme eller lokal behandling hjælpe ved vaginal tørhed. </a:t>
            </a:r>
          </a:p>
          <a:p>
            <a:endParaRPr lang="da-DK"/>
          </a:p>
          <a:p>
            <a:r>
              <a:rPr lang="da-DK" b="1"/>
              <a:t>Led, muskler og bindevæv ved langvarig diabetes: </a:t>
            </a:r>
            <a:r>
              <a:rPr lang="da-DK"/>
              <a:t>Personer, som har haft diabetes i mange år (25–30 år), kan få problemer med led, muskler og bindevæv. Især bindevævet i </a:t>
            </a:r>
            <a:r>
              <a:rPr lang="da-DK" err="1"/>
              <a:t>ledkapsler</a:t>
            </a:r>
            <a:r>
              <a:rPr lang="da-DK"/>
              <a:t>, sener, seneskeder og underhuden kan blive påvirket. Bindevævet i fødderne rammes ofte. Hvis bindevævet påvirkes samtidig med dårligt kredsløb og nerveskader (</a:t>
            </a:r>
            <a:r>
              <a:rPr lang="da-DK" err="1"/>
              <a:t>neuropati</a:t>
            </a:r>
            <a:r>
              <a:rPr lang="da-DK"/>
              <a:t>), øges risikoen for diabetiske fodsår. Dårlig sårheling kan i værste fald føre til amputation.</a:t>
            </a:r>
          </a:p>
          <a:p>
            <a:r>
              <a:rPr lang="da-DK" b="0"/>
              <a:t>Symptomer</a:t>
            </a:r>
            <a:r>
              <a:rPr lang="da-DK" b="1"/>
              <a:t>:</a:t>
            </a:r>
            <a:endParaRPr lang="da-DK"/>
          </a:p>
          <a:p>
            <a:pPr marL="171450" indent="-171450">
              <a:buFont typeface="Arial" panose="020B0604020202020204" pitchFamily="34" charset="0"/>
              <a:buChar char="•"/>
            </a:pPr>
            <a:r>
              <a:rPr lang="da-DK"/>
              <a:t>Smerter i led og muskler </a:t>
            </a:r>
          </a:p>
          <a:p>
            <a:pPr marL="171450" indent="-171450">
              <a:buFont typeface="Arial" panose="020B0604020202020204" pitchFamily="34" charset="0"/>
              <a:buChar char="•"/>
            </a:pPr>
            <a:r>
              <a:rPr lang="da-DK"/>
              <a:t>Stive led og muskler </a:t>
            </a:r>
          </a:p>
          <a:p>
            <a:pPr marL="171450" indent="-171450">
              <a:buFont typeface="Arial" panose="020B0604020202020204" pitchFamily="34" charset="0"/>
              <a:buChar char="•"/>
            </a:pPr>
            <a:r>
              <a:rPr lang="da-DK"/>
              <a:t>Nedsat bevægelighed </a:t>
            </a:r>
          </a:p>
          <a:p>
            <a:r>
              <a:rPr lang="da-DK" b="0"/>
              <a:t>Behandling</a:t>
            </a:r>
            <a:r>
              <a:rPr lang="da-DK" b="1"/>
              <a:t> </a:t>
            </a:r>
            <a:r>
              <a:rPr lang="da-DK" b="0"/>
              <a:t>og</a:t>
            </a:r>
            <a:r>
              <a:rPr lang="da-DK" b="1"/>
              <a:t> </a:t>
            </a:r>
            <a:r>
              <a:rPr lang="da-DK" b="0"/>
              <a:t>forebyggelse</a:t>
            </a:r>
            <a:r>
              <a:rPr lang="da-DK" b="1"/>
              <a:t>: </a:t>
            </a:r>
            <a:r>
              <a:rPr lang="da-DK"/>
              <a:t>Regelmæssig fysisk aktivitet, både kondition og styrketræning, hjælper med at bevare funktion i led og muskler.</a:t>
            </a:r>
          </a:p>
          <a:p>
            <a:endParaRPr lang="da-DK"/>
          </a:p>
          <a:p>
            <a:endParaRPr lang="da-DK"/>
          </a:p>
          <a:p>
            <a:endParaRPr lang="da-DK" b="0" i="0">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2008868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 </a:t>
            </a:r>
            <a:r>
              <a:rPr lang="en-US" err="1"/>
              <a:t>dette</a:t>
            </a:r>
            <a:r>
              <a:rPr lang="en-US"/>
              <a:t> </a:t>
            </a:r>
            <a:r>
              <a:rPr lang="en-US" err="1"/>
              <a:t>materiale</a:t>
            </a:r>
            <a:r>
              <a:rPr lang="en-US"/>
              <a:t> </a:t>
            </a:r>
            <a:r>
              <a:rPr lang="en-US" err="1"/>
              <a:t>anvendes</a:t>
            </a:r>
            <a:r>
              <a:rPr lang="en-US"/>
              <a:t> </a:t>
            </a:r>
            <a:r>
              <a:rPr lang="en-US" err="1"/>
              <a:t>betegnelsen</a:t>
            </a:r>
            <a:r>
              <a:rPr lang="en-US"/>
              <a:t> </a:t>
            </a:r>
            <a:r>
              <a:rPr lang="en-US" b="1" err="1"/>
              <a:t>følgesygdomme</a:t>
            </a:r>
            <a:r>
              <a:rPr lang="en-US"/>
              <a:t>. De </a:t>
            </a:r>
            <a:r>
              <a:rPr lang="en-US" err="1"/>
              <a:t>kaldes</a:t>
            </a:r>
            <a:r>
              <a:rPr lang="en-US"/>
              <a:t> </a:t>
            </a:r>
            <a:r>
              <a:rPr lang="en-US" err="1"/>
              <a:t>også</a:t>
            </a:r>
            <a:r>
              <a:rPr lang="en-US"/>
              <a:t> </a:t>
            </a:r>
            <a:r>
              <a:rPr lang="en-US" b="1" err="1"/>
              <a:t>senkomplikationer</a:t>
            </a:r>
            <a:r>
              <a:rPr lang="en-US"/>
              <a:t> </a:t>
            </a:r>
            <a:r>
              <a:rPr lang="en-US" err="1"/>
              <a:t>eller</a:t>
            </a:r>
            <a:r>
              <a:rPr lang="en-US"/>
              <a:t> </a:t>
            </a:r>
            <a:r>
              <a:rPr lang="en-US" b="1" err="1"/>
              <a:t>diabetiske</a:t>
            </a:r>
            <a:r>
              <a:rPr lang="en-US" b="1"/>
              <a:t> </a:t>
            </a:r>
            <a:r>
              <a:rPr lang="en-US" b="1" err="1"/>
              <a:t>senkomplikationer</a:t>
            </a:r>
            <a:r>
              <a:rPr lang="en-US"/>
              <a:t>.</a:t>
            </a:r>
          </a:p>
          <a:p>
            <a:r>
              <a:rPr lang="da-DK"/>
              <a:t>Følgesygdomme udvikler sig typisk </a:t>
            </a:r>
            <a:r>
              <a:rPr lang="da-DK" b="1"/>
              <a:t>gradvist over mange år</a:t>
            </a:r>
            <a:r>
              <a:rPr lang="da-DK"/>
              <a:t> og skyldes især langvarigt forhøjet blodsukker. Højt blodsukker kan skade kroppens </a:t>
            </a:r>
            <a:r>
              <a:rPr lang="da-DK" b="1"/>
              <a:t>små og store blodkar</a:t>
            </a:r>
            <a:r>
              <a:rPr lang="da-DK"/>
              <a:t>, hvilket påvirker forskellige organer.</a:t>
            </a:r>
          </a:p>
          <a:p>
            <a:endParaRPr lang="da-DK"/>
          </a:p>
          <a:p>
            <a:r>
              <a:rPr lang="da-DK"/>
              <a:t>Udviklingen af følgesygdomme påvirkes af flere faktorer, blandt andet:</a:t>
            </a:r>
          </a:p>
          <a:p>
            <a:pPr marL="171450" indent="-171450">
              <a:buFont typeface="Arial" panose="020B0604020202020204" pitchFamily="34" charset="0"/>
              <a:buChar char="•"/>
            </a:pPr>
            <a:r>
              <a:rPr lang="da-DK"/>
              <a:t>hvor længe personen har haft diabetes</a:t>
            </a:r>
          </a:p>
          <a:p>
            <a:pPr marL="171450" indent="-171450">
              <a:buFont typeface="Arial" panose="020B0604020202020204" pitchFamily="34" charset="0"/>
              <a:buChar char="•"/>
            </a:pPr>
            <a:r>
              <a:rPr lang="da-DK"/>
              <a:t>hvor godt blodsukkeret er reguleret</a:t>
            </a:r>
          </a:p>
          <a:p>
            <a:pPr marL="171450" indent="-171450">
              <a:buFont typeface="Arial" panose="020B0604020202020204" pitchFamily="34" charset="0"/>
              <a:buChar char="•"/>
            </a:pPr>
            <a:r>
              <a:rPr lang="da-DK"/>
              <a:t>blodtryk og kolesterol</a:t>
            </a:r>
          </a:p>
          <a:p>
            <a:pPr marL="171450" indent="-171450">
              <a:buFont typeface="Arial" panose="020B0604020202020204" pitchFamily="34" charset="0"/>
              <a:buChar char="•"/>
            </a:pPr>
            <a:r>
              <a:rPr lang="da-DK"/>
              <a:t>rygning</a:t>
            </a:r>
          </a:p>
          <a:p>
            <a:pPr marL="171450" indent="-171450">
              <a:buFont typeface="Arial" panose="020B0604020202020204" pitchFamily="34" charset="0"/>
              <a:buChar char="•"/>
            </a:pPr>
            <a:r>
              <a:rPr lang="da-DK"/>
              <a:t>genetiske forhold</a:t>
            </a:r>
          </a:p>
        </p:txBody>
      </p:sp>
      <p:sp>
        <p:nvSpPr>
          <p:cNvPr id="4" name="Slide Number Placeholder 3"/>
          <p:cNvSpPr>
            <a:spLocks noGrp="1"/>
          </p:cNvSpPr>
          <p:nvPr>
            <p:ph type="sldNum" sz="quarter" idx="5"/>
          </p:nvPr>
        </p:nvSpPr>
        <p:spPr/>
        <p:txBody>
          <a:bodyPr/>
          <a:lstStyle/>
          <a:p>
            <a:fld id="{E2301130-4817-AC40-8117-2C2B3CEC0120}" type="slidenum">
              <a:rPr lang="da-DK" smtClean="0"/>
              <a:t>3</a:t>
            </a:fld>
            <a:endParaRPr lang="da-DK"/>
          </a:p>
        </p:txBody>
      </p:sp>
    </p:spTree>
    <p:extLst>
      <p:ext uri="{BB962C8B-B14F-4D97-AF65-F5344CB8AC3E}">
        <p14:creationId xmlns:p14="http://schemas.microsoft.com/office/powerpoint/2010/main" val="3330192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2E6167-5316-C5EB-4E7B-C413721D40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98C596-17F7-D30D-485D-1F50683E7F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58F0F4-F63F-AEB3-585B-97A052D83CC6}"/>
              </a:ext>
            </a:extLst>
          </p:cNvPr>
          <p:cNvSpPr>
            <a:spLocks noGrp="1"/>
          </p:cNvSpPr>
          <p:nvPr>
            <p:ph type="body" idx="1"/>
          </p:nvPr>
        </p:nvSpPr>
        <p:spPr/>
        <p:txBody>
          <a:bodyPr/>
          <a:lstStyle/>
          <a:p>
            <a:r>
              <a:rPr lang="da-DK"/>
              <a:t>Man skelner ofte mellem to hovedtyper af senkomplikationer (følgesygdomme):</a:t>
            </a:r>
          </a:p>
          <a:p>
            <a:endParaRPr lang="da-DK" b="1"/>
          </a:p>
          <a:p>
            <a:r>
              <a:rPr lang="da-DK" b="1"/>
              <a:t>Mikrovaskulære komplikationer</a:t>
            </a:r>
            <a:br>
              <a:rPr lang="da-DK">
                <a:cs typeface="+mn-lt"/>
              </a:rPr>
            </a:br>
            <a:r>
              <a:rPr lang="da-DK"/>
              <a:t>Disse skyldes skade på kroppens små blodkar. De omfatter blandt andet:</a:t>
            </a:r>
          </a:p>
          <a:p>
            <a:r>
              <a:rPr lang="da-DK" b="1"/>
              <a:t>Diabetisk retinopati</a:t>
            </a:r>
            <a:r>
              <a:rPr lang="da-DK"/>
              <a:t> (øjensygdom)</a:t>
            </a:r>
          </a:p>
          <a:p>
            <a:r>
              <a:rPr lang="da-DK" b="1"/>
              <a:t>Diabetisk nefropati</a:t>
            </a:r>
            <a:r>
              <a:rPr lang="da-DK"/>
              <a:t> (nyresygdom)</a:t>
            </a:r>
          </a:p>
          <a:p>
            <a:r>
              <a:rPr lang="da-DK" b="1"/>
              <a:t>Diabetisk neuropati</a:t>
            </a:r>
            <a:r>
              <a:rPr lang="da-DK"/>
              <a:t> (nerveskader)</a:t>
            </a:r>
          </a:p>
          <a:p>
            <a:r>
              <a:rPr lang="da-DK"/>
              <a:t>Disse komplikationer opstår, fordi de små blodkar bliver tykkere og mindre velfungerende, hvilket nedsætter blodforsyningen til vævet.</a:t>
            </a:r>
          </a:p>
          <a:p>
            <a:endParaRPr lang="da-DK" b="1"/>
          </a:p>
          <a:p>
            <a:r>
              <a:rPr lang="da-DK" b="1"/>
              <a:t>Makrovaskulære komplikationer</a:t>
            </a:r>
            <a:br>
              <a:rPr lang="da-DK">
                <a:cs typeface="+mn-lt"/>
              </a:rPr>
            </a:br>
            <a:r>
              <a:rPr lang="da-DK"/>
              <a:t>Disse skyldes åreforkalkning i de større blodkar og kan føre til:</a:t>
            </a:r>
            <a:endParaRPr lang="da-DK">
              <a:ea typeface="Calibri"/>
              <a:cs typeface="Calibri"/>
            </a:endParaRPr>
          </a:p>
          <a:p>
            <a:r>
              <a:rPr lang="da-DK" b="1"/>
              <a:t>Hjerte-kar-sygdom</a:t>
            </a:r>
            <a:endParaRPr lang="da-DK"/>
          </a:p>
          <a:p>
            <a:r>
              <a:rPr lang="da-DK" b="1"/>
              <a:t>Blodprop i hjertet</a:t>
            </a:r>
            <a:endParaRPr lang="da-DK"/>
          </a:p>
          <a:p>
            <a:r>
              <a:rPr lang="da-DK" b="1"/>
              <a:t>Blodprop i hjernen</a:t>
            </a:r>
            <a:endParaRPr lang="da-DK"/>
          </a:p>
          <a:p>
            <a:r>
              <a:rPr lang="da-DK" b="1"/>
              <a:t>Perifer arteriesygdom (dårligt kredsløb i benene)</a:t>
            </a:r>
            <a:endParaRPr lang="en-US"/>
          </a:p>
          <a:p>
            <a:r>
              <a:rPr lang="da-DK">
                <a:ea typeface="Calibri"/>
                <a:cs typeface="Calibri"/>
              </a:rPr>
              <a:t>Disse </a:t>
            </a:r>
            <a:r>
              <a:rPr lang="da-DK" err="1">
                <a:ea typeface="Calibri"/>
                <a:cs typeface="Calibri"/>
              </a:rPr>
              <a:t>komplikationer</a:t>
            </a:r>
            <a:r>
              <a:rPr lang="da-DK">
                <a:ea typeface="Calibri"/>
                <a:cs typeface="Calibri"/>
              </a:rPr>
              <a:t> </a:t>
            </a:r>
            <a:r>
              <a:rPr lang="da-DK" err="1">
                <a:ea typeface="Calibri"/>
                <a:cs typeface="Calibri"/>
              </a:rPr>
              <a:t>opstår</a:t>
            </a:r>
            <a:r>
              <a:rPr lang="da-DK">
                <a:ea typeface="Calibri"/>
                <a:cs typeface="Calibri"/>
              </a:rPr>
              <a:t>, </a:t>
            </a:r>
            <a:r>
              <a:rPr lang="da-DK" err="1">
                <a:ea typeface="Calibri"/>
                <a:cs typeface="Calibri"/>
              </a:rPr>
              <a:t>fordi</a:t>
            </a:r>
            <a:r>
              <a:rPr lang="da-DK">
                <a:ea typeface="Calibri"/>
                <a:cs typeface="Calibri"/>
              </a:rPr>
              <a:t> </a:t>
            </a:r>
            <a:r>
              <a:rPr lang="da-DK" err="1">
                <a:ea typeface="Calibri"/>
                <a:cs typeface="Calibri"/>
              </a:rPr>
              <a:t>karvæggen</a:t>
            </a:r>
            <a:r>
              <a:rPr lang="da-DK">
                <a:ea typeface="Calibri"/>
                <a:cs typeface="Calibri"/>
              </a:rPr>
              <a:t> </a:t>
            </a:r>
            <a:r>
              <a:rPr lang="da-DK" err="1">
                <a:ea typeface="Calibri"/>
                <a:cs typeface="Calibri"/>
              </a:rPr>
              <a:t>bliver</a:t>
            </a:r>
            <a:r>
              <a:rPr lang="da-DK">
                <a:ea typeface="Calibri"/>
                <a:cs typeface="Calibri"/>
              </a:rPr>
              <a:t> </a:t>
            </a:r>
            <a:r>
              <a:rPr lang="da-DK" err="1">
                <a:ea typeface="Calibri"/>
                <a:cs typeface="Calibri"/>
              </a:rPr>
              <a:t>fortykket</a:t>
            </a:r>
            <a:r>
              <a:rPr lang="da-DK">
                <a:ea typeface="Calibri"/>
                <a:cs typeface="Calibri"/>
              </a:rPr>
              <a:t> </a:t>
            </a:r>
            <a:r>
              <a:rPr lang="da-DK" err="1">
                <a:ea typeface="Calibri"/>
                <a:cs typeface="Calibri"/>
              </a:rPr>
              <a:t>og</a:t>
            </a:r>
            <a:r>
              <a:rPr lang="da-DK">
                <a:ea typeface="Calibri"/>
                <a:cs typeface="Calibri"/>
              </a:rPr>
              <a:t> </a:t>
            </a:r>
            <a:r>
              <a:rPr lang="da-DK" err="1">
                <a:ea typeface="Calibri"/>
                <a:cs typeface="Calibri"/>
              </a:rPr>
              <a:t>stiv</a:t>
            </a:r>
            <a:r>
              <a:rPr lang="da-DK">
                <a:ea typeface="Calibri"/>
                <a:cs typeface="Calibri"/>
              </a:rPr>
              <a:t>, </a:t>
            </a:r>
            <a:r>
              <a:rPr lang="da-DK" err="1">
                <a:ea typeface="Calibri"/>
                <a:cs typeface="Calibri"/>
              </a:rPr>
              <a:t>grundet</a:t>
            </a:r>
            <a:r>
              <a:rPr lang="da-DK">
                <a:ea typeface="Calibri"/>
                <a:cs typeface="Calibri"/>
              </a:rPr>
              <a:t> </a:t>
            </a:r>
            <a:r>
              <a:rPr lang="da-DK" err="1">
                <a:ea typeface="Calibri"/>
                <a:cs typeface="Calibri"/>
              </a:rPr>
              <a:t>bl.a</a:t>
            </a:r>
            <a:r>
              <a:rPr lang="da-DK">
                <a:ea typeface="Calibri"/>
                <a:cs typeface="Calibri"/>
              </a:rPr>
              <a:t>. </a:t>
            </a:r>
            <a:r>
              <a:rPr lang="da-DK" err="1">
                <a:ea typeface="Calibri"/>
                <a:cs typeface="Calibri"/>
              </a:rPr>
              <a:t>forhøjet</a:t>
            </a:r>
            <a:r>
              <a:rPr lang="da-DK">
                <a:ea typeface="Calibri"/>
                <a:cs typeface="Calibri"/>
              </a:rPr>
              <a:t> </a:t>
            </a:r>
            <a:r>
              <a:rPr lang="da-DK" err="1">
                <a:ea typeface="Calibri"/>
                <a:cs typeface="Calibri"/>
              </a:rPr>
              <a:t>blodsukker</a:t>
            </a:r>
            <a:r>
              <a:rPr lang="da-DK">
                <a:ea typeface="Calibri"/>
                <a:cs typeface="Calibri"/>
              </a:rPr>
              <a:t> </a:t>
            </a:r>
            <a:r>
              <a:rPr lang="da-DK" err="1">
                <a:ea typeface="Calibri"/>
                <a:cs typeface="Calibri"/>
              </a:rPr>
              <a:t>og</a:t>
            </a:r>
            <a:r>
              <a:rPr lang="da-DK">
                <a:ea typeface="Calibri"/>
                <a:cs typeface="Calibri"/>
              </a:rPr>
              <a:t> </a:t>
            </a:r>
            <a:r>
              <a:rPr lang="da-DK" err="1">
                <a:ea typeface="Calibri"/>
                <a:cs typeface="Calibri"/>
              </a:rPr>
              <a:t>kolesterol</a:t>
            </a:r>
            <a:r>
              <a:rPr lang="da-DK">
                <a:ea typeface="Calibri"/>
                <a:cs typeface="Calibri"/>
              </a:rPr>
              <a:t> I </a:t>
            </a:r>
            <a:r>
              <a:rPr lang="da-DK" err="1">
                <a:ea typeface="Calibri"/>
                <a:cs typeface="Calibri"/>
              </a:rPr>
              <a:t>blodet</a:t>
            </a:r>
            <a:r>
              <a:rPr lang="da-DK">
                <a:ea typeface="Calibri"/>
                <a:cs typeface="Calibri"/>
              </a:rPr>
              <a:t>, </a:t>
            </a:r>
            <a:r>
              <a:rPr lang="da-DK" err="1">
                <a:ea typeface="Calibri"/>
                <a:cs typeface="Calibri"/>
              </a:rPr>
              <a:t>hvilket</a:t>
            </a:r>
            <a:r>
              <a:rPr lang="da-DK">
                <a:ea typeface="Calibri"/>
                <a:cs typeface="Calibri"/>
              </a:rPr>
              <a:t> </a:t>
            </a:r>
            <a:r>
              <a:rPr lang="da-DK" err="1">
                <a:ea typeface="Calibri"/>
                <a:cs typeface="Calibri"/>
              </a:rPr>
              <a:t>medfører</a:t>
            </a:r>
            <a:r>
              <a:rPr lang="da-DK">
                <a:ea typeface="Calibri"/>
                <a:cs typeface="Calibri"/>
              </a:rPr>
              <a:t> </a:t>
            </a:r>
            <a:r>
              <a:rPr lang="da-DK" err="1">
                <a:ea typeface="Calibri"/>
                <a:cs typeface="Calibri"/>
              </a:rPr>
              <a:t>øget</a:t>
            </a:r>
            <a:r>
              <a:rPr lang="da-DK">
                <a:ea typeface="Calibri"/>
                <a:cs typeface="Calibri"/>
              </a:rPr>
              <a:t> </a:t>
            </a:r>
            <a:r>
              <a:rPr lang="da-DK" err="1">
                <a:ea typeface="Calibri"/>
                <a:cs typeface="Calibri"/>
              </a:rPr>
              <a:t>risiko</a:t>
            </a:r>
            <a:r>
              <a:rPr lang="da-DK">
                <a:ea typeface="Calibri"/>
                <a:cs typeface="Calibri"/>
              </a:rPr>
              <a:t> for </a:t>
            </a:r>
            <a:r>
              <a:rPr lang="da-DK" err="1">
                <a:ea typeface="Calibri"/>
                <a:cs typeface="Calibri"/>
              </a:rPr>
              <a:t>udvikling</a:t>
            </a:r>
            <a:r>
              <a:rPr lang="da-DK">
                <a:ea typeface="Calibri"/>
                <a:cs typeface="Calibri"/>
              </a:rPr>
              <a:t> </a:t>
            </a:r>
            <a:r>
              <a:rPr lang="da-DK" err="1">
                <a:ea typeface="Calibri"/>
                <a:cs typeface="Calibri"/>
              </a:rPr>
              <a:t>af</a:t>
            </a:r>
            <a:r>
              <a:rPr lang="da-DK">
                <a:ea typeface="Calibri"/>
                <a:cs typeface="Calibri"/>
              </a:rPr>
              <a:t> </a:t>
            </a:r>
            <a:r>
              <a:rPr lang="da-DK" err="1">
                <a:ea typeface="Calibri"/>
                <a:cs typeface="Calibri"/>
              </a:rPr>
              <a:t>åreforkalkning</a:t>
            </a:r>
            <a:r>
              <a:rPr lang="da-DK">
                <a:ea typeface="Calibri"/>
                <a:cs typeface="Calibri"/>
              </a:rPr>
              <a:t>.</a:t>
            </a:r>
          </a:p>
        </p:txBody>
      </p:sp>
      <p:sp>
        <p:nvSpPr>
          <p:cNvPr id="4" name="Slide Number Placeholder 3">
            <a:extLst>
              <a:ext uri="{FF2B5EF4-FFF2-40B4-BE49-F238E27FC236}">
                <a16:creationId xmlns:a16="http://schemas.microsoft.com/office/drawing/2014/main" id="{F5080B86-699D-86D2-F676-EFF7706DC06B}"/>
              </a:ext>
            </a:extLst>
          </p:cNvPr>
          <p:cNvSpPr>
            <a:spLocks noGrp="1"/>
          </p:cNvSpPr>
          <p:nvPr>
            <p:ph type="sldNum" sz="quarter" idx="5"/>
          </p:nvPr>
        </p:nvSpPr>
        <p:spPr/>
        <p:txBody>
          <a:bodyPr/>
          <a:lstStyle/>
          <a:p>
            <a:fld id="{E2301130-4817-AC40-8117-2C2B3CEC0120}" type="slidenum">
              <a:rPr lang="da-DK" smtClean="0"/>
              <a:t>4</a:t>
            </a:fld>
            <a:endParaRPr lang="da-DK"/>
          </a:p>
        </p:txBody>
      </p:sp>
    </p:spTree>
    <p:extLst>
      <p:ext uri="{BB962C8B-B14F-4D97-AF65-F5344CB8AC3E}">
        <p14:creationId xmlns:p14="http://schemas.microsoft.com/office/powerpoint/2010/main" val="1132763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a:t>Overvej om det er tid til at gøre brug af fx dialogkort eller en case. Der findes dialogkort og cases, som omhandler dette emne. </a:t>
            </a:r>
            <a:endParaRPr lang="en-US"/>
          </a:p>
          <a:p>
            <a:endParaRPr lang="en-US">
              <a:ea typeface="Calibri"/>
              <a:cs typeface="Calibri"/>
            </a:endParaRPr>
          </a:p>
        </p:txBody>
      </p:sp>
      <p:sp>
        <p:nvSpPr>
          <p:cNvPr id="4" name="Slide Number Placeholder 3"/>
          <p:cNvSpPr>
            <a:spLocks noGrp="1"/>
          </p:cNvSpPr>
          <p:nvPr>
            <p:ph type="sldNum" sz="quarter" idx="5"/>
          </p:nvPr>
        </p:nvSpPr>
        <p:spPr/>
        <p:txBody>
          <a:bodyPr/>
          <a:lstStyle/>
          <a:p>
            <a:fld id="{E2301130-4817-AC40-8117-2C2B3CEC0120}" type="slidenum">
              <a:rPr lang="da-DK" smtClean="0"/>
              <a:t>5</a:t>
            </a:fld>
            <a:endParaRPr lang="da-DK"/>
          </a:p>
        </p:txBody>
      </p:sp>
    </p:spTree>
    <p:extLst>
      <p:ext uri="{BB962C8B-B14F-4D97-AF65-F5344CB8AC3E}">
        <p14:creationId xmlns:p14="http://schemas.microsoft.com/office/powerpoint/2010/main" val="856899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0" i="0" kern="1200">
                <a:solidFill>
                  <a:schemeClr val="tx1"/>
                </a:solidFill>
                <a:effectLst/>
                <a:latin typeface="+mn-lt"/>
                <a:ea typeface="+mn-ea"/>
                <a:cs typeface="+mn-cs"/>
              </a:rPr>
              <a:t>Forebyggelse af følgesygdomme ved diabetes sker primært gennem en velreguleret diabetes, hvilket indebærer et stabilt blodsukker, sund kost, fysisk aktivitet, rygestop og vægttab. </a:t>
            </a:r>
          </a:p>
          <a:p>
            <a:r>
              <a:rPr lang="da-DK" sz="1200" b="0" i="0" kern="1200">
                <a:solidFill>
                  <a:schemeClr val="tx1"/>
                </a:solidFill>
                <a:effectLst/>
                <a:latin typeface="+mn-lt"/>
                <a:ea typeface="+mn-ea"/>
                <a:cs typeface="+mn-cs"/>
              </a:rPr>
              <a:t>Det er afgørende at overholde regelmæssige kontrolbesøg hos lægen for at tjekke øjne, nyrer, fødder, blodtryk og kolesterol. </a:t>
            </a:r>
          </a:p>
          <a:p>
            <a:endParaRPr lang="da-DK" b="1"/>
          </a:p>
          <a:p>
            <a:r>
              <a:rPr lang="da-DK" sz="1200" b="1" i="0" kern="1200">
                <a:solidFill>
                  <a:schemeClr val="tx1"/>
                </a:solidFill>
                <a:effectLst/>
                <a:latin typeface="+mn-lt"/>
                <a:ea typeface="+mn-ea"/>
                <a:cs typeface="+mn-cs"/>
              </a:rPr>
              <a:t>Centrale tiltag til forebyggelse:</a:t>
            </a:r>
            <a:endParaRPr lang="da-DK" sz="1200" b="0" i="0" kern="1200">
              <a:solidFill>
                <a:schemeClr val="tx1"/>
              </a:solidFill>
              <a:effectLst/>
              <a:latin typeface="+mn-lt"/>
              <a:ea typeface="Calibri"/>
              <a:cs typeface="Calibri"/>
            </a:endParaRPr>
          </a:p>
          <a:p>
            <a:r>
              <a:rPr lang="da-DK" sz="1200" b="1" i="0" kern="1200">
                <a:solidFill>
                  <a:schemeClr val="tx1"/>
                </a:solidFill>
                <a:effectLst/>
                <a:latin typeface="+mn-lt"/>
                <a:ea typeface="+mn-ea"/>
                <a:cs typeface="+mn-cs"/>
              </a:rPr>
              <a:t>Velreguleret blodsukker:</a:t>
            </a:r>
            <a:r>
              <a:rPr lang="da-DK" sz="1200" b="0" i="0" kern="1200">
                <a:solidFill>
                  <a:schemeClr val="tx1"/>
                </a:solidFill>
                <a:effectLst/>
                <a:latin typeface="+mn-lt"/>
                <a:ea typeface="+mn-ea"/>
                <a:cs typeface="+mn-cs"/>
              </a:rPr>
              <a:t> Et stabilt blodsukker nedsætter risikoen for skader på nerver og blodkar betydeligt.</a:t>
            </a:r>
          </a:p>
          <a:p>
            <a:r>
              <a:rPr lang="da-DK" sz="1200" b="1" i="0" kern="1200">
                <a:solidFill>
                  <a:schemeClr val="tx1"/>
                </a:solidFill>
                <a:effectLst/>
                <a:latin typeface="+mn-lt"/>
                <a:ea typeface="+mn-ea"/>
                <a:cs typeface="+mn-cs"/>
              </a:rPr>
              <a:t>Rygestop:</a:t>
            </a:r>
            <a:r>
              <a:rPr lang="da-DK" sz="1200" b="0" i="0" kern="1200">
                <a:solidFill>
                  <a:schemeClr val="tx1"/>
                </a:solidFill>
                <a:effectLst/>
                <a:latin typeface="+mn-lt"/>
                <a:ea typeface="+mn-ea"/>
                <a:cs typeface="+mn-cs"/>
              </a:rPr>
              <a:t> Rygning er en stor risikofaktor, der forværrer risikoen for hjertekarsygdomme og nyreskader, så rygestop er afgørende.</a:t>
            </a:r>
          </a:p>
          <a:p>
            <a:r>
              <a:rPr lang="da-DK" sz="1200" b="1" i="0" kern="1200">
                <a:solidFill>
                  <a:schemeClr val="tx1"/>
                </a:solidFill>
                <a:effectLst/>
                <a:latin typeface="+mn-lt"/>
                <a:ea typeface="+mn-ea"/>
                <a:cs typeface="+mn-cs"/>
              </a:rPr>
              <a:t>Sund livsstil:</a:t>
            </a:r>
            <a:r>
              <a:rPr lang="da-DK" sz="1200" b="0" i="0" kern="1200">
                <a:solidFill>
                  <a:schemeClr val="tx1"/>
                </a:solidFill>
                <a:effectLst/>
                <a:latin typeface="+mn-lt"/>
                <a:ea typeface="+mn-ea"/>
                <a:cs typeface="+mn-cs"/>
              </a:rPr>
              <a:t> Spis sundt (</a:t>
            </a:r>
            <a:r>
              <a:rPr lang="da-DK"/>
              <a:t>fx via Diabetesforeningens</a:t>
            </a:r>
            <a:r>
              <a:rPr lang="da-DK" sz="1200" b="0" i="0" kern="1200">
                <a:solidFill>
                  <a:schemeClr val="tx1"/>
                </a:solidFill>
                <a:effectLst/>
                <a:latin typeface="+mn-lt"/>
                <a:ea typeface="+mn-ea"/>
                <a:cs typeface="+mn-cs"/>
              </a:rPr>
              <a:t> kostråd) og vær fysisk aktiv (daglig motion) for at hjælpe med at stabilisere blodsukker, blodtryk og kolesterol.</a:t>
            </a:r>
          </a:p>
          <a:p>
            <a:r>
              <a:rPr lang="da-DK" sz="1200" b="1" i="0" kern="1200">
                <a:solidFill>
                  <a:schemeClr val="tx1"/>
                </a:solidFill>
                <a:effectLst/>
                <a:latin typeface="+mn-lt"/>
                <a:ea typeface="+mn-ea"/>
                <a:cs typeface="+mn-cs"/>
              </a:rPr>
              <a:t>Vægttab:</a:t>
            </a:r>
            <a:r>
              <a:rPr lang="da-DK" sz="1200" b="0" i="0" kern="1200">
                <a:solidFill>
                  <a:schemeClr val="tx1"/>
                </a:solidFill>
                <a:effectLst/>
                <a:latin typeface="+mn-lt"/>
                <a:ea typeface="+mn-ea"/>
                <a:cs typeface="+mn-cs"/>
              </a:rPr>
              <a:t> Ved overvægt kan selv et mindre vægttab forbedre blodsukkerreguleringen markant. </a:t>
            </a:r>
          </a:p>
          <a:p>
            <a:r>
              <a:rPr lang="da-DK" sz="1200" b="1" i="0" kern="1200">
                <a:solidFill>
                  <a:schemeClr val="tx1"/>
                </a:solidFill>
                <a:effectLst/>
                <a:latin typeface="+mn-lt"/>
                <a:ea typeface="+mn-ea"/>
                <a:cs typeface="+mn-cs"/>
              </a:rPr>
              <a:t>Regelmæssige tjek (forebyggende screening):</a:t>
            </a:r>
            <a:endParaRPr lang="da-DK" sz="1200" b="0" i="0" kern="1200">
              <a:solidFill>
                <a:schemeClr val="tx1"/>
              </a:solidFill>
              <a:effectLst/>
              <a:latin typeface="+mn-lt"/>
              <a:ea typeface="+mn-ea"/>
              <a:cs typeface="+mn-cs"/>
            </a:endParaRPr>
          </a:p>
          <a:p>
            <a:r>
              <a:rPr lang="da-DK" sz="1200" b="1" i="0" kern="1200">
                <a:solidFill>
                  <a:schemeClr val="tx1"/>
                </a:solidFill>
                <a:effectLst/>
                <a:latin typeface="+mn-lt"/>
                <a:ea typeface="+mn-ea"/>
                <a:cs typeface="+mn-cs"/>
              </a:rPr>
              <a:t>Øjne:</a:t>
            </a:r>
            <a:r>
              <a:rPr lang="da-DK" sz="1200" b="0" i="0" kern="1200">
                <a:solidFill>
                  <a:schemeClr val="tx1"/>
                </a:solidFill>
                <a:effectLst/>
                <a:latin typeface="+mn-lt"/>
                <a:ea typeface="+mn-ea"/>
                <a:cs typeface="+mn-cs"/>
              </a:rPr>
              <a:t> Gå til øjenlægen (som regel hvert andet år eller efter aftale) for at undgå nethindeforandringer.</a:t>
            </a:r>
          </a:p>
          <a:p>
            <a:r>
              <a:rPr lang="da-DK" sz="1200" b="1" i="0" kern="1200">
                <a:solidFill>
                  <a:schemeClr val="tx1"/>
                </a:solidFill>
                <a:effectLst/>
                <a:latin typeface="+mn-lt"/>
                <a:ea typeface="+mn-ea"/>
                <a:cs typeface="+mn-cs"/>
              </a:rPr>
              <a:t>Fødder:</a:t>
            </a:r>
            <a:r>
              <a:rPr lang="da-DK" sz="1200" b="0" i="0" kern="1200">
                <a:solidFill>
                  <a:schemeClr val="tx1"/>
                </a:solidFill>
                <a:effectLst/>
                <a:latin typeface="+mn-lt"/>
                <a:ea typeface="+mn-ea"/>
                <a:cs typeface="+mn-cs"/>
              </a:rPr>
              <a:t> Få tjekket fødderne årligt for at opdage følgesygdomme (nerveskader/fodsår) i tide.</a:t>
            </a:r>
          </a:p>
          <a:p>
            <a:r>
              <a:rPr lang="da-DK" sz="1200" b="1" i="0" kern="1200">
                <a:solidFill>
                  <a:schemeClr val="tx1"/>
                </a:solidFill>
                <a:effectLst/>
                <a:latin typeface="+mn-lt"/>
                <a:ea typeface="+mn-ea"/>
                <a:cs typeface="+mn-cs"/>
              </a:rPr>
              <a:t>Nyrer:</a:t>
            </a:r>
            <a:r>
              <a:rPr lang="da-DK" sz="1200" b="0" i="0" kern="1200">
                <a:solidFill>
                  <a:schemeClr val="tx1"/>
                </a:solidFill>
                <a:effectLst/>
                <a:latin typeface="+mn-lt"/>
                <a:ea typeface="+mn-ea"/>
                <a:cs typeface="+mn-cs"/>
              </a:rPr>
              <a:t> Få taget blod- og urinprøver årligt for at overvåge nyrefunktionen.</a:t>
            </a:r>
          </a:p>
          <a:p>
            <a:r>
              <a:rPr lang="da-DK" sz="1200" b="1" i="0" kern="1200">
                <a:solidFill>
                  <a:schemeClr val="tx1"/>
                </a:solidFill>
                <a:effectLst/>
                <a:latin typeface="+mn-lt"/>
                <a:ea typeface="+mn-ea"/>
                <a:cs typeface="+mn-cs"/>
              </a:rPr>
              <a:t>Hjerte:</a:t>
            </a:r>
            <a:r>
              <a:rPr lang="da-DK" sz="1200" b="0" i="0" kern="1200">
                <a:solidFill>
                  <a:schemeClr val="tx1"/>
                </a:solidFill>
                <a:effectLst/>
                <a:latin typeface="+mn-lt"/>
                <a:ea typeface="+mn-ea"/>
                <a:cs typeface="+mn-cs"/>
              </a:rPr>
              <a:t> Få målt blodtryk og kolesteroltal hver 3.-6. måned. </a:t>
            </a:r>
          </a:p>
          <a:p>
            <a:r>
              <a:rPr lang="da-DK" sz="1200" b="0" i="0" kern="1200">
                <a:solidFill>
                  <a:schemeClr val="tx1"/>
                </a:solidFill>
                <a:effectLst/>
                <a:latin typeface="+mn-lt"/>
                <a:ea typeface="+mn-ea"/>
                <a:cs typeface="+mn-cs"/>
              </a:rPr>
              <a:t>Man kan ikke garantere at undgå alle følgesygdomme, men en aktiv indsats kan bremse udviklingen eller udskyde dem betydeligt. </a:t>
            </a:r>
          </a:p>
          <a:p>
            <a:endParaRPr lang="da-DK">
              <a:ea typeface="Calibri"/>
              <a:cs typeface="Calibri"/>
            </a:endParaRPr>
          </a:p>
          <a:p>
            <a:endParaRPr lang="da-DK"/>
          </a:p>
        </p:txBody>
      </p:sp>
      <p:sp>
        <p:nvSpPr>
          <p:cNvPr id="4" name="Pladsholder til slidenummer 3"/>
          <p:cNvSpPr>
            <a:spLocks noGrp="1"/>
          </p:cNvSpPr>
          <p:nvPr>
            <p:ph type="sldNum" sz="quarter" idx="5"/>
          </p:nvPr>
        </p:nvSpPr>
        <p:spPr/>
        <p:txBody>
          <a:bodyPr/>
          <a:lstStyle/>
          <a:p>
            <a:fld id="{E2301130-4817-AC40-8117-2C2B3CEC0120}" type="slidenum">
              <a:rPr lang="da-DK" smtClean="0"/>
              <a:t>6</a:t>
            </a:fld>
            <a:endParaRPr lang="da-DK"/>
          </a:p>
        </p:txBody>
      </p:sp>
    </p:spTree>
    <p:extLst>
      <p:ext uri="{BB962C8B-B14F-4D97-AF65-F5344CB8AC3E}">
        <p14:creationId xmlns:p14="http://schemas.microsoft.com/office/powerpoint/2010/main" val="4083907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noter 4">
            <a:extLst>
              <a:ext uri="{FF2B5EF4-FFF2-40B4-BE49-F238E27FC236}">
                <a16:creationId xmlns:a16="http://schemas.microsoft.com/office/drawing/2014/main" id="{E5DF8EA1-C99A-732E-5BEE-EE428600154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a:t>Personer med </a:t>
            </a:r>
            <a:r>
              <a:rPr lang="da-DK" b="0"/>
              <a:t>diabetes</a:t>
            </a:r>
            <a:r>
              <a:rPr lang="da-DK"/>
              <a:t> har 2–4 gange øget risiko for at udvikle hjerte-kar-sygdomme. Derfor er behandling ikke kun rettet mod blodsukker, men også mod andre risikofaktorer.</a:t>
            </a:r>
          </a:p>
          <a:p>
            <a:r>
              <a:rPr lang="da-DK"/>
              <a:t>Ved diabetes er der større risiko for åreforkalkning, især hvis blodsukkeret er for højt over længere tid. Det høje blodsukker kan med tiden skade blodkarrene og gøre det lettere for fedt at sætte sig fast. Når fedt samler sig, bliver karvæggene tykkere og stivere. Det gør blodkarrene smallere, så blodet ikke kan løbe så let igennem. Det kaldes også for åreforkalkning (aterosklerose). Åreforkalkning kan opstå i hele kroppen, både i de store og i de små blodkar. </a:t>
            </a:r>
          </a:p>
          <a:p>
            <a:r>
              <a:rPr lang="da-DK" i="1">
                <a:solidFill>
                  <a:srgbClr val="FF0000"/>
                </a:solidFill>
                <a:highlight>
                  <a:srgbClr val="FFFF00"/>
                </a:highlight>
              </a:rPr>
              <a:t>Personer med diabetes har ofte også forhøjet blodtryk, for meget fedt i blodet og overvægt, som øger risikoen yderligere. Kommentar Mette: skal overvægt undlades, da det ikke altid er tilfældet og kan virke stigmatiserende?</a:t>
            </a:r>
            <a:endParaRPr lang="da-DK" i="1">
              <a:solidFill>
                <a:srgbClr val="FF0000"/>
              </a:solidFill>
              <a:highlight>
                <a:srgbClr val="FFFF00"/>
              </a:highlight>
              <a:ea typeface="Calibri"/>
              <a:cs typeface="Calibri"/>
            </a:endParaRPr>
          </a:p>
          <a:p>
            <a:endParaRPr lang="da-DK" i="1">
              <a:solidFill>
                <a:srgbClr val="FF0000"/>
              </a:solidFill>
              <a:highlight>
                <a:srgbClr val="FFFF00"/>
              </a:highlight>
            </a:endParaRPr>
          </a:p>
          <a:p>
            <a:r>
              <a:rPr lang="da-DK"/>
              <a:t>Åreforkalkning i de store blodkar (arterier) kan føre til gradvist forsnævring og helt tilstoppes af en blodprop.</a:t>
            </a:r>
          </a:p>
          <a:p>
            <a:r>
              <a:rPr lang="da-DK" b="1"/>
              <a:t>Iskæmisk hjertesygdom:</a:t>
            </a:r>
            <a:br>
              <a:rPr lang="da-DK"/>
            </a:br>
            <a:r>
              <a:rPr lang="da-DK"/>
              <a:t>Når åreforkalkning sidder i hjertets blodkar, får hjertet mindre blod og ilt. Det kan give brystsmerter, især ved aktivitet. Hvis der dannes en blodprop, kan det føre til en blodprop i hjertet.</a:t>
            </a:r>
          </a:p>
          <a:p>
            <a:r>
              <a:rPr lang="da-DK" b="1"/>
              <a:t>Blodprop i hjernen (apopleksi):</a:t>
            </a:r>
            <a:br>
              <a:rPr lang="da-DK"/>
            </a:br>
            <a:r>
              <a:rPr lang="da-DK"/>
              <a:t>Hvis blodkarrene til hjernen bliver snævre, får hjernen mindre ilt. En blodprop kan blokere et kar og give en blodprop i hjernen.</a:t>
            </a:r>
          </a:p>
          <a:p>
            <a:r>
              <a:rPr lang="da-DK" b="1"/>
              <a:t>Nedsat blodcirkulation i benene /Perifer arteriesygdom:</a:t>
            </a:r>
            <a:br>
              <a:rPr lang="da-DK"/>
            </a:br>
            <a:r>
              <a:rPr lang="da-DK"/>
              <a:t>Når blodkarrene i benene er forsnævrede, kommer der mindre blod til musklerne. Det kan give smerter ved gang. I svære tilfælde kan der komme smerter i hvile og sår, der ikke heler.</a:t>
            </a:r>
          </a:p>
          <a:p>
            <a:pPr marL="0" marR="0" lvl="0" indent="0" algn="l" defTabSz="914400" rtl="0" eaLnBrk="1" fontAlgn="auto" latinLnBrk="0" hangingPunct="1">
              <a:lnSpc>
                <a:spcPct val="100000"/>
              </a:lnSpc>
              <a:spcBef>
                <a:spcPts val="0"/>
              </a:spcBef>
              <a:spcAft>
                <a:spcPts val="0"/>
              </a:spcAft>
              <a:buClrTx/>
              <a:buSzTx/>
              <a:buFontTx/>
              <a:buNone/>
              <a:tabLst/>
              <a:defRPr/>
            </a:pPr>
            <a:r>
              <a:rPr lang="da-DK" b="1"/>
              <a:t>Hjertesvigt </a:t>
            </a:r>
            <a:r>
              <a:rPr lang="da-DK"/>
              <a:t>(nedsat pumpefunktion)</a:t>
            </a:r>
            <a:r>
              <a:rPr lang="da-DK" b="1"/>
              <a:t>:</a:t>
            </a:r>
            <a:br>
              <a:rPr lang="da-DK"/>
            </a:br>
            <a:r>
              <a:rPr lang="da-DK"/>
              <a:t>Hjertesvigt kan udvikles som følge af langvarig belastning af hjertet. Hjertet kan blive svagt og have svært ved at pumpe blod rundt. Det kan give åndenød, træthed og væske i kroppen. Det skyldes ofte dårlig blodforsyning til hjertet og højt blodtryk.</a:t>
            </a:r>
          </a:p>
          <a:p>
            <a:r>
              <a:rPr lang="da-DK" b="1"/>
              <a:t>Hjerterytmeforstyrrelser </a:t>
            </a:r>
            <a:r>
              <a:rPr lang="da-DK" b="0"/>
              <a:t>(</a:t>
            </a:r>
            <a:r>
              <a:rPr lang="da-DK"/>
              <a:t>atrieflimmer)</a:t>
            </a:r>
            <a:r>
              <a:rPr lang="da-DK" b="1"/>
              <a:t>:</a:t>
            </a:r>
            <a:br>
              <a:rPr lang="da-DK">
                <a:cs typeface="+mn-lt"/>
              </a:rPr>
            </a:br>
            <a:r>
              <a:rPr lang="da-DK"/>
              <a:t>Personer med diabetes har øget risiko for uregelmæssig hjerterytme. Det kan skyldes, at hjertet over tid bliver påvirket af dårlig blodforsyning og belastning.</a:t>
            </a:r>
            <a:endParaRPr lang="da-DK" b="0" i="0">
              <a:solidFill>
                <a:srgbClr val="000000"/>
              </a:solidFill>
              <a:effectLst/>
              <a:latin typeface="Open Sans" panose="020B0606030504020204" pitchFamily="34" charset="0"/>
              <a:ea typeface="Open Sans"/>
              <a:cs typeface="Open Sans"/>
            </a:endParaRPr>
          </a:p>
        </p:txBody>
      </p:sp>
    </p:spTree>
    <p:extLst>
      <p:ext uri="{BB962C8B-B14F-4D97-AF65-F5344CB8AC3E}">
        <p14:creationId xmlns:p14="http://schemas.microsoft.com/office/powerpoint/2010/main" val="260063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D361BB-7CF1-8FC5-072F-819C65E2E49E}"/>
            </a:ext>
          </a:extLst>
        </p:cNvPr>
        <p:cNvGrpSpPr/>
        <p:nvPr/>
      </p:nvGrpSpPr>
      <p:grpSpPr>
        <a:xfrm>
          <a:off x="0" y="0"/>
          <a:ext cx="0" cy="0"/>
          <a:chOff x="0" y="0"/>
          <a:chExt cx="0" cy="0"/>
        </a:xfrm>
      </p:grpSpPr>
      <p:sp>
        <p:nvSpPr>
          <p:cNvPr id="5" name="Pladsholder til noter 4">
            <a:extLst>
              <a:ext uri="{FF2B5EF4-FFF2-40B4-BE49-F238E27FC236}">
                <a16:creationId xmlns:a16="http://schemas.microsoft.com/office/drawing/2014/main" id="{F3E05091-8599-6233-D336-A3DA5C79946C}"/>
              </a:ext>
            </a:extLst>
          </p:cNvPr>
          <p:cNvSpPr>
            <a:spLocks noGrp="1"/>
          </p:cNvSpPr>
          <p:nvPr>
            <p:ph type="body" idx="1"/>
          </p:nvPr>
        </p:nvSpPr>
        <p:spPr/>
        <p:txBody>
          <a:bodyPr/>
          <a:lstStyle/>
          <a:p>
            <a:pPr algn="l"/>
            <a:r>
              <a:rPr lang="da-DK" b="0" i="0">
                <a:solidFill>
                  <a:srgbClr val="000000"/>
                </a:solidFill>
                <a:effectLst/>
                <a:latin typeface="Open Sans" panose="020B0606030504020204" pitchFamily="34" charset="0"/>
              </a:rPr>
              <a:t>Animation – 1 klik</a:t>
            </a:r>
          </a:p>
          <a:p>
            <a:pPr marL="0" marR="0" lvl="0" indent="0" algn="l" defTabSz="914400" rtl="0" eaLnBrk="1" fontAlgn="auto" latinLnBrk="0" hangingPunct="1">
              <a:lnSpc>
                <a:spcPct val="100000"/>
              </a:lnSpc>
              <a:spcBef>
                <a:spcPts val="0"/>
              </a:spcBef>
              <a:spcAft>
                <a:spcPts val="0"/>
              </a:spcAft>
              <a:buClrTx/>
              <a:buSzTx/>
              <a:buFontTx/>
              <a:buNone/>
              <a:tabLst/>
              <a:defRPr/>
            </a:pPr>
            <a:r>
              <a:rPr lang="da-DK" b="1"/>
              <a:t>Symptomer: </a:t>
            </a:r>
            <a:r>
              <a:rPr lang="da-DK"/>
              <a:t>Det er vigtigt, at være opmærksomme på </a:t>
            </a:r>
            <a:r>
              <a:rPr lang="da-DK" b="0"/>
              <a:t>nye symptomer eller ændringer i borgerens funktionsniveau</a:t>
            </a:r>
            <a:r>
              <a:rPr lang="da-DK"/>
              <a:t>, da tidlig opsporing af hjerte-kar-sygdom kan forebygge alvorlige komplikationer.</a:t>
            </a:r>
          </a:p>
          <a:p>
            <a:r>
              <a:rPr lang="da-DK"/>
              <a:t>Personer med </a:t>
            </a:r>
            <a:r>
              <a:rPr lang="da-DK" b="0"/>
              <a:t>diabetes </a:t>
            </a:r>
            <a:r>
              <a:rPr lang="da-DK"/>
              <a:t>har øget risiko for hjerte-kar-sygdom på grund af påvirkning af blodkar og øget udvikling af åreforkalkning.</a:t>
            </a:r>
          </a:p>
          <a:p>
            <a:pPr marL="171450" indent="-171450">
              <a:buFont typeface="Arial" panose="020B0604020202020204" pitchFamily="34" charset="0"/>
              <a:buChar char="•"/>
            </a:pPr>
            <a:r>
              <a:rPr lang="da-DK" b="1"/>
              <a:t>Brystsmerter eller trykken i brystet </a:t>
            </a:r>
            <a:r>
              <a:rPr lang="da-DK"/>
              <a:t>kan være tegn på </a:t>
            </a:r>
            <a:r>
              <a:rPr lang="da-DK" b="0"/>
              <a:t>iskæmisk hjertesygdom, </a:t>
            </a:r>
            <a:r>
              <a:rPr lang="da-DK"/>
              <a:t>hvor hjertets kranspulsårer er forsnævrede. Symptomerne opstår ofte i forbindelse med </a:t>
            </a:r>
            <a:r>
              <a:rPr lang="da-DK" b="0"/>
              <a:t>fysisk aktivitet eller anstrengelse, hvor hjertet har brug for mere ilt, og de forsvinder typisk igen i hvile, når belastningen falder. Hos personer med diabetes kan symptomer dog være mindre tydelige eller atypiske, fordi nerveskader kan påvirke smerteopfattelsen.</a:t>
            </a:r>
          </a:p>
          <a:p>
            <a:pPr marL="171450" indent="-171450">
              <a:buFont typeface="Arial" panose="020B0604020202020204" pitchFamily="34" charset="0"/>
              <a:buChar char="•"/>
            </a:pPr>
            <a:r>
              <a:rPr lang="da-DK" b="1"/>
              <a:t>Åndenød ved aktivitet eller i hvile</a:t>
            </a:r>
            <a:r>
              <a:rPr lang="da-DK"/>
              <a:t> kan være tegn på nedsat hjertepumpefunktion, fx ved </a:t>
            </a:r>
            <a:r>
              <a:rPr lang="da-DK" b="0"/>
              <a:t>hjertesvigt</a:t>
            </a:r>
            <a:r>
              <a:rPr lang="da-DK"/>
              <a:t>.</a:t>
            </a:r>
          </a:p>
          <a:p>
            <a:pPr marL="171450" indent="-171450">
              <a:buFont typeface="Arial" panose="020B0604020202020204" pitchFamily="34" charset="0"/>
              <a:buChar char="•"/>
            </a:pPr>
            <a:r>
              <a:rPr lang="da-DK" b="1"/>
              <a:t>Kolde eller blege fødder</a:t>
            </a:r>
            <a:r>
              <a:rPr lang="da-DK"/>
              <a:t>, </a:t>
            </a:r>
            <a:r>
              <a:rPr lang="da-DK" b="1"/>
              <a:t>smerter i ben ved gang</a:t>
            </a:r>
            <a:r>
              <a:rPr lang="da-DK"/>
              <a:t> og </a:t>
            </a:r>
            <a:r>
              <a:rPr lang="da-DK" b="1"/>
              <a:t>dårlig sårheling på fødder</a:t>
            </a:r>
            <a:r>
              <a:rPr lang="da-DK"/>
              <a:t> kan skyldes nedsat blodcirkulation i benene. Dette øger også risikoen for </a:t>
            </a:r>
            <a:r>
              <a:rPr lang="da-DK" b="0"/>
              <a:t>diabetiske fodsår</a:t>
            </a:r>
            <a:r>
              <a:rPr lang="da-DK"/>
              <a:t>.</a:t>
            </a:r>
          </a:p>
          <a:p>
            <a:pPr marL="171450" indent="-171450">
              <a:buFont typeface="Arial" panose="020B0604020202020204" pitchFamily="34" charset="0"/>
              <a:buChar char="•"/>
            </a:pPr>
            <a:r>
              <a:rPr lang="da-DK" b="1"/>
              <a:t>Hævede ben eller ankler</a:t>
            </a:r>
            <a:r>
              <a:rPr lang="da-DK"/>
              <a:t> kan skyldes væskeophobning i kroppen, hvilket kan være et tegn på </a:t>
            </a:r>
            <a:r>
              <a:rPr lang="da-DK" b="0"/>
              <a:t>Hjertesvigt.</a:t>
            </a:r>
          </a:p>
          <a:p>
            <a:pPr marL="171450" indent="-171450">
              <a:buFont typeface="Arial" panose="020B0604020202020204" pitchFamily="34" charset="0"/>
              <a:buChar char="•"/>
            </a:pPr>
            <a:r>
              <a:rPr lang="da-DK" b="1"/>
              <a:t>Hurtig eller uregelmæssig puls</a:t>
            </a:r>
            <a:r>
              <a:rPr lang="da-DK"/>
              <a:t> kan være tegn på en hjerterytmeforstyrrelse, fx </a:t>
            </a:r>
            <a:r>
              <a:rPr lang="da-DK" b="0"/>
              <a:t>Atrieflimren</a:t>
            </a:r>
            <a:r>
              <a:rPr lang="da-DK"/>
              <a:t>, som øger risikoen for blodprop i hjernen.</a:t>
            </a:r>
            <a:endParaRPr lang="da-DK" b="0"/>
          </a:p>
          <a:p>
            <a:pPr marL="171450" indent="-171450">
              <a:buFont typeface="Arial" panose="020B0604020202020204" pitchFamily="34" charset="0"/>
              <a:buChar char="•"/>
            </a:pPr>
            <a:endParaRPr lang="da-DK" b="1"/>
          </a:p>
          <a:p>
            <a:r>
              <a:rPr lang="da-DK" b="1"/>
              <a:t>Behandling: </a:t>
            </a:r>
          </a:p>
          <a:p>
            <a:r>
              <a:rPr lang="da-DK" b="0"/>
              <a:t>Livsstil</a:t>
            </a:r>
            <a:r>
              <a:rPr lang="da-DK"/>
              <a:t> er en central del af forebyggelsen og behandlingen. KRAM faktorerne er vigtige: Sund kost, regelmæssig fysisk aktivitet og rygestop kan reducere risikoen for åreforkalkning og forbedre både blodsukker, blodtryk og kolesterol.</a:t>
            </a:r>
          </a:p>
          <a:p>
            <a:pPr marL="171450" indent="-171450">
              <a:buFont typeface="Arial" panose="020B0604020202020204" pitchFamily="34" charset="0"/>
              <a:buChar char="•"/>
            </a:pPr>
            <a:r>
              <a:rPr lang="da-DK" b="1"/>
              <a:t>Rygestop</a:t>
            </a:r>
            <a:r>
              <a:rPr lang="da-DK" b="0"/>
              <a:t> inkl. alle nikotinprodukter. Rygning øget risikoen for åreforkalkning og belaster desuden hjertet, fordi blodtryk og puls stiger.</a:t>
            </a:r>
          </a:p>
          <a:p>
            <a:pPr marL="171450" indent="-171450">
              <a:buFont typeface="Arial" panose="020B0604020202020204" pitchFamily="34" charset="0"/>
              <a:buChar char="•"/>
            </a:pPr>
            <a:r>
              <a:rPr lang="da-DK" b="1"/>
              <a:t>Holde et stabilt og normalt blodsukker</a:t>
            </a:r>
            <a:r>
              <a:rPr lang="da-DK" b="0"/>
              <a:t> mindsker skader på blodkarrene.</a:t>
            </a:r>
            <a:r>
              <a:rPr lang="da-DK" b="1"/>
              <a:t> </a:t>
            </a:r>
            <a:r>
              <a:rPr lang="da-DK"/>
              <a:t>Langvarigt forhøjet blodsukker kan skade karvæggen og fremme udviklingen af åreforkalkning.</a:t>
            </a:r>
          </a:p>
          <a:p>
            <a:pPr marL="171450" indent="-171450">
              <a:buFont typeface="Arial" panose="020B0604020202020204" pitchFamily="34" charset="0"/>
              <a:buChar char="•"/>
            </a:pPr>
            <a:r>
              <a:rPr lang="da-DK" b="1"/>
              <a:t>Behandling for forhøjet blodtryk </a:t>
            </a:r>
            <a:r>
              <a:rPr lang="da-DK"/>
              <a:t>og</a:t>
            </a:r>
            <a:r>
              <a:rPr lang="da-DK" b="1"/>
              <a:t> forhøjet kolesterol</a:t>
            </a:r>
            <a:r>
              <a:rPr lang="da-DK"/>
              <a:t> reducerer risikoen for blodpropper i hjertet og hjernen.</a:t>
            </a:r>
          </a:p>
          <a:p>
            <a:pPr marL="171450" indent="-171450">
              <a:buFont typeface="Arial" panose="020B0604020202020204" pitchFamily="34" charset="0"/>
              <a:buChar char="•"/>
            </a:pPr>
            <a:r>
              <a:rPr lang="da-DK" b="1"/>
              <a:t>Blodfortyndende behandling</a:t>
            </a:r>
            <a:r>
              <a:rPr lang="da-DK"/>
              <a:t> fx </a:t>
            </a:r>
            <a:r>
              <a:rPr lang="da-DK" err="1"/>
              <a:t>Hjertemagnyl</a:t>
            </a:r>
            <a:r>
              <a:rPr lang="da-DK"/>
              <a:t> gives ved øget risiko for </a:t>
            </a:r>
            <a:r>
              <a:rPr lang="da-DK" b="0"/>
              <a:t>iskæmisk</a:t>
            </a:r>
            <a:r>
              <a:rPr lang="da-DK" b="1"/>
              <a:t> </a:t>
            </a:r>
            <a:r>
              <a:rPr lang="da-DK" b="0"/>
              <a:t>hjertesygdom</a:t>
            </a:r>
            <a:r>
              <a:rPr lang="da-DK"/>
              <a:t> for at forebygge blodpropper.</a:t>
            </a:r>
          </a:p>
          <a:p>
            <a:pPr marL="171450" indent="-171450">
              <a:buFont typeface="Arial" panose="020B0604020202020204" pitchFamily="34" charset="0"/>
              <a:buChar char="•"/>
            </a:pPr>
            <a:r>
              <a:rPr lang="da-DK" b="1"/>
              <a:t>Diabetesmedicin, </a:t>
            </a:r>
            <a:r>
              <a:rPr lang="da-DK"/>
              <a:t>fx </a:t>
            </a:r>
            <a:r>
              <a:rPr lang="da-DK" err="1"/>
              <a:t>Ozempic</a:t>
            </a:r>
            <a:r>
              <a:rPr lang="da-DK"/>
              <a:t>, </a:t>
            </a:r>
            <a:r>
              <a:rPr lang="da-DK" err="1"/>
              <a:t>Forxiga</a:t>
            </a:r>
            <a:r>
              <a:rPr lang="da-DK"/>
              <a:t> og </a:t>
            </a:r>
            <a:r>
              <a:rPr lang="da-DK" err="1"/>
              <a:t>Jardiance</a:t>
            </a:r>
            <a:r>
              <a:rPr lang="da-DK"/>
              <a:t>, har en </a:t>
            </a:r>
            <a:r>
              <a:rPr lang="da-DK" b="0"/>
              <a:t>hjerte- og nyrebeskyttende effekt </a:t>
            </a:r>
            <a:r>
              <a:rPr lang="da-DK"/>
              <a:t>og kan reducere risikoen for hjerte-kar-komplikationer hos personer med diabetes.</a:t>
            </a:r>
          </a:p>
          <a:p>
            <a:endParaRPr lang="da-DK"/>
          </a:p>
          <a:p>
            <a:pPr marL="0" marR="0" lvl="0" indent="0" algn="l" defTabSz="914400" rtl="0" eaLnBrk="1" fontAlgn="auto" latinLnBrk="0" hangingPunct="1">
              <a:lnSpc>
                <a:spcPct val="100000"/>
              </a:lnSpc>
              <a:spcBef>
                <a:spcPts val="0"/>
              </a:spcBef>
              <a:spcAft>
                <a:spcPts val="0"/>
              </a:spcAft>
              <a:buClrTx/>
              <a:buSzTx/>
              <a:buFontTx/>
              <a:buNone/>
              <a:tabLst/>
              <a:defRPr/>
            </a:pPr>
            <a:r>
              <a:rPr lang="da-DK" b="0"/>
              <a:t>(animation 1 klik for at få frem) </a:t>
            </a:r>
            <a:r>
              <a:rPr lang="da-DK" b="1"/>
              <a:t>Pludselig lammelse i ansigt, arm eller ben (ofte i den ene side), talebesvær, hængende mundvig </a:t>
            </a:r>
            <a:r>
              <a:rPr lang="da-DK" b="0"/>
              <a:t>kan være tegn på blodprop i hjernen (</a:t>
            </a:r>
            <a:r>
              <a:rPr lang="da-DK" b="0" err="1"/>
              <a:t>apoleksi</a:t>
            </a:r>
            <a:r>
              <a:rPr lang="da-DK" b="0"/>
              <a:t>)</a:t>
            </a:r>
            <a:endParaRPr lang="da-DK" b="1"/>
          </a:p>
          <a:p>
            <a:endParaRPr lang="da-DK"/>
          </a:p>
          <a:p>
            <a:endParaRPr lang="da-DK" b="1"/>
          </a:p>
          <a:p>
            <a:pPr algn="l"/>
            <a:endParaRPr lang="da-DK" b="0" i="0">
              <a:solidFill>
                <a:srgbClr val="000000"/>
              </a:solidFill>
              <a:effectLst/>
              <a:latin typeface="Open Sans" panose="020B0606030504020204" pitchFamily="34" charset="0"/>
              <a:ea typeface="Open Sans"/>
              <a:cs typeface="Open Sans"/>
            </a:endParaRPr>
          </a:p>
        </p:txBody>
      </p:sp>
    </p:spTree>
    <p:extLst>
      <p:ext uri="{BB962C8B-B14F-4D97-AF65-F5344CB8AC3E}">
        <p14:creationId xmlns:p14="http://schemas.microsoft.com/office/powerpoint/2010/main" val="1372671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noter 4">
            <a:extLst>
              <a:ext uri="{FF2B5EF4-FFF2-40B4-BE49-F238E27FC236}">
                <a16:creationId xmlns:a16="http://schemas.microsoft.com/office/drawing/2014/main" id="{E5DF8EA1-C99A-732E-5BEE-EE428600154F}"/>
              </a:ext>
            </a:extLst>
          </p:cNvPr>
          <p:cNvSpPr>
            <a:spLocks noGrp="1"/>
          </p:cNvSpPr>
          <p:nvPr>
            <p:ph type="body" idx="1"/>
          </p:nvPr>
        </p:nvSpPr>
        <p:spPr/>
        <p:txBody>
          <a:bodyPr/>
          <a:lstStyle/>
          <a:p>
            <a:r>
              <a:rPr lang="da-DK">
                <a:solidFill>
                  <a:srgbClr val="000000"/>
                </a:solidFill>
                <a:latin typeface="Open Sans"/>
                <a:ea typeface="Open Sans"/>
                <a:cs typeface="Open Sans"/>
              </a:rPr>
              <a:t>Nerveskader (også kaldes neuropati) er en </a:t>
            </a:r>
            <a:r>
              <a:rPr lang="da-DK">
                <a:latin typeface="Open Sans"/>
                <a:ea typeface="Open Sans"/>
                <a:cs typeface="Open Sans"/>
              </a:rPr>
              <a:t>almindelig følgesygdom til diabetes. Kaldes også nervebetændelse</a:t>
            </a:r>
            <a:r>
              <a:rPr lang="da-DK">
                <a:solidFill>
                  <a:srgbClr val="000000"/>
                </a:solidFill>
                <a:latin typeface="Open Sans"/>
                <a:ea typeface="Open Sans"/>
                <a:cs typeface="Open Sans"/>
              </a:rPr>
              <a:t>, men det har intet med betændelsestilstand at gøre.</a:t>
            </a:r>
            <a:endParaRPr lang="en-US">
              <a:latin typeface="Open Sans"/>
              <a:ea typeface="Open Sans"/>
              <a:cs typeface="Open Sans"/>
            </a:endParaRPr>
          </a:p>
          <a:p>
            <a:r>
              <a:rPr lang="da-DK" b="1">
                <a:solidFill>
                  <a:srgbClr val="000000"/>
                </a:solidFill>
                <a:latin typeface="Open Sans"/>
                <a:ea typeface="Open Sans"/>
                <a:cs typeface="Open Sans"/>
              </a:rPr>
              <a:t>Udvikling:</a:t>
            </a:r>
            <a:r>
              <a:rPr lang="da-DK">
                <a:solidFill>
                  <a:srgbClr val="000000"/>
                </a:solidFill>
                <a:latin typeface="Open Sans"/>
                <a:ea typeface="Open Sans"/>
                <a:cs typeface="Open Sans"/>
              </a:rPr>
              <a:t> Nerveskader udvikles over mange år, og giver varige symptomer og skader.  </a:t>
            </a:r>
            <a:r>
              <a:rPr lang="da-DK">
                <a:solidFill>
                  <a:srgbClr val="000000"/>
                </a:solidFill>
              </a:rPr>
              <a:t>Risikoen for at udvikle diabetisk nerve­betændelse stiger, jo længere tid man har haft diabetes. </a:t>
            </a:r>
            <a:endParaRPr lang="da-DK"/>
          </a:p>
          <a:p>
            <a:r>
              <a:rPr lang="da-DK">
                <a:solidFill>
                  <a:srgbClr val="000000"/>
                </a:solidFill>
              </a:rPr>
              <a:t>Skaderne udvikler sig langsomt og symptomerne opdages ofte sent fx i forbindelse med, at der fx opstår sår på fødderne pga. nedsat følesans.  </a:t>
            </a:r>
          </a:p>
          <a:p>
            <a:endParaRPr lang="da-DK" b="1">
              <a:solidFill>
                <a:srgbClr val="000000"/>
              </a:solidFill>
            </a:endParaRPr>
          </a:p>
          <a:p>
            <a:r>
              <a:rPr lang="da-DK" b="1">
                <a:solidFill>
                  <a:srgbClr val="000000"/>
                </a:solidFill>
              </a:rPr>
              <a:t>Skader: </a:t>
            </a:r>
            <a:r>
              <a:rPr lang="da-DK">
                <a:solidFill>
                  <a:srgbClr val="000000"/>
                </a:solidFill>
              </a:rPr>
              <a:t>Nerveskader rammer oftest nerverne der har med følesansen at gøre. Men kan også ramme nerver der styrer balancen, og nerver der styrer de automatiske funktioner i kroppen, såsom hjerterytme, tømning af mavesækken og tarmens bevægelser.</a:t>
            </a:r>
          </a:p>
          <a:p>
            <a:r>
              <a:rPr lang="da-DK" b="1">
                <a:solidFill>
                  <a:srgbClr val="000000"/>
                </a:solidFill>
              </a:rPr>
              <a:t>Symptomer: </a:t>
            </a:r>
            <a:r>
              <a:rPr lang="da-DK">
                <a:solidFill>
                  <a:srgbClr val="000000"/>
                </a:solidFill>
              </a:rPr>
              <a:t>Nerveskaderne rammer særligt i (Følesans) fødder og ben. Dette øger risikoen for udviklingen af diabetiske fodsår.</a:t>
            </a:r>
            <a:endParaRPr lang="da-DK"/>
          </a:p>
          <a:p>
            <a:pPr marL="171450" indent="-171450">
              <a:buFont typeface="Arial"/>
              <a:buChar char="•"/>
            </a:pPr>
            <a:r>
              <a:rPr lang="da-DK">
                <a:solidFill>
                  <a:srgbClr val="000000"/>
                </a:solidFill>
                <a:highlight>
                  <a:srgbClr val="FFFFFF"/>
                </a:highlight>
              </a:rPr>
              <a:t>Nedsat følesans</a:t>
            </a:r>
            <a:endParaRPr lang="da-DK">
              <a:solidFill>
                <a:srgbClr val="000000"/>
              </a:solidFill>
            </a:endParaRPr>
          </a:p>
          <a:p>
            <a:pPr marL="171450" indent="-171450">
              <a:buFont typeface="Arial"/>
              <a:buChar char="•"/>
            </a:pPr>
            <a:r>
              <a:rPr lang="da-DK">
                <a:solidFill>
                  <a:srgbClr val="000000"/>
                </a:solidFill>
                <a:highlight>
                  <a:srgbClr val="FFFFFF"/>
                </a:highlight>
              </a:rPr>
              <a:t>Stikkende eller prikkende fornemmelse</a:t>
            </a:r>
            <a:endParaRPr lang="da-DK">
              <a:solidFill>
                <a:srgbClr val="000000"/>
              </a:solidFill>
            </a:endParaRPr>
          </a:p>
          <a:p>
            <a:pPr marL="171450" indent="-171450">
              <a:buFont typeface="Arial"/>
              <a:buChar char="•"/>
            </a:pPr>
            <a:r>
              <a:rPr lang="da-DK">
                <a:solidFill>
                  <a:srgbClr val="000000"/>
                </a:solidFill>
                <a:highlight>
                  <a:srgbClr val="FFFFFF"/>
                </a:highlight>
              </a:rPr>
              <a:t>Smerter</a:t>
            </a:r>
            <a:endParaRPr lang="da-DK">
              <a:solidFill>
                <a:srgbClr val="000000"/>
              </a:solidFill>
            </a:endParaRPr>
          </a:p>
          <a:p>
            <a:pPr marL="171450" indent="-171450">
              <a:buFont typeface="Arial"/>
              <a:buChar char="•"/>
            </a:pPr>
            <a:r>
              <a:rPr lang="da-DK">
                <a:solidFill>
                  <a:srgbClr val="000000"/>
                </a:solidFill>
                <a:highlight>
                  <a:srgbClr val="FFFFFF"/>
                </a:highlight>
              </a:rPr>
              <a:t>Kulde- eller varmefølelse</a:t>
            </a:r>
            <a:endParaRPr lang="da-DK">
              <a:ea typeface="Calibri"/>
              <a:cs typeface="Calibri"/>
            </a:endParaRPr>
          </a:p>
          <a:p>
            <a:pPr marL="171450" indent="-171450">
              <a:buFont typeface="Arial"/>
              <a:buChar char="•"/>
            </a:pPr>
            <a:r>
              <a:rPr lang="da-DK">
                <a:highlight>
                  <a:srgbClr val="FFFFFF"/>
                </a:highlight>
              </a:rPr>
              <a:t>Tør hud, der let sprækker.</a:t>
            </a:r>
            <a:endParaRPr lang="da-DK"/>
          </a:p>
          <a:p>
            <a:endParaRPr lang="da-DK">
              <a:highlight>
                <a:srgbClr val="FFFFFF"/>
              </a:highlight>
            </a:endParaRPr>
          </a:p>
          <a:p>
            <a:r>
              <a:rPr lang="da-DK"/>
              <a:t>Andre steder i kroppen kan symptomerne være:</a:t>
            </a:r>
          </a:p>
          <a:p>
            <a:pPr marL="171450" indent="-171450">
              <a:buFont typeface="Arial"/>
              <a:buChar char="•"/>
            </a:pPr>
            <a:r>
              <a:rPr lang="da-DK">
                <a:highlight>
                  <a:srgbClr val="FFFFFF"/>
                </a:highlight>
              </a:rPr>
              <a:t>Svimmelhed, balanceproblemer</a:t>
            </a:r>
            <a:endParaRPr lang="da-DK"/>
          </a:p>
          <a:p>
            <a:pPr marL="171450" indent="-171450">
              <a:buFont typeface="Arial"/>
              <a:buChar char="•"/>
            </a:pPr>
            <a:r>
              <a:rPr lang="da-DK">
                <a:highlight>
                  <a:srgbClr val="FFFFFF"/>
                </a:highlight>
              </a:rPr>
              <a:t>Mave- og tarm­problemer</a:t>
            </a:r>
            <a:endParaRPr lang="da-DK"/>
          </a:p>
          <a:p>
            <a:pPr marL="171450" indent="-171450">
              <a:buFont typeface="Arial"/>
              <a:buChar char="•"/>
            </a:pPr>
            <a:r>
              <a:rPr lang="da-DK">
                <a:highlight>
                  <a:srgbClr val="FFFFFF"/>
                </a:highlight>
              </a:rPr>
              <a:t>Kronisk diarré</a:t>
            </a:r>
            <a:endParaRPr lang="da-DK"/>
          </a:p>
          <a:p>
            <a:pPr marL="171450" indent="-171450">
              <a:buFont typeface="Arial"/>
              <a:buChar char="•"/>
            </a:pPr>
            <a:r>
              <a:rPr lang="da-DK">
                <a:highlight>
                  <a:srgbClr val="FFFFFF"/>
                </a:highlight>
              </a:rPr>
              <a:t>Vandladnings­problemer</a:t>
            </a:r>
            <a:endParaRPr lang="da-DK"/>
          </a:p>
          <a:p>
            <a:pPr marL="171450" indent="-171450">
              <a:buFont typeface="Arial"/>
              <a:buChar char="•"/>
            </a:pPr>
            <a:r>
              <a:rPr lang="da-DK">
                <a:highlight>
                  <a:srgbClr val="FFFFFF"/>
                </a:highlight>
              </a:rPr>
              <a:t>Rejsningsproblemer</a:t>
            </a:r>
            <a:endParaRPr lang="da-DK"/>
          </a:p>
          <a:p>
            <a:pPr marL="171450" indent="-171450">
              <a:buFont typeface="Arial"/>
              <a:buChar char="•"/>
            </a:pPr>
            <a:r>
              <a:rPr lang="da-DK">
                <a:highlight>
                  <a:srgbClr val="FFFFFF"/>
                </a:highlight>
              </a:rPr>
              <a:t>Manglende fugt i skede ved seksuel ophidselse</a:t>
            </a:r>
            <a:endParaRPr lang="da-DK"/>
          </a:p>
          <a:p>
            <a:pPr marL="171450" indent="-171450">
              <a:buFont typeface="Arial"/>
              <a:buChar char="•"/>
            </a:pPr>
            <a:r>
              <a:rPr lang="da-DK">
                <a:highlight>
                  <a:srgbClr val="FFFFFF"/>
                </a:highlight>
              </a:rPr>
              <a:t>Svagere muskler</a:t>
            </a:r>
            <a:r>
              <a:rPr lang="da-DK">
                <a:solidFill>
                  <a:srgbClr val="000000"/>
                </a:solidFill>
                <a:highlight>
                  <a:srgbClr val="FFFFFF"/>
                </a:highlight>
              </a:rPr>
              <a:t>.</a:t>
            </a:r>
          </a:p>
          <a:p>
            <a:endParaRPr lang="da-DK">
              <a:highlight>
                <a:srgbClr val="FFFFFF"/>
              </a:highlight>
              <a:ea typeface="Calibri"/>
              <a:cs typeface="Calibri"/>
            </a:endParaRPr>
          </a:p>
          <a:p>
            <a:endParaRPr lang="da-DK">
              <a:solidFill>
                <a:srgbClr val="000000"/>
              </a:solidFill>
              <a:latin typeface="Calibri"/>
              <a:ea typeface="Calibri"/>
              <a:cs typeface="Calibri"/>
            </a:endParaRPr>
          </a:p>
          <a:p>
            <a:endParaRPr lang="da-DK">
              <a:solidFill>
                <a:srgbClr val="000000"/>
              </a:solidFill>
              <a:latin typeface="Open Sans"/>
              <a:ea typeface="Open Sans"/>
              <a:cs typeface="Open Sans"/>
            </a:endParaRPr>
          </a:p>
        </p:txBody>
      </p:sp>
    </p:spTree>
    <p:extLst>
      <p:ext uri="{BB962C8B-B14F-4D97-AF65-F5344CB8AC3E}">
        <p14:creationId xmlns:p14="http://schemas.microsoft.com/office/powerpoint/2010/main" val="1313667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noter 4">
            <a:extLst>
              <a:ext uri="{FF2B5EF4-FFF2-40B4-BE49-F238E27FC236}">
                <a16:creationId xmlns:a16="http://schemas.microsoft.com/office/drawing/2014/main" id="{E5DF8EA1-C99A-732E-5BEE-EE428600154F}"/>
              </a:ext>
            </a:extLst>
          </p:cNvPr>
          <p:cNvSpPr>
            <a:spLocks noGrp="1"/>
          </p:cNvSpPr>
          <p:nvPr>
            <p:ph type="body" idx="1"/>
          </p:nvPr>
        </p:nvSpPr>
        <p:spPr/>
        <p:txBody>
          <a:bodyPr/>
          <a:lstStyle/>
          <a:p>
            <a:pPr algn="l"/>
            <a:r>
              <a:rPr lang="da-DK" b="0" i="0">
                <a:solidFill>
                  <a:srgbClr val="000000"/>
                </a:solidFill>
                <a:effectLst/>
                <a:latin typeface="Open Sans" panose="020B0606030504020204" pitchFamily="34" charset="0"/>
              </a:rPr>
              <a:t>Fodsår ved diabetes skyldes primært skader på nerver (</a:t>
            </a:r>
            <a:r>
              <a:rPr lang="da-DK" b="0" i="0" err="1">
                <a:solidFill>
                  <a:srgbClr val="000000"/>
                </a:solidFill>
                <a:effectLst/>
                <a:latin typeface="Open Sans" panose="020B0606030504020204" pitchFamily="34" charset="0"/>
              </a:rPr>
              <a:t>neuropati</a:t>
            </a:r>
            <a:r>
              <a:rPr lang="da-DK" b="0" i="0">
                <a:solidFill>
                  <a:srgbClr val="000000"/>
                </a:solidFill>
                <a:effectLst/>
                <a:latin typeface="Open Sans" panose="020B0606030504020204" pitchFamily="34" charset="0"/>
              </a:rPr>
              <a:t>). Men også åre­forkalkning og nedsat blod­forsyning kan føre til fodsår. I mange tilfælde er årsagen en kombination af skader på både nerver og blod­kar.</a:t>
            </a:r>
          </a:p>
          <a:p>
            <a:pPr algn="l"/>
            <a:endParaRPr lang="da-DK" b="0" i="0">
              <a:solidFill>
                <a:srgbClr val="000000"/>
              </a:solidFill>
              <a:effectLst/>
              <a:latin typeface="Open Sans" panose="020B0606030504020204" pitchFamily="34" charset="0"/>
            </a:endParaRPr>
          </a:p>
          <a:p>
            <a:pPr algn="l"/>
            <a:r>
              <a:rPr lang="da-DK" b="0" i="0">
                <a:solidFill>
                  <a:srgbClr val="000000"/>
                </a:solidFill>
                <a:effectLst/>
                <a:latin typeface="Open Sans" panose="020B0606030504020204" pitchFamily="34" charset="0"/>
              </a:rPr>
              <a:t>Traume (fx slå foden ind i noget) eller tryk­belastning er de hyppigste årsager til fodsår. Især som følge af for små eller forkerte sko.</a:t>
            </a:r>
          </a:p>
          <a:p>
            <a:pPr algn="l"/>
            <a:r>
              <a:rPr lang="da-DK" b="0" i="0">
                <a:solidFill>
                  <a:srgbClr val="000000"/>
                </a:solidFill>
                <a:effectLst/>
                <a:latin typeface="Open Sans" panose="020B0606030504020204" pitchFamily="34" charset="0"/>
              </a:rPr>
              <a:t>På grund af manglende føle­sans er sårene ofte uden smerter. Borgeren er derfor ofte ikke opmærksom på dem og fortsætter med at belaste foden. Det kan forværre sårene og betyde, at de heler dårligt.</a:t>
            </a:r>
          </a:p>
          <a:p>
            <a:br>
              <a:rPr lang="da-DK" b="0" i="0">
                <a:solidFill>
                  <a:srgbClr val="000000"/>
                </a:solidFill>
                <a:effectLst/>
                <a:latin typeface="ctaicons"/>
              </a:rPr>
            </a:br>
            <a:r>
              <a:rPr lang="da-DK" b="0" i="0">
                <a:solidFill>
                  <a:srgbClr val="000000"/>
                </a:solidFill>
                <a:effectLst/>
                <a:latin typeface="Open Sans" panose="020B0606030504020204" pitchFamily="34" charset="0"/>
              </a:rPr>
              <a:t>Fodsår ved patienter med diabetes og følgesygdomme i form af nervebetændelse og/eller ringe blodomløb inddeles i tre kategorier</a:t>
            </a:r>
          </a:p>
          <a:p>
            <a:pPr marL="171450" indent="-171450">
              <a:buFont typeface="Arial" panose="020B0604020202020204" pitchFamily="34" charset="0"/>
              <a:buChar char="•"/>
            </a:pPr>
            <a:r>
              <a:rPr lang="da-DK" b="0" i="0">
                <a:solidFill>
                  <a:srgbClr val="000000"/>
                </a:solidFill>
                <a:effectLst/>
                <a:latin typeface="Open Sans" panose="020B0606030504020204" pitchFamily="34" charset="0"/>
              </a:rPr>
              <a:t>Neuropatiske fodsår – pga. skader på nerverne</a:t>
            </a:r>
          </a:p>
          <a:p>
            <a:pPr marL="171450" indent="-171450">
              <a:buFont typeface="Arial" panose="020B0604020202020204" pitchFamily="34" charset="0"/>
              <a:buChar char="•"/>
            </a:pPr>
            <a:r>
              <a:rPr lang="da-DK" b="0" i="0">
                <a:solidFill>
                  <a:srgbClr val="000000"/>
                </a:solidFill>
                <a:effectLst/>
                <a:latin typeface="Open Sans" panose="020B0606030504020204" pitchFamily="34" charset="0"/>
              </a:rPr>
              <a:t>Iskæmiske fodsår – pga. nedsat blodomløb</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b="0" i="0" err="1">
                <a:solidFill>
                  <a:srgbClr val="000000"/>
                </a:solidFill>
                <a:effectLst/>
                <a:latin typeface="Open Sans" panose="020B0606030504020204" pitchFamily="34" charset="0"/>
              </a:rPr>
              <a:t>Neuroiskæmiske</a:t>
            </a:r>
            <a:r>
              <a:rPr lang="da-DK" b="0" i="0">
                <a:solidFill>
                  <a:srgbClr val="000000"/>
                </a:solidFill>
                <a:effectLst/>
                <a:latin typeface="Open Sans" panose="020B0606030504020204" pitchFamily="34" charset="0"/>
              </a:rPr>
              <a:t> fodsår – en kombination af nerveskade og nedsat blodomløb</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b="0" i="0">
              <a:solidFill>
                <a:srgbClr val="000000"/>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b="1" i="0">
                <a:solidFill>
                  <a:srgbClr val="000000"/>
                </a:solidFill>
                <a:effectLst/>
                <a:latin typeface="Open Sans" panose="020B0606030504020204" pitchFamily="34" charset="0"/>
              </a:rPr>
              <a:t>Forebygges</a:t>
            </a:r>
            <a:r>
              <a:rPr lang="da-DK" b="0" i="0">
                <a:solidFill>
                  <a:srgbClr val="000000"/>
                </a:solidFill>
                <a:effectLst/>
                <a:latin typeface="Open Sans" panose="020B0606030504020204" pitchFamily="34" charset="0"/>
              </a:rPr>
              <a:t> ved at holde et stabilt og normalt blodsukker for at undgå at udvikle nerveskader og dårligt blodomløb/åreforkalkninger.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b="0" i="0">
                <a:solidFill>
                  <a:srgbClr val="000000"/>
                </a:solidFill>
                <a:effectLst/>
                <a:latin typeface="Open Sans" panose="020B0606030504020204" pitchFamily="34" charset="0"/>
              </a:rPr>
              <a:t>Fodsårene opstår ofte pga. skader på foden (f.eks. at man går med en sten i skoen eller at skoen trykker et sted på foden og man ikke mærker det pga. nervebetændelsen). Derfor opdages skaden også oftest først, når der er gået hul på huden og et sår er opstået. Normalt vil man jo fjerne stenen eller vælge en anden sko.</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b="0" i="0">
                <a:solidFill>
                  <a:srgbClr val="000000"/>
                </a:solidFill>
                <a:effectLst/>
                <a:latin typeface="Open Sans" panose="020B0606030504020204" pitchFamily="34" charset="0"/>
              </a:rPr>
              <a:t>Derfor anbefaler man, at personer med diabetes selv tjekker deres fødder efter dagligt eller at personale omkring dem gør dette. Således kan begyndende fodsår opdages tidligt og før de har udviklet sig i en negativ retning.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b="0" i="0">
                <a:solidFill>
                  <a:srgbClr val="000000"/>
                </a:solidFill>
                <a:effectLst/>
                <a:latin typeface="Open Sans" panose="020B0606030504020204" pitchFamily="34" charset="0"/>
              </a:rPr>
              <a:t>Derudover bør personer med diabetes jævnlig gå til en fodterapeut for at få lavet en såkaldt ”fodstatus” – her vil de også fjerne hård hud, som også kan være bidragende til fodsår.</a:t>
            </a:r>
          </a:p>
          <a:p>
            <a:pPr marL="171450" indent="-171450">
              <a:buFont typeface="Arial" panose="020B0604020202020204" pitchFamily="34" charset="0"/>
              <a:buChar char="•"/>
            </a:pPr>
            <a:endParaRPr lang="da-DK" b="0" i="0">
              <a:solidFill>
                <a:srgbClr val="000000"/>
              </a:solidFill>
              <a:effectLst/>
              <a:latin typeface="Open Sans" panose="020B0606030504020204" pitchFamily="34" charset="0"/>
            </a:endParaRPr>
          </a:p>
          <a:p>
            <a:pPr marL="171450" indent="-171450">
              <a:buFont typeface="Arial" panose="020B0604020202020204" pitchFamily="34" charset="0"/>
              <a:buChar char="•"/>
            </a:pPr>
            <a:endParaRPr lang="da-DK" b="0" i="0">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8607537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slid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Pladsholder til dato 3">
            <a:extLst>
              <a:ext uri="{FF2B5EF4-FFF2-40B4-BE49-F238E27FC236}">
                <a16:creationId xmlns:a16="http://schemas.microsoft.com/office/drawing/2014/main" id="{A2FBCD4C-0540-F34E-37A2-618A8276BAD4}"/>
              </a:ext>
            </a:extLst>
          </p:cNvPr>
          <p:cNvSpPr>
            <a:spLocks noGrp="1"/>
          </p:cNvSpPr>
          <p:nvPr>
            <p:ph type="dt" sz="half" idx="10"/>
          </p:nvPr>
        </p:nvSpPr>
        <p:spPr>
          <a:xfrm>
            <a:off x="10763320" y="6304971"/>
            <a:ext cx="1080000" cy="291574"/>
          </a:xfrm>
        </p:spPr>
        <p:txBody>
          <a:bodyPr/>
          <a:lstStyle>
            <a:lvl1pPr algn="r">
              <a:defRPr sz="1400">
                <a:solidFill>
                  <a:schemeClr val="tx1"/>
                </a:solidFill>
              </a:defRPr>
            </a:lvl1pPr>
          </a:lstStyle>
          <a:p>
            <a:fld id="{1F867F5A-6718-2C41-81DE-1C3540C4D9B0}" type="datetime1">
              <a:t>6/3/2026</a:t>
            </a:fld>
            <a:endParaRPr lang="da-DK"/>
          </a:p>
        </p:txBody>
      </p:sp>
      <p:sp>
        <p:nvSpPr>
          <p:cNvPr id="5" name="Pladsholder til sidefod 4">
            <a:extLst>
              <a:ext uri="{FF2B5EF4-FFF2-40B4-BE49-F238E27FC236}">
                <a16:creationId xmlns:a16="http://schemas.microsoft.com/office/drawing/2014/main" id="{ACDAE8C3-3C27-28FE-71F2-F2B0F9BFCCBB}"/>
              </a:ext>
            </a:extLst>
          </p:cNvPr>
          <p:cNvSpPr>
            <a:spLocks noGrp="1"/>
          </p:cNvSpPr>
          <p:nvPr>
            <p:ph type="ftr" sz="quarter" idx="11"/>
          </p:nvPr>
        </p:nvSpPr>
        <p:spPr>
          <a:xfrm>
            <a:off x="6248392" y="9571983"/>
            <a:ext cx="4114800" cy="210705"/>
          </a:xfrm>
        </p:spPr>
        <p:txBody>
          <a:bodyPr/>
          <a:lstStyle/>
          <a:p>
            <a:r>
              <a:rPr lang="da-DK"/>
              <a:t>Diabetes og blodsukker</a:t>
            </a:r>
          </a:p>
        </p:txBody>
      </p:sp>
      <p:sp>
        <p:nvSpPr>
          <p:cNvPr id="6" name="Pladsholder til slidenummer 5">
            <a:extLst>
              <a:ext uri="{FF2B5EF4-FFF2-40B4-BE49-F238E27FC236}">
                <a16:creationId xmlns:a16="http://schemas.microsoft.com/office/drawing/2014/main" id="{34C740E7-BAC5-B18A-D8BF-DF9EA3FCA4B5}"/>
              </a:ext>
            </a:extLst>
          </p:cNvPr>
          <p:cNvSpPr>
            <a:spLocks noGrp="1"/>
          </p:cNvSpPr>
          <p:nvPr>
            <p:ph type="sldNum" sz="quarter" idx="12"/>
          </p:nvPr>
        </p:nvSpPr>
        <p:spPr>
          <a:xfrm>
            <a:off x="11259120" y="9571983"/>
            <a:ext cx="584200" cy="210705"/>
          </a:xfrm>
        </p:spPr>
        <p:txBody>
          <a:bodyPr/>
          <a:lstStyle/>
          <a:p>
            <a:fld id="{8C0A4E09-8E86-EF4A-9820-DF214B1893AD}" type="slidenum">
              <a:rPr lang="da-DK" smtClean="0"/>
              <a:t>‹#›</a:t>
            </a:fld>
            <a:endParaRPr lang="da-DK"/>
          </a:p>
        </p:txBody>
      </p:sp>
      <p:sp>
        <p:nvSpPr>
          <p:cNvPr id="7" name="Tekstfelt 6">
            <a:extLst>
              <a:ext uri="{FF2B5EF4-FFF2-40B4-BE49-F238E27FC236}">
                <a16:creationId xmlns:a16="http://schemas.microsoft.com/office/drawing/2014/main" id="{4BB42914-9C56-2256-F271-82603DCB5892}"/>
              </a:ext>
            </a:extLst>
          </p:cNvPr>
          <p:cNvSpPr txBox="1"/>
          <p:nvPr userDrawn="1"/>
        </p:nvSpPr>
        <p:spPr>
          <a:xfrm>
            <a:off x="-2095018" y="0"/>
            <a:ext cx="1843568" cy="2622868"/>
          </a:xfrm>
          <a:prstGeom prst="rect">
            <a:avLst/>
          </a:prstGeom>
          <a:noFill/>
        </p:spPr>
        <p:txBody>
          <a:bodyPr wrap="square" lIns="0" tIns="0" rIns="0" bIns="108000" rtlCol="0">
            <a:noAutofit/>
          </a:bodyPr>
          <a:lstStyle/>
          <a:p>
            <a:pPr algn="l"/>
            <a:r>
              <a:rPr lang="da-DK" sz="1400">
                <a:solidFill>
                  <a:schemeClr val="tx2">
                    <a:lumMod val="60000"/>
                    <a:lumOff val="40000"/>
                  </a:schemeClr>
                </a:solidFill>
              </a:rPr>
              <a:t>Baggrunden kan </a:t>
            </a:r>
            <a:br>
              <a:rPr lang="da-DK" sz="1400">
                <a:solidFill>
                  <a:schemeClr val="tx2">
                    <a:lumMod val="60000"/>
                    <a:lumOff val="40000"/>
                  </a:schemeClr>
                </a:solidFill>
              </a:rPr>
            </a:br>
            <a:r>
              <a:rPr lang="da-DK" sz="1400">
                <a:solidFill>
                  <a:schemeClr val="tx2">
                    <a:lumMod val="60000"/>
                    <a:lumOff val="40000"/>
                  </a:schemeClr>
                </a:solidFill>
              </a:rPr>
              <a:t>skifte farve i </a:t>
            </a:r>
            <a:br>
              <a:rPr lang="da-DK" sz="1400">
                <a:solidFill>
                  <a:schemeClr val="tx2">
                    <a:lumMod val="60000"/>
                    <a:lumOff val="40000"/>
                  </a:schemeClr>
                </a:solidFill>
              </a:rPr>
            </a:br>
            <a:r>
              <a:rPr lang="da-DK" sz="1400">
                <a:solidFill>
                  <a:schemeClr val="tx2">
                    <a:lumMod val="60000"/>
                    <a:lumOff val="40000"/>
                  </a:schemeClr>
                </a:solidFill>
              </a:rPr>
              <a:t>Formatér baggrund. Vælg en lys tone, så dele af logoet ikke forsvinder. </a:t>
            </a:r>
          </a:p>
        </p:txBody>
      </p:sp>
      <p:pic>
        <p:nvPicPr>
          <p:cNvPr id="20" name="Grafik 19">
            <a:extLst>
              <a:ext uri="{FF2B5EF4-FFF2-40B4-BE49-F238E27FC236}">
                <a16:creationId xmlns:a16="http://schemas.microsoft.com/office/drawing/2014/main" id="{9FECC538-0A22-9EBF-0D10-6A6EDE171387}"/>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48680" y="6271714"/>
            <a:ext cx="1823759" cy="179044"/>
          </a:xfrm>
          <a:prstGeom prst="rect">
            <a:avLst/>
          </a:prstGeom>
        </p:spPr>
      </p:pic>
      <p:sp>
        <p:nvSpPr>
          <p:cNvPr id="8" name="Titel 1">
            <a:extLst>
              <a:ext uri="{FF2B5EF4-FFF2-40B4-BE49-F238E27FC236}">
                <a16:creationId xmlns:a16="http://schemas.microsoft.com/office/drawing/2014/main" id="{DC1BF284-A210-3EA8-CFCB-4440E908B848}"/>
              </a:ext>
            </a:extLst>
          </p:cNvPr>
          <p:cNvSpPr>
            <a:spLocks noGrp="1"/>
          </p:cNvSpPr>
          <p:nvPr>
            <p:ph type="ctrTitle"/>
          </p:nvPr>
        </p:nvSpPr>
        <p:spPr>
          <a:xfrm>
            <a:off x="342000" y="476250"/>
            <a:ext cx="4318569" cy="2307235"/>
          </a:xfrm>
        </p:spPr>
        <p:txBody>
          <a:bodyPr anchor="t" anchorCtr="0">
            <a:spAutoFit/>
          </a:bodyPr>
          <a:lstStyle>
            <a:lvl1pPr algn="l">
              <a:lnSpc>
                <a:spcPct val="85000"/>
              </a:lnSpc>
              <a:defRPr sz="4400" b="1">
                <a:solidFill>
                  <a:schemeClr val="tx1"/>
                </a:solidFill>
              </a:defRPr>
            </a:lvl1pPr>
          </a:lstStyle>
          <a:p>
            <a:r>
              <a:rPr lang="da-DK"/>
              <a:t>Klik for at redigere titeltypografien i masteren</a:t>
            </a:r>
          </a:p>
        </p:txBody>
      </p:sp>
      <p:sp>
        <p:nvSpPr>
          <p:cNvPr id="9" name="Undertitel 2">
            <a:extLst>
              <a:ext uri="{FF2B5EF4-FFF2-40B4-BE49-F238E27FC236}">
                <a16:creationId xmlns:a16="http://schemas.microsoft.com/office/drawing/2014/main" id="{CE8FFDFC-800B-F0F0-DB2F-F33A1BFED60F}"/>
              </a:ext>
            </a:extLst>
          </p:cNvPr>
          <p:cNvSpPr>
            <a:spLocks noGrp="1"/>
          </p:cNvSpPr>
          <p:nvPr>
            <p:ph type="subTitle" idx="1" hasCustomPrompt="1"/>
          </p:nvPr>
        </p:nvSpPr>
        <p:spPr>
          <a:xfrm>
            <a:off x="342000" y="2926787"/>
            <a:ext cx="4318569" cy="553998"/>
          </a:xfrm>
        </p:spPr>
        <p:txBody>
          <a:bodyPr anchor="t" anchorCtr="0">
            <a:sp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tilføje undertitel. </a:t>
            </a:r>
            <a:br>
              <a:rPr lang="da-DK"/>
            </a:br>
            <a:r>
              <a:rPr lang="da-DK"/>
              <a:t>Husk at rykke undertitel op under titel.</a:t>
            </a:r>
          </a:p>
        </p:txBody>
      </p:sp>
      <p:grpSp>
        <p:nvGrpSpPr>
          <p:cNvPr id="32" name="Gruppe 31">
            <a:extLst>
              <a:ext uri="{FF2B5EF4-FFF2-40B4-BE49-F238E27FC236}">
                <a16:creationId xmlns:a16="http://schemas.microsoft.com/office/drawing/2014/main" id="{F5E31ED0-D03D-3B50-37D9-36405955DE9A}"/>
              </a:ext>
            </a:extLst>
          </p:cNvPr>
          <p:cNvGrpSpPr/>
          <p:nvPr userDrawn="1"/>
        </p:nvGrpSpPr>
        <p:grpSpPr>
          <a:xfrm>
            <a:off x="5691849" y="507704"/>
            <a:ext cx="6151471" cy="6050563"/>
            <a:chOff x="5691849" y="507704"/>
            <a:chExt cx="6151471" cy="6050563"/>
          </a:xfrm>
        </p:grpSpPr>
        <p:sp>
          <p:nvSpPr>
            <p:cNvPr id="23" name="Rektangel 22">
              <a:extLst>
                <a:ext uri="{FF2B5EF4-FFF2-40B4-BE49-F238E27FC236}">
                  <a16:creationId xmlns:a16="http://schemas.microsoft.com/office/drawing/2014/main" id="{7908458E-FEFD-03E9-FDEC-57B389D764A4}"/>
                </a:ext>
              </a:extLst>
            </p:cNvPr>
            <p:cNvSpPr/>
            <p:nvPr userDrawn="1"/>
          </p:nvSpPr>
          <p:spPr>
            <a:xfrm>
              <a:off x="10043320" y="524934"/>
              <a:ext cx="1800000" cy="1800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4" name="Rektangel 23">
              <a:extLst>
                <a:ext uri="{FF2B5EF4-FFF2-40B4-BE49-F238E27FC236}">
                  <a16:creationId xmlns:a16="http://schemas.microsoft.com/office/drawing/2014/main" id="{3893B142-C1C6-67CA-11A7-4D6B96EC6C1B}"/>
                </a:ext>
              </a:extLst>
            </p:cNvPr>
            <p:cNvSpPr/>
            <p:nvPr userDrawn="1"/>
          </p:nvSpPr>
          <p:spPr>
            <a:xfrm>
              <a:off x="10043320" y="4127033"/>
              <a:ext cx="1800000" cy="1800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5" name="Ellipse 24">
              <a:extLst>
                <a:ext uri="{FF2B5EF4-FFF2-40B4-BE49-F238E27FC236}">
                  <a16:creationId xmlns:a16="http://schemas.microsoft.com/office/drawing/2014/main" id="{3A05D9E9-F69E-2CCC-B4BD-DB2DC22F3B90}"/>
                </a:ext>
              </a:extLst>
            </p:cNvPr>
            <p:cNvSpPr/>
            <p:nvPr userDrawn="1"/>
          </p:nvSpPr>
          <p:spPr>
            <a:xfrm>
              <a:off x="10043320" y="2327033"/>
              <a:ext cx="1800000" cy="1800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 name="Rektangel 26">
              <a:extLst>
                <a:ext uri="{FF2B5EF4-FFF2-40B4-BE49-F238E27FC236}">
                  <a16:creationId xmlns:a16="http://schemas.microsoft.com/office/drawing/2014/main" id="{15C23F57-016A-44C3-7F60-D59B6BD255C0}"/>
                </a:ext>
              </a:extLst>
            </p:cNvPr>
            <p:cNvSpPr/>
            <p:nvPr userDrawn="1"/>
          </p:nvSpPr>
          <p:spPr>
            <a:xfrm>
              <a:off x="8243320" y="2327033"/>
              <a:ext cx="1800000" cy="1800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8" name="Ellipse 27">
              <a:extLst>
                <a:ext uri="{FF2B5EF4-FFF2-40B4-BE49-F238E27FC236}">
                  <a16:creationId xmlns:a16="http://schemas.microsoft.com/office/drawing/2014/main" id="{1511B13E-EE4F-5F83-F9E6-A7F4DAC2EF8C}"/>
                </a:ext>
              </a:extLst>
            </p:cNvPr>
            <p:cNvSpPr/>
            <p:nvPr userDrawn="1"/>
          </p:nvSpPr>
          <p:spPr>
            <a:xfrm>
              <a:off x="8243320" y="4758267"/>
              <a:ext cx="1800000" cy="1800000"/>
            </a:xfrm>
            <a:prstGeom prst="ellipse">
              <a:avLst/>
            </a:prstGeom>
            <a:solidFill>
              <a:srgbClr val="FFD3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9" name="Rektangel 28">
              <a:extLst>
                <a:ext uri="{FF2B5EF4-FFF2-40B4-BE49-F238E27FC236}">
                  <a16:creationId xmlns:a16="http://schemas.microsoft.com/office/drawing/2014/main" id="{956AF6BC-1146-B94D-CAFE-5C6AC60A299A}"/>
                </a:ext>
              </a:extLst>
            </p:cNvPr>
            <p:cNvSpPr/>
            <p:nvPr userDrawn="1"/>
          </p:nvSpPr>
          <p:spPr>
            <a:xfrm rot="-720000">
              <a:off x="6449713" y="507704"/>
              <a:ext cx="1800000" cy="1800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0" name="Rektangel 29">
              <a:extLst>
                <a:ext uri="{FF2B5EF4-FFF2-40B4-BE49-F238E27FC236}">
                  <a16:creationId xmlns:a16="http://schemas.microsoft.com/office/drawing/2014/main" id="{0E846ADA-0CF5-7135-32DE-16B50EB3AC68}"/>
                </a:ext>
              </a:extLst>
            </p:cNvPr>
            <p:cNvSpPr/>
            <p:nvPr userDrawn="1"/>
          </p:nvSpPr>
          <p:spPr>
            <a:xfrm rot="780000">
              <a:off x="6449713" y="4127033"/>
              <a:ext cx="1800000" cy="1800000"/>
            </a:xfrm>
            <a:prstGeom prst="rect">
              <a:avLst/>
            </a:prstGeom>
            <a:solidFill>
              <a:srgbClr val="E94E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1" name="Ellipse 30">
              <a:extLst>
                <a:ext uri="{FF2B5EF4-FFF2-40B4-BE49-F238E27FC236}">
                  <a16:creationId xmlns:a16="http://schemas.microsoft.com/office/drawing/2014/main" id="{C756ED01-0A20-07D9-8C66-883A514C8B36}"/>
                </a:ext>
              </a:extLst>
            </p:cNvPr>
            <p:cNvSpPr/>
            <p:nvPr userDrawn="1"/>
          </p:nvSpPr>
          <p:spPr>
            <a:xfrm>
              <a:off x="5691849" y="1911828"/>
              <a:ext cx="1800000" cy="1800000"/>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6" name="Ellipse 25">
              <a:extLst>
                <a:ext uri="{FF2B5EF4-FFF2-40B4-BE49-F238E27FC236}">
                  <a16:creationId xmlns:a16="http://schemas.microsoft.com/office/drawing/2014/main" id="{FA7A3369-7A67-05CD-302E-3C529EEE970D}"/>
                </a:ext>
              </a:extLst>
            </p:cNvPr>
            <p:cNvSpPr/>
            <p:nvPr userDrawn="1"/>
          </p:nvSpPr>
          <p:spPr>
            <a:xfrm>
              <a:off x="8243320" y="524934"/>
              <a:ext cx="1800000" cy="1800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43" name="Tekstfelt 42">
            <a:extLst>
              <a:ext uri="{FF2B5EF4-FFF2-40B4-BE49-F238E27FC236}">
                <a16:creationId xmlns:a16="http://schemas.microsoft.com/office/drawing/2014/main" id="{4D51EBE9-AC7D-86DF-DB02-272B7F67F9EC}"/>
              </a:ext>
            </a:extLst>
          </p:cNvPr>
          <p:cNvSpPr txBox="1"/>
          <p:nvPr userDrawn="1"/>
        </p:nvSpPr>
        <p:spPr>
          <a:xfrm>
            <a:off x="-1330325" y="5911850"/>
            <a:ext cx="0" cy="0"/>
          </a:xfrm>
          <a:prstGeom prst="rect">
            <a:avLst/>
          </a:prstGeom>
          <a:noFill/>
        </p:spPr>
        <p:txBody>
          <a:bodyPr wrap="none" lIns="0" tIns="0" rIns="0" bIns="108000" rtlCol="0">
            <a:noAutofit/>
          </a:bodyPr>
          <a:lstStyle/>
          <a:p>
            <a:pPr algn="l"/>
            <a:endParaRPr lang="da-DK" err="1"/>
          </a:p>
        </p:txBody>
      </p:sp>
    </p:spTree>
    <p:extLst>
      <p:ext uri="{BB962C8B-B14F-4D97-AF65-F5344CB8AC3E}">
        <p14:creationId xmlns:p14="http://schemas.microsoft.com/office/powerpoint/2010/main" val="3790235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og billede">
    <p:spTree>
      <p:nvGrpSpPr>
        <p:cNvPr id="1" name=""/>
        <p:cNvGrpSpPr/>
        <p:nvPr/>
      </p:nvGrpSpPr>
      <p:grpSpPr>
        <a:xfrm>
          <a:off x="0" y="0"/>
          <a:ext cx="0" cy="0"/>
          <a:chOff x="0" y="0"/>
          <a:chExt cx="0" cy="0"/>
        </a:xfrm>
      </p:grpSpPr>
      <p:sp>
        <p:nvSpPr>
          <p:cNvPr id="10" name="Pladsholder til billede 9">
            <a:extLst>
              <a:ext uri="{FF2B5EF4-FFF2-40B4-BE49-F238E27FC236}">
                <a16:creationId xmlns:a16="http://schemas.microsoft.com/office/drawing/2014/main" id="{82F9D5A7-3348-2E58-CAE8-FFEB85406BB9}"/>
              </a:ext>
            </a:extLst>
          </p:cNvPr>
          <p:cNvSpPr>
            <a:spLocks noGrp="1"/>
          </p:cNvSpPr>
          <p:nvPr>
            <p:ph type="pic" sz="quarter" idx="13"/>
          </p:nvPr>
        </p:nvSpPr>
        <p:spPr>
          <a:xfrm>
            <a:off x="6275388" y="0"/>
            <a:ext cx="5916612" cy="6858000"/>
          </a:xfrm>
          <a:solidFill>
            <a:schemeClr val="tx2">
              <a:lumMod val="20000"/>
              <a:lumOff val="80000"/>
            </a:schemeClr>
          </a:solidFill>
        </p:spPr>
        <p:txBody>
          <a:bodyPr lIns="108000" tIns="108000" rIns="108000" bIns="108000"/>
          <a:lstStyle>
            <a:lvl1pPr marL="0" indent="0">
              <a:buNone/>
              <a:defRPr sz="1200">
                <a:solidFill>
                  <a:schemeClr val="tx1"/>
                </a:solidFill>
              </a:defRPr>
            </a:lvl1pPr>
          </a:lstStyle>
          <a:p>
            <a:endParaRPr lang="da-DK"/>
          </a:p>
        </p:txBody>
      </p:sp>
      <p:sp>
        <p:nvSpPr>
          <p:cNvPr id="2" name="Titel 1">
            <a:extLst>
              <a:ext uri="{FF2B5EF4-FFF2-40B4-BE49-F238E27FC236}">
                <a16:creationId xmlns:a16="http://schemas.microsoft.com/office/drawing/2014/main" id="{F17A3364-215C-850E-C846-15720D2FAA41}"/>
              </a:ext>
            </a:extLst>
          </p:cNvPr>
          <p:cNvSpPr>
            <a:spLocks noGrp="1"/>
          </p:cNvSpPr>
          <p:nvPr>
            <p:ph type="title"/>
          </p:nvPr>
        </p:nvSpPr>
        <p:spPr>
          <a:xfrm>
            <a:off x="341999" y="477339"/>
            <a:ext cx="5574613" cy="1080000"/>
          </a:xfrm>
        </p:spPr>
        <p:txBody>
          <a:bodyPr anchor="t" anchorCtr="0"/>
          <a:lstStyle>
            <a:lvl1pPr>
              <a:defRPr sz="3200" b="1"/>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B579E77E-4AA6-BE4E-CD75-1928E4FA3124}"/>
              </a:ext>
            </a:extLst>
          </p:cNvPr>
          <p:cNvSpPr>
            <a:spLocks noGrp="1"/>
          </p:cNvSpPr>
          <p:nvPr>
            <p:ph idx="1"/>
          </p:nvPr>
        </p:nvSpPr>
        <p:spPr>
          <a:xfrm>
            <a:off x="342000" y="1557339"/>
            <a:ext cx="5574613" cy="4472993"/>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C9D3F464-9FF5-1A63-043D-08CE6B1A3BED}"/>
              </a:ext>
            </a:extLst>
          </p:cNvPr>
          <p:cNvSpPr>
            <a:spLocks noGrp="1"/>
          </p:cNvSpPr>
          <p:nvPr>
            <p:ph type="dt" sz="half" idx="10"/>
          </p:nvPr>
        </p:nvSpPr>
        <p:spPr>
          <a:xfrm>
            <a:off x="10748514" y="6501600"/>
            <a:ext cx="768092" cy="216000"/>
          </a:xfrm>
        </p:spPr>
        <p:txBody>
          <a:bodyPr/>
          <a:lstStyle/>
          <a:p>
            <a:fld id="{691B74DD-1DAC-B949-BAFF-0F266F41BB8A}" type="datetime1">
              <a:t>6/3/2026</a:t>
            </a:fld>
            <a:endParaRPr lang="da-DK"/>
          </a:p>
        </p:txBody>
      </p:sp>
      <p:sp>
        <p:nvSpPr>
          <p:cNvPr id="6" name="Pladsholder til sidefod 5">
            <a:extLst>
              <a:ext uri="{FF2B5EF4-FFF2-40B4-BE49-F238E27FC236}">
                <a16:creationId xmlns:a16="http://schemas.microsoft.com/office/drawing/2014/main" id="{853CA0DE-EF00-E7FC-38EB-CBD71320E311}"/>
              </a:ext>
            </a:extLst>
          </p:cNvPr>
          <p:cNvSpPr>
            <a:spLocks noGrp="1"/>
          </p:cNvSpPr>
          <p:nvPr>
            <p:ph type="ftr" sz="quarter" idx="11"/>
          </p:nvPr>
        </p:nvSpPr>
        <p:spPr>
          <a:xfrm>
            <a:off x="6635751" y="6501600"/>
            <a:ext cx="4081868" cy="216000"/>
          </a:xfrm>
        </p:spPr>
        <p:txBody>
          <a:bodyPr/>
          <a:lstStyle/>
          <a:p>
            <a:r>
              <a:rPr lang="da-DK"/>
              <a:t>Diabetes og blodsukker</a:t>
            </a:r>
          </a:p>
        </p:txBody>
      </p:sp>
      <p:sp>
        <p:nvSpPr>
          <p:cNvPr id="7" name="Pladsholder til slidenummer 6">
            <a:extLst>
              <a:ext uri="{FF2B5EF4-FFF2-40B4-BE49-F238E27FC236}">
                <a16:creationId xmlns:a16="http://schemas.microsoft.com/office/drawing/2014/main" id="{66991AE5-98AD-B507-C8FF-F1346A94D10D}"/>
              </a:ext>
            </a:extLst>
          </p:cNvPr>
          <p:cNvSpPr>
            <a:spLocks noGrp="1"/>
          </p:cNvSpPr>
          <p:nvPr>
            <p:ph type="sldNum" sz="quarter" idx="12"/>
          </p:nvPr>
        </p:nvSpPr>
        <p:spPr>
          <a:xfrm>
            <a:off x="11539870" y="6501600"/>
            <a:ext cx="317168" cy="216000"/>
          </a:xfrm>
        </p:spPr>
        <p:txBody>
          <a:bodyPr/>
          <a:lstStyle/>
          <a:p>
            <a:fld id="{8C0A4E09-8E86-EF4A-9820-DF214B1893AD}" type="slidenum">
              <a:rPr lang="da-DK" smtClean="0"/>
              <a:t>‹#›</a:t>
            </a:fld>
            <a:endParaRPr lang="da-DK"/>
          </a:p>
        </p:txBody>
      </p:sp>
      <p:sp>
        <p:nvSpPr>
          <p:cNvPr id="11" name="Tekstfelt 10">
            <a:extLst>
              <a:ext uri="{FF2B5EF4-FFF2-40B4-BE49-F238E27FC236}">
                <a16:creationId xmlns:a16="http://schemas.microsoft.com/office/drawing/2014/main" id="{CB1972A6-0EF5-9DDC-745F-B212B9FE0A23}"/>
              </a:ext>
            </a:extLst>
          </p:cNvPr>
          <p:cNvSpPr txBox="1"/>
          <p:nvPr userDrawn="1"/>
        </p:nvSpPr>
        <p:spPr>
          <a:xfrm>
            <a:off x="-2095018" y="340251"/>
            <a:ext cx="1843568" cy="2622868"/>
          </a:xfrm>
          <a:prstGeom prst="rect">
            <a:avLst/>
          </a:prstGeom>
          <a:noFill/>
        </p:spPr>
        <p:txBody>
          <a:bodyPr wrap="square" lIns="0" tIns="0" rIns="0" bIns="108000" rtlCol="0">
            <a:noAutofit/>
          </a:bodyPr>
          <a:lstStyle/>
          <a:p>
            <a:pPr algn="l"/>
            <a:r>
              <a:rPr lang="da-DK" sz="1400">
                <a:solidFill>
                  <a:schemeClr val="tx2">
                    <a:lumMod val="60000"/>
                    <a:lumOff val="40000"/>
                  </a:schemeClr>
                </a:solidFill>
              </a:rPr>
              <a:t>Baggrunden kan </a:t>
            </a:r>
            <a:br>
              <a:rPr lang="da-DK" sz="1400">
                <a:solidFill>
                  <a:schemeClr val="tx2">
                    <a:lumMod val="60000"/>
                    <a:lumOff val="40000"/>
                  </a:schemeClr>
                </a:solidFill>
              </a:rPr>
            </a:br>
            <a:r>
              <a:rPr lang="da-DK" sz="1400">
                <a:solidFill>
                  <a:schemeClr val="tx2">
                    <a:lumMod val="60000"/>
                    <a:lumOff val="40000"/>
                  </a:schemeClr>
                </a:solidFill>
              </a:rPr>
              <a:t>skifte farve i </a:t>
            </a:r>
            <a:br>
              <a:rPr lang="da-DK" sz="1400">
                <a:solidFill>
                  <a:schemeClr val="tx2">
                    <a:lumMod val="60000"/>
                    <a:lumOff val="40000"/>
                  </a:schemeClr>
                </a:solidFill>
              </a:rPr>
            </a:br>
            <a:r>
              <a:rPr lang="da-DK" sz="1400">
                <a:solidFill>
                  <a:schemeClr val="tx2">
                    <a:lumMod val="60000"/>
                    <a:lumOff val="40000"/>
                  </a:schemeClr>
                </a:solidFill>
              </a:rPr>
              <a:t>Formatér baggrund. Vælg en lys tone, så dele af logoet ikke forsvinder. </a:t>
            </a:r>
          </a:p>
        </p:txBody>
      </p:sp>
      <p:grpSp>
        <p:nvGrpSpPr>
          <p:cNvPr id="39" name="Gruppe 38">
            <a:extLst>
              <a:ext uri="{FF2B5EF4-FFF2-40B4-BE49-F238E27FC236}">
                <a16:creationId xmlns:a16="http://schemas.microsoft.com/office/drawing/2014/main" id="{B3C8D882-6625-CBCC-BC51-77D5875990BB}"/>
              </a:ext>
            </a:extLst>
          </p:cNvPr>
          <p:cNvGrpSpPr/>
          <p:nvPr userDrawn="1"/>
        </p:nvGrpSpPr>
        <p:grpSpPr>
          <a:xfrm>
            <a:off x="281103" y="6161910"/>
            <a:ext cx="493558" cy="485462"/>
            <a:chOff x="5691849" y="507704"/>
            <a:chExt cx="6151471" cy="6050563"/>
          </a:xfrm>
        </p:grpSpPr>
        <p:sp>
          <p:nvSpPr>
            <p:cNvPr id="40" name="Rektangel 39">
              <a:extLst>
                <a:ext uri="{FF2B5EF4-FFF2-40B4-BE49-F238E27FC236}">
                  <a16:creationId xmlns:a16="http://schemas.microsoft.com/office/drawing/2014/main" id="{696892D3-F114-D471-6C94-3AB230E8022F}"/>
                </a:ext>
              </a:extLst>
            </p:cNvPr>
            <p:cNvSpPr/>
            <p:nvPr userDrawn="1"/>
          </p:nvSpPr>
          <p:spPr>
            <a:xfrm>
              <a:off x="10043320" y="524934"/>
              <a:ext cx="1800000" cy="1800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1" name="Rektangel 40">
              <a:extLst>
                <a:ext uri="{FF2B5EF4-FFF2-40B4-BE49-F238E27FC236}">
                  <a16:creationId xmlns:a16="http://schemas.microsoft.com/office/drawing/2014/main" id="{9178038C-36D3-D639-F36D-FA4F84EEB640}"/>
                </a:ext>
              </a:extLst>
            </p:cNvPr>
            <p:cNvSpPr/>
            <p:nvPr userDrawn="1"/>
          </p:nvSpPr>
          <p:spPr>
            <a:xfrm>
              <a:off x="10043320" y="4127033"/>
              <a:ext cx="1800000" cy="1800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2" name="Ellipse 41">
              <a:extLst>
                <a:ext uri="{FF2B5EF4-FFF2-40B4-BE49-F238E27FC236}">
                  <a16:creationId xmlns:a16="http://schemas.microsoft.com/office/drawing/2014/main" id="{E24B5C6A-4C1B-4D12-8814-B97F45821FD3}"/>
                </a:ext>
              </a:extLst>
            </p:cNvPr>
            <p:cNvSpPr/>
            <p:nvPr userDrawn="1"/>
          </p:nvSpPr>
          <p:spPr>
            <a:xfrm>
              <a:off x="10043320" y="2327033"/>
              <a:ext cx="1800000" cy="1800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3" name="Rektangel 42">
              <a:extLst>
                <a:ext uri="{FF2B5EF4-FFF2-40B4-BE49-F238E27FC236}">
                  <a16:creationId xmlns:a16="http://schemas.microsoft.com/office/drawing/2014/main" id="{339A2090-6B68-2C61-DB4E-66FD0182D762}"/>
                </a:ext>
              </a:extLst>
            </p:cNvPr>
            <p:cNvSpPr/>
            <p:nvPr userDrawn="1"/>
          </p:nvSpPr>
          <p:spPr>
            <a:xfrm>
              <a:off x="8243320" y="2327033"/>
              <a:ext cx="1800000" cy="1800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4" name="Ellipse 43">
              <a:extLst>
                <a:ext uri="{FF2B5EF4-FFF2-40B4-BE49-F238E27FC236}">
                  <a16:creationId xmlns:a16="http://schemas.microsoft.com/office/drawing/2014/main" id="{937956EB-37FC-E9AC-1115-BA96F8423FF5}"/>
                </a:ext>
              </a:extLst>
            </p:cNvPr>
            <p:cNvSpPr/>
            <p:nvPr userDrawn="1"/>
          </p:nvSpPr>
          <p:spPr>
            <a:xfrm>
              <a:off x="8243320" y="4758267"/>
              <a:ext cx="1800000" cy="1800000"/>
            </a:xfrm>
            <a:prstGeom prst="ellipse">
              <a:avLst/>
            </a:prstGeom>
            <a:solidFill>
              <a:srgbClr val="FFD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5" name="Rektangel 44">
              <a:extLst>
                <a:ext uri="{FF2B5EF4-FFF2-40B4-BE49-F238E27FC236}">
                  <a16:creationId xmlns:a16="http://schemas.microsoft.com/office/drawing/2014/main" id="{04E912D2-6998-F815-ED21-975C68476D05}"/>
                </a:ext>
              </a:extLst>
            </p:cNvPr>
            <p:cNvSpPr/>
            <p:nvPr userDrawn="1"/>
          </p:nvSpPr>
          <p:spPr>
            <a:xfrm rot="-720000">
              <a:off x="6449713" y="507704"/>
              <a:ext cx="1800000" cy="1800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6" name="Rektangel 45">
              <a:extLst>
                <a:ext uri="{FF2B5EF4-FFF2-40B4-BE49-F238E27FC236}">
                  <a16:creationId xmlns:a16="http://schemas.microsoft.com/office/drawing/2014/main" id="{E64B5CBF-9310-23CB-1C7B-721E68C2CEBE}"/>
                </a:ext>
              </a:extLst>
            </p:cNvPr>
            <p:cNvSpPr/>
            <p:nvPr userDrawn="1"/>
          </p:nvSpPr>
          <p:spPr>
            <a:xfrm rot="780000">
              <a:off x="6449713" y="4127033"/>
              <a:ext cx="1800000" cy="1800000"/>
            </a:xfrm>
            <a:prstGeom prst="rect">
              <a:avLst/>
            </a:prstGeom>
            <a:solidFill>
              <a:srgbClr val="E94E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7" name="Ellipse 46">
              <a:extLst>
                <a:ext uri="{FF2B5EF4-FFF2-40B4-BE49-F238E27FC236}">
                  <a16:creationId xmlns:a16="http://schemas.microsoft.com/office/drawing/2014/main" id="{D0A3A0F2-8C83-7FBB-CBC1-378CBB4F9DC5}"/>
                </a:ext>
              </a:extLst>
            </p:cNvPr>
            <p:cNvSpPr/>
            <p:nvPr userDrawn="1"/>
          </p:nvSpPr>
          <p:spPr>
            <a:xfrm>
              <a:off x="5691849" y="1911828"/>
              <a:ext cx="1800000" cy="1800000"/>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8" name="Ellipse 47">
              <a:extLst>
                <a:ext uri="{FF2B5EF4-FFF2-40B4-BE49-F238E27FC236}">
                  <a16:creationId xmlns:a16="http://schemas.microsoft.com/office/drawing/2014/main" id="{277C2A81-2BBB-008D-E4F6-DFFB5EFC9273}"/>
                </a:ext>
              </a:extLst>
            </p:cNvPr>
            <p:cNvSpPr/>
            <p:nvPr userDrawn="1"/>
          </p:nvSpPr>
          <p:spPr>
            <a:xfrm>
              <a:off x="8243320" y="524934"/>
              <a:ext cx="1800000" cy="1800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pSp>
    </p:spTree>
    <p:extLst>
      <p:ext uri="{BB962C8B-B14F-4D97-AF65-F5344CB8AC3E}">
        <p14:creationId xmlns:p14="http://schemas.microsoft.com/office/powerpoint/2010/main" val="3624121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ekst, to spal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679FCF-066F-CFED-C1E5-8727FA6FE9D9}"/>
              </a:ext>
            </a:extLst>
          </p:cNvPr>
          <p:cNvSpPr>
            <a:spLocks noGrp="1"/>
          </p:cNvSpPr>
          <p:nvPr>
            <p:ph type="title"/>
          </p:nvPr>
        </p:nvSpPr>
        <p:spPr>
          <a:xfrm>
            <a:off x="342000" y="477338"/>
            <a:ext cx="11508000" cy="1080000"/>
          </a:xfrm>
        </p:spPr>
        <p:txBody>
          <a:bodyPr/>
          <a:lstStyle>
            <a:lvl1pPr>
              <a:defRPr sz="3200" b="1"/>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6955F0B1-D5D2-2981-7059-28BE514AA640}"/>
              </a:ext>
            </a:extLst>
          </p:cNvPr>
          <p:cNvSpPr>
            <a:spLocks noGrp="1"/>
          </p:cNvSpPr>
          <p:nvPr>
            <p:ph sz="half" idx="1"/>
          </p:nvPr>
        </p:nvSpPr>
        <p:spPr>
          <a:xfrm>
            <a:off x="342000" y="1557338"/>
            <a:ext cx="5581350" cy="4472994"/>
          </a:xfrm>
        </p:spPr>
        <p:txBody>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1554534D-30CB-C0EA-33CA-D7049B4AB4D8}"/>
              </a:ext>
            </a:extLst>
          </p:cNvPr>
          <p:cNvSpPr>
            <a:spLocks noGrp="1"/>
          </p:cNvSpPr>
          <p:nvPr>
            <p:ph sz="half" idx="2"/>
          </p:nvPr>
        </p:nvSpPr>
        <p:spPr>
          <a:xfrm>
            <a:off x="6282564" y="1557338"/>
            <a:ext cx="5581349" cy="4824411"/>
          </a:xfrm>
        </p:spPr>
        <p:txBody>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72C36F38-8C50-D03C-3573-DE643CB85833}"/>
              </a:ext>
            </a:extLst>
          </p:cNvPr>
          <p:cNvSpPr>
            <a:spLocks noGrp="1"/>
          </p:cNvSpPr>
          <p:nvPr>
            <p:ph type="dt" sz="half" idx="10"/>
          </p:nvPr>
        </p:nvSpPr>
        <p:spPr>
          <a:xfrm>
            <a:off x="10748514" y="6501600"/>
            <a:ext cx="768092" cy="216000"/>
          </a:xfrm>
        </p:spPr>
        <p:txBody>
          <a:bodyPr/>
          <a:lstStyle/>
          <a:p>
            <a:fld id="{995AA562-EBFF-2F4E-A763-DBE52035CA36}" type="datetime1">
              <a:t>6/3/2026</a:t>
            </a:fld>
            <a:endParaRPr lang="da-DK"/>
          </a:p>
        </p:txBody>
      </p:sp>
      <p:sp>
        <p:nvSpPr>
          <p:cNvPr id="6" name="Pladsholder til sidefod 5">
            <a:extLst>
              <a:ext uri="{FF2B5EF4-FFF2-40B4-BE49-F238E27FC236}">
                <a16:creationId xmlns:a16="http://schemas.microsoft.com/office/drawing/2014/main" id="{B6FBD1D1-032C-DE5F-09D2-65338CCBC434}"/>
              </a:ext>
            </a:extLst>
          </p:cNvPr>
          <p:cNvSpPr>
            <a:spLocks noGrp="1"/>
          </p:cNvSpPr>
          <p:nvPr>
            <p:ph type="ftr" sz="quarter" idx="11"/>
          </p:nvPr>
        </p:nvSpPr>
        <p:spPr>
          <a:xfrm>
            <a:off x="6635751" y="6501600"/>
            <a:ext cx="4081868" cy="216000"/>
          </a:xfrm>
        </p:spPr>
        <p:txBody>
          <a:bodyPr/>
          <a:lstStyle/>
          <a:p>
            <a:r>
              <a:rPr lang="da-DK"/>
              <a:t>Diabetes og blodsukker</a:t>
            </a:r>
          </a:p>
        </p:txBody>
      </p:sp>
      <p:sp>
        <p:nvSpPr>
          <p:cNvPr id="7" name="Pladsholder til slidenummer 6">
            <a:extLst>
              <a:ext uri="{FF2B5EF4-FFF2-40B4-BE49-F238E27FC236}">
                <a16:creationId xmlns:a16="http://schemas.microsoft.com/office/drawing/2014/main" id="{CBB723B9-F37B-8C18-BE57-D05D67FBA0F2}"/>
              </a:ext>
            </a:extLst>
          </p:cNvPr>
          <p:cNvSpPr>
            <a:spLocks noGrp="1"/>
          </p:cNvSpPr>
          <p:nvPr>
            <p:ph type="sldNum" sz="quarter" idx="12"/>
          </p:nvPr>
        </p:nvSpPr>
        <p:spPr>
          <a:xfrm>
            <a:off x="11539870" y="6501600"/>
            <a:ext cx="317168" cy="216000"/>
          </a:xfrm>
        </p:spPr>
        <p:txBody>
          <a:bodyPr/>
          <a:lstStyle/>
          <a:p>
            <a:fld id="{8C0A4E09-8E86-EF4A-9820-DF214B1893AD}" type="slidenum">
              <a:rPr lang="da-DK" smtClean="0"/>
              <a:t>‹#›</a:t>
            </a:fld>
            <a:endParaRPr lang="da-DK"/>
          </a:p>
        </p:txBody>
      </p:sp>
      <p:sp>
        <p:nvSpPr>
          <p:cNvPr id="11" name="Tekstfelt 10">
            <a:extLst>
              <a:ext uri="{FF2B5EF4-FFF2-40B4-BE49-F238E27FC236}">
                <a16:creationId xmlns:a16="http://schemas.microsoft.com/office/drawing/2014/main" id="{C3253AE6-2FB5-362E-0CDC-E478F641B6FE}"/>
              </a:ext>
            </a:extLst>
          </p:cNvPr>
          <p:cNvSpPr txBox="1"/>
          <p:nvPr userDrawn="1"/>
        </p:nvSpPr>
        <p:spPr>
          <a:xfrm>
            <a:off x="-2095018" y="340251"/>
            <a:ext cx="1843568" cy="2622868"/>
          </a:xfrm>
          <a:prstGeom prst="rect">
            <a:avLst/>
          </a:prstGeom>
          <a:noFill/>
        </p:spPr>
        <p:txBody>
          <a:bodyPr wrap="square" lIns="0" tIns="0" rIns="0" bIns="108000" rtlCol="0">
            <a:noAutofit/>
          </a:bodyPr>
          <a:lstStyle/>
          <a:p>
            <a:pPr algn="l"/>
            <a:r>
              <a:rPr lang="da-DK" sz="1400">
                <a:solidFill>
                  <a:schemeClr val="tx2">
                    <a:lumMod val="60000"/>
                    <a:lumOff val="40000"/>
                  </a:schemeClr>
                </a:solidFill>
              </a:rPr>
              <a:t>Baggrunden kan </a:t>
            </a:r>
            <a:br>
              <a:rPr lang="da-DK" sz="1400">
                <a:solidFill>
                  <a:schemeClr val="tx2">
                    <a:lumMod val="60000"/>
                    <a:lumOff val="40000"/>
                  </a:schemeClr>
                </a:solidFill>
              </a:rPr>
            </a:br>
            <a:r>
              <a:rPr lang="da-DK" sz="1400">
                <a:solidFill>
                  <a:schemeClr val="tx2">
                    <a:lumMod val="60000"/>
                    <a:lumOff val="40000"/>
                  </a:schemeClr>
                </a:solidFill>
              </a:rPr>
              <a:t>skifte farve i </a:t>
            </a:r>
            <a:br>
              <a:rPr lang="da-DK" sz="1400">
                <a:solidFill>
                  <a:schemeClr val="tx2">
                    <a:lumMod val="60000"/>
                    <a:lumOff val="40000"/>
                  </a:schemeClr>
                </a:solidFill>
              </a:rPr>
            </a:br>
            <a:r>
              <a:rPr lang="da-DK" sz="1400">
                <a:solidFill>
                  <a:schemeClr val="tx2">
                    <a:lumMod val="60000"/>
                    <a:lumOff val="40000"/>
                  </a:schemeClr>
                </a:solidFill>
              </a:rPr>
              <a:t>Formatér baggrund. Vælg en lys tone, så dele af logoet ikke forsvinder. </a:t>
            </a:r>
          </a:p>
        </p:txBody>
      </p:sp>
      <p:grpSp>
        <p:nvGrpSpPr>
          <p:cNvPr id="39" name="Gruppe 38">
            <a:extLst>
              <a:ext uri="{FF2B5EF4-FFF2-40B4-BE49-F238E27FC236}">
                <a16:creationId xmlns:a16="http://schemas.microsoft.com/office/drawing/2014/main" id="{4B46A3D5-7F4B-9178-0E9D-7B269C4B3972}"/>
              </a:ext>
            </a:extLst>
          </p:cNvPr>
          <p:cNvGrpSpPr/>
          <p:nvPr userDrawn="1"/>
        </p:nvGrpSpPr>
        <p:grpSpPr>
          <a:xfrm>
            <a:off x="281103" y="6161910"/>
            <a:ext cx="493558" cy="485462"/>
            <a:chOff x="5691849" y="507704"/>
            <a:chExt cx="6151471" cy="6050563"/>
          </a:xfrm>
        </p:grpSpPr>
        <p:sp>
          <p:nvSpPr>
            <p:cNvPr id="40" name="Rektangel 39">
              <a:extLst>
                <a:ext uri="{FF2B5EF4-FFF2-40B4-BE49-F238E27FC236}">
                  <a16:creationId xmlns:a16="http://schemas.microsoft.com/office/drawing/2014/main" id="{8C9F8440-E267-3F9B-730A-3C53FE2E3E1F}"/>
                </a:ext>
              </a:extLst>
            </p:cNvPr>
            <p:cNvSpPr/>
            <p:nvPr userDrawn="1"/>
          </p:nvSpPr>
          <p:spPr>
            <a:xfrm>
              <a:off x="10043320" y="524934"/>
              <a:ext cx="1800000" cy="1800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1" name="Rektangel 40">
              <a:extLst>
                <a:ext uri="{FF2B5EF4-FFF2-40B4-BE49-F238E27FC236}">
                  <a16:creationId xmlns:a16="http://schemas.microsoft.com/office/drawing/2014/main" id="{151D3FF7-4A62-36CC-A31C-9DAD8ED99E96}"/>
                </a:ext>
              </a:extLst>
            </p:cNvPr>
            <p:cNvSpPr/>
            <p:nvPr userDrawn="1"/>
          </p:nvSpPr>
          <p:spPr>
            <a:xfrm>
              <a:off x="10043320" y="4127033"/>
              <a:ext cx="1800000" cy="1800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2" name="Ellipse 41">
              <a:extLst>
                <a:ext uri="{FF2B5EF4-FFF2-40B4-BE49-F238E27FC236}">
                  <a16:creationId xmlns:a16="http://schemas.microsoft.com/office/drawing/2014/main" id="{44E7EBBE-8B52-2357-0D67-A57AF76D9B05}"/>
                </a:ext>
              </a:extLst>
            </p:cNvPr>
            <p:cNvSpPr/>
            <p:nvPr userDrawn="1"/>
          </p:nvSpPr>
          <p:spPr>
            <a:xfrm>
              <a:off x="10043320" y="2327033"/>
              <a:ext cx="1800000" cy="1800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3" name="Rektangel 42">
              <a:extLst>
                <a:ext uri="{FF2B5EF4-FFF2-40B4-BE49-F238E27FC236}">
                  <a16:creationId xmlns:a16="http://schemas.microsoft.com/office/drawing/2014/main" id="{55FFB175-7BCA-F9D3-2069-865034F3F7FD}"/>
                </a:ext>
              </a:extLst>
            </p:cNvPr>
            <p:cNvSpPr/>
            <p:nvPr userDrawn="1"/>
          </p:nvSpPr>
          <p:spPr>
            <a:xfrm>
              <a:off x="8243320" y="2327033"/>
              <a:ext cx="1800000" cy="1800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4" name="Ellipse 43">
              <a:extLst>
                <a:ext uri="{FF2B5EF4-FFF2-40B4-BE49-F238E27FC236}">
                  <a16:creationId xmlns:a16="http://schemas.microsoft.com/office/drawing/2014/main" id="{19275CD5-163E-6CAA-658B-B91E9549C449}"/>
                </a:ext>
              </a:extLst>
            </p:cNvPr>
            <p:cNvSpPr/>
            <p:nvPr userDrawn="1"/>
          </p:nvSpPr>
          <p:spPr>
            <a:xfrm>
              <a:off x="8243320" y="4758267"/>
              <a:ext cx="1800000" cy="1800000"/>
            </a:xfrm>
            <a:prstGeom prst="ellipse">
              <a:avLst/>
            </a:prstGeom>
            <a:solidFill>
              <a:srgbClr val="FFD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5" name="Rektangel 44">
              <a:extLst>
                <a:ext uri="{FF2B5EF4-FFF2-40B4-BE49-F238E27FC236}">
                  <a16:creationId xmlns:a16="http://schemas.microsoft.com/office/drawing/2014/main" id="{3943360D-2B37-58FF-B8BE-268E5AF362D4}"/>
                </a:ext>
              </a:extLst>
            </p:cNvPr>
            <p:cNvSpPr/>
            <p:nvPr userDrawn="1"/>
          </p:nvSpPr>
          <p:spPr>
            <a:xfrm rot="-720000">
              <a:off x="6449713" y="507704"/>
              <a:ext cx="1800000" cy="1800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6" name="Rektangel 45">
              <a:extLst>
                <a:ext uri="{FF2B5EF4-FFF2-40B4-BE49-F238E27FC236}">
                  <a16:creationId xmlns:a16="http://schemas.microsoft.com/office/drawing/2014/main" id="{DFE61A33-71E2-9645-64D2-AF03E123F845}"/>
                </a:ext>
              </a:extLst>
            </p:cNvPr>
            <p:cNvSpPr/>
            <p:nvPr userDrawn="1"/>
          </p:nvSpPr>
          <p:spPr>
            <a:xfrm rot="780000">
              <a:off x="6449713" y="4127033"/>
              <a:ext cx="1800000" cy="1800000"/>
            </a:xfrm>
            <a:prstGeom prst="rect">
              <a:avLst/>
            </a:prstGeom>
            <a:solidFill>
              <a:srgbClr val="E94E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7" name="Ellipse 46">
              <a:extLst>
                <a:ext uri="{FF2B5EF4-FFF2-40B4-BE49-F238E27FC236}">
                  <a16:creationId xmlns:a16="http://schemas.microsoft.com/office/drawing/2014/main" id="{5611FD08-E03B-0663-F21E-EC07D580375C}"/>
                </a:ext>
              </a:extLst>
            </p:cNvPr>
            <p:cNvSpPr/>
            <p:nvPr userDrawn="1"/>
          </p:nvSpPr>
          <p:spPr>
            <a:xfrm>
              <a:off x="5691849" y="1911828"/>
              <a:ext cx="1800000" cy="1800000"/>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8" name="Ellipse 47">
              <a:extLst>
                <a:ext uri="{FF2B5EF4-FFF2-40B4-BE49-F238E27FC236}">
                  <a16:creationId xmlns:a16="http://schemas.microsoft.com/office/drawing/2014/main" id="{E474FAC6-5304-2126-C20B-B9C715753423}"/>
                </a:ext>
              </a:extLst>
            </p:cNvPr>
            <p:cNvSpPr/>
            <p:nvPr userDrawn="1"/>
          </p:nvSpPr>
          <p:spPr>
            <a:xfrm>
              <a:off x="8243320" y="524934"/>
              <a:ext cx="1800000" cy="1800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pSp>
    </p:spTree>
    <p:extLst>
      <p:ext uri="{BB962C8B-B14F-4D97-AF65-F5344CB8AC3E}">
        <p14:creationId xmlns:p14="http://schemas.microsoft.com/office/powerpoint/2010/main" val="13725263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reaker">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9" name="Pladsholder til billede 8">
            <a:extLst>
              <a:ext uri="{FF2B5EF4-FFF2-40B4-BE49-F238E27FC236}">
                <a16:creationId xmlns:a16="http://schemas.microsoft.com/office/drawing/2014/main" id="{A7EBF3D8-D528-53D2-73E8-D13745BBF07C}"/>
              </a:ext>
            </a:extLst>
          </p:cNvPr>
          <p:cNvSpPr>
            <a:spLocks noGrp="1"/>
          </p:cNvSpPr>
          <p:nvPr>
            <p:ph type="pic" sz="quarter" idx="14"/>
          </p:nvPr>
        </p:nvSpPr>
        <p:spPr>
          <a:xfrm>
            <a:off x="0" y="0"/>
            <a:ext cx="12192000" cy="6858000"/>
          </a:xfrm>
        </p:spPr>
        <p:txBody>
          <a:bodyPr lIns="108000" tIns="108000" rIns="108000" bIns="108000"/>
          <a:lstStyle>
            <a:lvl1pPr marL="0" indent="0">
              <a:buNone/>
              <a:defRPr sz="1200"/>
            </a:lvl1pPr>
          </a:lstStyle>
          <a:p>
            <a:endParaRPr lang="da-DK"/>
          </a:p>
        </p:txBody>
      </p:sp>
      <p:sp>
        <p:nvSpPr>
          <p:cNvPr id="2" name="Pladsholder til dato 1">
            <a:extLst>
              <a:ext uri="{FF2B5EF4-FFF2-40B4-BE49-F238E27FC236}">
                <a16:creationId xmlns:a16="http://schemas.microsoft.com/office/drawing/2014/main" id="{6022C5EE-DE53-7E77-3547-70CD4A29F29B}"/>
              </a:ext>
            </a:extLst>
          </p:cNvPr>
          <p:cNvSpPr>
            <a:spLocks noGrp="1"/>
          </p:cNvSpPr>
          <p:nvPr>
            <p:ph type="dt" sz="half" idx="10"/>
          </p:nvPr>
        </p:nvSpPr>
        <p:spPr>
          <a:xfrm>
            <a:off x="10748514" y="6501600"/>
            <a:ext cx="768092" cy="216000"/>
          </a:xfrm>
        </p:spPr>
        <p:txBody>
          <a:bodyPr/>
          <a:lstStyle/>
          <a:p>
            <a:fld id="{E85F186F-B4FC-9C4C-A831-2BAE572A2245}" type="datetime1">
              <a:t>6/3/2026</a:t>
            </a:fld>
            <a:endParaRPr lang="da-DK"/>
          </a:p>
        </p:txBody>
      </p:sp>
      <p:sp>
        <p:nvSpPr>
          <p:cNvPr id="3" name="Pladsholder til sidefod 2">
            <a:extLst>
              <a:ext uri="{FF2B5EF4-FFF2-40B4-BE49-F238E27FC236}">
                <a16:creationId xmlns:a16="http://schemas.microsoft.com/office/drawing/2014/main" id="{7A2C7DF5-ACDF-39CD-690C-1BACA747540E}"/>
              </a:ext>
            </a:extLst>
          </p:cNvPr>
          <p:cNvSpPr>
            <a:spLocks noGrp="1"/>
          </p:cNvSpPr>
          <p:nvPr>
            <p:ph type="ftr" sz="quarter" idx="11"/>
          </p:nvPr>
        </p:nvSpPr>
        <p:spPr>
          <a:xfrm>
            <a:off x="6635751" y="6501600"/>
            <a:ext cx="4081868" cy="216000"/>
          </a:xfrm>
        </p:spPr>
        <p:txBody>
          <a:bodyPr/>
          <a:lstStyle/>
          <a:p>
            <a:r>
              <a:rPr lang="da-DK"/>
              <a:t>Diabetes og blodsukker</a:t>
            </a:r>
          </a:p>
        </p:txBody>
      </p:sp>
      <p:sp>
        <p:nvSpPr>
          <p:cNvPr id="4" name="Pladsholder til slidenummer 3">
            <a:extLst>
              <a:ext uri="{FF2B5EF4-FFF2-40B4-BE49-F238E27FC236}">
                <a16:creationId xmlns:a16="http://schemas.microsoft.com/office/drawing/2014/main" id="{EFD40442-0C27-49E4-D7C1-63FA2A0DA5C9}"/>
              </a:ext>
            </a:extLst>
          </p:cNvPr>
          <p:cNvSpPr>
            <a:spLocks noGrp="1"/>
          </p:cNvSpPr>
          <p:nvPr>
            <p:ph type="sldNum" sz="quarter" idx="12"/>
          </p:nvPr>
        </p:nvSpPr>
        <p:spPr>
          <a:xfrm>
            <a:off x="11539870" y="6501600"/>
            <a:ext cx="317168" cy="216000"/>
          </a:xfrm>
        </p:spPr>
        <p:txBody>
          <a:bodyPr/>
          <a:lstStyle/>
          <a:p>
            <a:fld id="{8C0A4E09-8E86-EF4A-9820-DF214B1893AD}" type="slidenum">
              <a:rPr lang="da-DK" smtClean="0"/>
              <a:t>‹#›</a:t>
            </a:fld>
            <a:endParaRPr lang="da-DK"/>
          </a:p>
        </p:txBody>
      </p:sp>
      <p:sp>
        <p:nvSpPr>
          <p:cNvPr id="14" name="Tekstfelt 13">
            <a:extLst>
              <a:ext uri="{FF2B5EF4-FFF2-40B4-BE49-F238E27FC236}">
                <a16:creationId xmlns:a16="http://schemas.microsoft.com/office/drawing/2014/main" id="{E01D1577-CD97-231B-4F5B-21B0D89D3B3A}"/>
              </a:ext>
            </a:extLst>
          </p:cNvPr>
          <p:cNvSpPr txBox="1"/>
          <p:nvPr userDrawn="1"/>
        </p:nvSpPr>
        <p:spPr>
          <a:xfrm>
            <a:off x="-2095018" y="0"/>
            <a:ext cx="1843568" cy="2622868"/>
          </a:xfrm>
          <a:prstGeom prst="rect">
            <a:avLst/>
          </a:prstGeom>
          <a:noFill/>
        </p:spPr>
        <p:txBody>
          <a:bodyPr wrap="square" lIns="0" tIns="0" rIns="0" bIns="108000" rtlCol="0">
            <a:noAutofit/>
          </a:bodyPr>
          <a:lstStyle/>
          <a:p>
            <a:pPr algn="l"/>
            <a:r>
              <a:rPr lang="da-DK" sz="1400">
                <a:solidFill>
                  <a:schemeClr val="tx2">
                    <a:lumMod val="60000"/>
                    <a:lumOff val="40000"/>
                  </a:schemeClr>
                </a:solidFill>
              </a:rPr>
              <a:t>Baggrunden kan </a:t>
            </a:r>
            <a:br>
              <a:rPr lang="da-DK" sz="1400">
                <a:solidFill>
                  <a:schemeClr val="tx2">
                    <a:lumMod val="60000"/>
                    <a:lumOff val="40000"/>
                  </a:schemeClr>
                </a:solidFill>
              </a:rPr>
            </a:br>
            <a:r>
              <a:rPr lang="da-DK" sz="1400">
                <a:solidFill>
                  <a:schemeClr val="tx2">
                    <a:lumMod val="60000"/>
                    <a:lumOff val="40000"/>
                  </a:schemeClr>
                </a:solidFill>
              </a:rPr>
              <a:t>skifte farve i </a:t>
            </a:r>
            <a:br>
              <a:rPr lang="da-DK" sz="1400">
                <a:solidFill>
                  <a:schemeClr val="tx2">
                    <a:lumMod val="60000"/>
                    <a:lumOff val="40000"/>
                  </a:schemeClr>
                </a:solidFill>
              </a:rPr>
            </a:br>
            <a:r>
              <a:rPr lang="da-DK" sz="1400">
                <a:solidFill>
                  <a:schemeClr val="tx2">
                    <a:lumMod val="60000"/>
                    <a:lumOff val="40000"/>
                  </a:schemeClr>
                </a:solidFill>
              </a:rPr>
              <a:t>Formatér baggrund. Vælg en lys tone, så dele af logoet ikke forsvinder. </a:t>
            </a:r>
          </a:p>
          <a:p>
            <a:pPr algn="l"/>
            <a:endParaRPr lang="da-DK" sz="1400">
              <a:solidFill>
                <a:schemeClr val="tx2">
                  <a:lumMod val="60000"/>
                  <a:lumOff val="40000"/>
                </a:schemeClr>
              </a:solidFill>
            </a:endParaRPr>
          </a:p>
        </p:txBody>
      </p:sp>
      <p:sp>
        <p:nvSpPr>
          <p:cNvPr id="6" name="Titel 1">
            <a:extLst>
              <a:ext uri="{FF2B5EF4-FFF2-40B4-BE49-F238E27FC236}">
                <a16:creationId xmlns:a16="http://schemas.microsoft.com/office/drawing/2014/main" id="{7E8CFAF7-0153-F5F3-EA46-2FC49B9EAC72}"/>
              </a:ext>
            </a:extLst>
          </p:cNvPr>
          <p:cNvSpPr>
            <a:spLocks noGrp="1"/>
          </p:cNvSpPr>
          <p:nvPr>
            <p:ph type="ctrTitle"/>
          </p:nvPr>
        </p:nvSpPr>
        <p:spPr>
          <a:xfrm>
            <a:off x="342000" y="478800"/>
            <a:ext cx="11515038" cy="2383176"/>
          </a:xfrm>
        </p:spPr>
        <p:txBody>
          <a:bodyPr anchor="t" anchorCtr="0">
            <a:noAutofit/>
          </a:bodyPr>
          <a:lstStyle>
            <a:lvl1pPr algn="l">
              <a:lnSpc>
                <a:spcPct val="85000"/>
              </a:lnSpc>
              <a:defRPr sz="4400" b="1">
                <a:solidFill>
                  <a:schemeClr val="tx1"/>
                </a:solidFill>
              </a:defRPr>
            </a:lvl1pPr>
          </a:lstStyle>
          <a:p>
            <a:r>
              <a:rPr lang="da-DK"/>
              <a:t>Klik for at redigere titeltypografien i masteren</a:t>
            </a:r>
          </a:p>
        </p:txBody>
      </p:sp>
      <p:sp>
        <p:nvSpPr>
          <p:cNvPr id="7" name="Tekstfelt 6">
            <a:extLst>
              <a:ext uri="{FF2B5EF4-FFF2-40B4-BE49-F238E27FC236}">
                <a16:creationId xmlns:a16="http://schemas.microsoft.com/office/drawing/2014/main" id="{4FF28EA1-7E16-298E-6CDD-B49D9B2EBF0E}"/>
              </a:ext>
            </a:extLst>
          </p:cNvPr>
          <p:cNvSpPr txBox="1"/>
          <p:nvPr userDrawn="1"/>
        </p:nvSpPr>
        <p:spPr>
          <a:xfrm>
            <a:off x="12615333" y="829733"/>
            <a:ext cx="0" cy="0"/>
          </a:xfrm>
          <a:prstGeom prst="rect">
            <a:avLst/>
          </a:prstGeom>
          <a:noFill/>
        </p:spPr>
        <p:txBody>
          <a:bodyPr wrap="none" lIns="0" tIns="0" rIns="0" bIns="108000" rtlCol="0">
            <a:noAutofit/>
          </a:bodyPr>
          <a:lstStyle/>
          <a:p>
            <a:pPr algn="l"/>
            <a:endParaRPr lang="da-DK" err="1"/>
          </a:p>
        </p:txBody>
      </p:sp>
      <p:grpSp>
        <p:nvGrpSpPr>
          <p:cNvPr id="29" name="Gruppe 28">
            <a:extLst>
              <a:ext uri="{FF2B5EF4-FFF2-40B4-BE49-F238E27FC236}">
                <a16:creationId xmlns:a16="http://schemas.microsoft.com/office/drawing/2014/main" id="{4F93DB7F-5380-9742-766F-8FF15AA69785}"/>
              </a:ext>
            </a:extLst>
          </p:cNvPr>
          <p:cNvGrpSpPr/>
          <p:nvPr userDrawn="1"/>
        </p:nvGrpSpPr>
        <p:grpSpPr>
          <a:xfrm>
            <a:off x="281103" y="6161910"/>
            <a:ext cx="493558" cy="485462"/>
            <a:chOff x="5691849" y="507704"/>
            <a:chExt cx="6151471" cy="6050563"/>
          </a:xfrm>
        </p:grpSpPr>
        <p:sp>
          <p:nvSpPr>
            <p:cNvPr id="30" name="Rektangel 29">
              <a:extLst>
                <a:ext uri="{FF2B5EF4-FFF2-40B4-BE49-F238E27FC236}">
                  <a16:creationId xmlns:a16="http://schemas.microsoft.com/office/drawing/2014/main" id="{1CBB5FD5-3B5A-72AE-9D89-782D8AB9FEAF}"/>
                </a:ext>
              </a:extLst>
            </p:cNvPr>
            <p:cNvSpPr/>
            <p:nvPr userDrawn="1"/>
          </p:nvSpPr>
          <p:spPr>
            <a:xfrm>
              <a:off x="10043320" y="524934"/>
              <a:ext cx="1800000" cy="1800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1" name="Rektangel 30">
              <a:extLst>
                <a:ext uri="{FF2B5EF4-FFF2-40B4-BE49-F238E27FC236}">
                  <a16:creationId xmlns:a16="http://schemas.microsoft.com/office/drawing/2014/main" id="{0FB664F8-F1A1-1E58-1241-2134F1D0CC76}"/>
                </a:ext>
              </a:extLst>
            </p:cNvPr>
            <p:cNvSpPr/>
            <p:nvPr userDrawn="1"/>
          </p:nvSpPr>
          <p:spPr>
            <a:xfrm>
              <a:off x="10043320" y="4127033"/>
              <a:ext cx="1800000" cy="1800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2" name="Ellipse 31">
              <a:extLst>
                <a:ext uri="{FF2B5EF4-FFF2-40B4-BE49-F238E27FC236}">
                  <a16:creationId xmlns:a16="http://schemas.microsoft.com/office/drawing/2014/main" id="{379D42E5-FF89-5536-AE5E-28878CA58FA3}"/>
                </a:ext>
              </a:extLst>
            </p:cNvPr>
            <p:cNvSpPr/>
            <p:nvPr userDrawn="1"/>
          </p:nvSpPr>
          <p:spPr>
            <a:xfrm>
              <a:off x="10043320" y="2327033"/>
              <a:ext cx="1800000" cy="1800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3" name="Rektangel 32">
              <a:extLst>
                <a:ext uri="{FF2B5EF4-FFF2-40B4-BE49-F238E27FC236}">
                  <a16:creationId xmlns:a16="http://schemas.microsoft.com/office/drawing/2014/main" id="{626E827A-F547-EF42-CF4B-DE939F93B249}"/>
                </a:ext>
              </a:extLst>
            </p:cNvPr>
            <p:cNvSpPr/>
            <p:nvPr userDrawn="1"/>
          </p:nvSpPr>
          <p:spPr>
            <a:xfrm>
              <a:off x="8243320" y="2327033"/>
              <a:ext cx="1800000" cy="1800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4" name="Ellipse 33">
              <a:extLst>
                <a:ext uri="{FF2B5EF4-FFF2-40B4-BE49-F238E27FC236}">
                  <a16:creationId xmlns:a16="http://schemas.microsoft.com/office/drawing/2014/main" id="{ECA7FC83-790E-9C90-8C35-58976D5F6FFC}"/>
                </a:ext>
              </a:extLst>
            </p:cNvPr>
            <p:cNvSpPr/>
            <p:nvPr userDrawn="1"/>
          </p:nvSpPr>
          <p:spPr>
            <a:xfrm>
              <a:off x="8243320" y="4758267"/>
              <a:ext cx="1800000" cy="1800000"/>
            </a:xfrm>
            <a:prstGeom prst="ellipse">
              <a:avLst/>
            </a:prstGeom>
            <a:solidFill>
              <a:srgbClr val="FFD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5" name="Rektangel 34">
              <a:extLst>
                <a:ext uri="{FF2B5EF4-FFF2-40B4-BE49-F238E27FC236}">
                  <a16:creationId xmlns:a16="http://schemas.microsoft.com/office/drawing/2014/main" id="{29084BCA-D189-7069-2374-B6832CBD6C04}"/>
                </a:ext>
              </a:extLst>
            </p:cNvPr>
            <p:cNvSpPr/>
            <p:nvPr userDrawn="1"/>
          </p:nvSpPr>
          <p:spPr>
            <a:xfrm rot="-720000">
              <a:off x="6449713" y="507704"/>
              <a:ext cx="1800000" cy="1800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6" name="Rektangel 35">
              <a:extLst>
                <a:ext uri="{FF2B5EF4-FFF2-40B4-BE49-F238E27FC236}">
                  <a16:creationId xmlns:a16="http://schemas.microsoft.com/office/drawing/2014/main" id="{F139F96F-0085-CA95-AC9A-2DDDBF210287}"/>
                </a:ext>
              </a:extLst>
            </p:cNvPr>
            <p:cNvSpPr/>
            <p:nvPr userDrawn="1"/>
          </p:nvSpPr>
          <p:spPr>
            <a:xfrm rot="780000">
              <a:off x="6449713" y="4127033"/>
              <a:ext cx="1800000" cy="1800000"/>
            </a:xfrm>
            <a:prstGeom prst="rect">
              <a:avLst/>
            </a:prstGeom>
            <a:solidFill>
              <a:srgbClr val="E94E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7" name="Ellipse 36">
              <a:extLst>
                <a:ext uri="{FF2B5EF4-FFF2-40B4-BE49-F238E27FC236}">
                  <a16:creationId xmlns:a16="http://schemas.microsoft.com/office/drawing/2014/main" id="{B27173DF-57E2-5E9A-89FC-CAACC2A6D367}"/>
                </a:ext>
              </a:extLst>
            </p:cNvPr>
            <p:cNvSpPr/>
            <p:nvPr userDrawn="1"/>
          </p:nvSpPr>
          <p:spPr>
            <a:xfrm>
              <a:off x="5691849" y="1911828"/>
              <a:ext cx="1800000" cy="1800000"/>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8" name="Ellipse 37">
              <a:extLst>
                <a:ext uri="{FF2B5EF4-FFF2-40B4-BE49-F238E27FC236}">
                  <a16:creationId xmlns:a16="http://schemas.microsoft.com/office/drawing/2014/main" id="{7E89897A-5D5C-3D58-47BF-08B1AB8A8762}"/>
                </a:ext>
              </a:extLst>
            </p:cNvPr>
            <p:cNvSpPr/>
            <p:nvPr userDrawn="1"/>
          </p:nvSpPr>
          <p:spPr>
            <a:xfrm>
              <a:off x="8243320" y="524934"/>
              <a:ext cx="1800000" cy="1800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pSp>
    </p:spTree>
    <p:extLst>
      <p:ext uri="{BB962C8B-B14F-4D97-AF65-F5344CB8AC3E}">
        <p14:creationId xmlns:p14="http://schemas.microsoft.com/office/powerpoint/2010/main" val="30362085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reaker mørk">
    <p:bg>
      <p:bgPr>
        <a:solidFill>
          <a:schemeClr val="tx1"/>
        </a:solidFill>
        <a:effectLst/>
      </p:bgPr>
    </p:bg>
    <p:spTree>
      <p:nvGrpSpPr>
        <p:cNvPr id="1" name=""/>
        <p:cNvGrpSpPr/>
        <p:nvPr/>
      </p:nvGrpSpPr>
      <p:grpSpPr>
        <a:xfrm>
          <a:off x="0" y="0"/>
          <a:ext cx="0" cy="0"/>
          <a:chOff x="0" y="0"/>
          <a:chExt cx="0" cy="0"/>
        </a:xfrm>
      </p:grpSpPr>
      <p:sp>
        <p:nvSpPr>
          <p:cNvPr id="9" name="Pladsholder til billede 8">
            <a:extLst>
              <a:ext uri="{FF2B5EF4-FFF2-40B4-BE49-F238E27FC236}">
                <a16:creationId xmlns:a16="http://schemas.microsoft.com/office/drawing/2014/main" id="{A7EBF3D8-D528-53D2-73E8-D13745BBF07C}"/>
              </a:ext>
            </a:extLst>
          </p:cNvPr>
          <p:cNvSpPr>
            <a:spLocks noGrp="1"/>
          </p:cNvSpPr>
          <p:nvPr>
            <p:ph type="pic" sz="quarter" idx="14"/>
          </p:nvPr>
        </p:nvSpPr>
        <p:spPr>
          <a:xfrm>
            <a:off x="0" y="0"/>
            <a:ext cx="12192000" cy="6858000"/>
          </a:xfrm>
        </p:spPr>
        <p:txBody>
          <a:bodyPr lIns="108000" tIns="108000" rIns="108000" bIns="108000"/>
          <a:lstStyle>
            <a:lvl1pPr marL="0" indent="0">
              <a:buNone/>
              <a:defRPr sz="1200"/>
            </a:lvl1pPr>
          </a:lstStyle>
          <a:p>
            <a:endParaRPr lang="da-DK"/>
          </a:p>
        </p:txBody>
      </p:sp>
      <p:sp>
        <p:nvSpPr>
          <p:cNvPr id="2" name="Pladsholder til dato 1">
            <a:extLst>
              <a:ext uri="{FF2B5EF4-FFF2-40B4-BE49-F238E27FC236}">
                <a16:creationId xmlns:a16="http://schemas.microsoft.com/office/drawing/2014/main" id="{6022C5EE-DE53-7E77-3547-70CD4A29F29B}"/>
              </a:ext>
            </a:extLst>
          </p:cNvPr>
          <p:cNvSpPr>
            <a:spLocks noGrp="1"/>
          </p:cNvSpPr>
          <p:nvPr>
            <p:ph type="dt" sz="half" idx="10"/>
          </p:nvPr>
        </p:nvSpPr>
        <p:spPr>
          <a:xfrm>
            <a:off x="10748514" y="6501600"/>
            <a:ext cx="768092" cy="216000"/>
          </a:xfrm>
        </p:spPr>
        <p:txBody>
          <a:bodyPr/>
          <a:lstStyle/>
          <a:p>
            <a:fld id="{BF191ECE-2830-0249-9961-2E82FD1C0491}" type="datetime1">
              <a:t>6/3/2026</a:t>
            </a:fld>
            <a:endParaRPr lang="da-DK"/>
          </a:p>
        </p:txBody>
      </p:sp>
      <p:sp>
        <p:nvSpPr>
          <p:cNvPr id="3" name="Pladsholder til sidefod 2">
            <a:extLst>
              <a:ext uri="{FF2B5EF4-FFF2-40B4-BE49-F238E27FC236}">
                <a16:creationId xmlns:a16="http://schemas.microsoft.com/office/drawing/2014/main" id="{7A2C7DF5-ACDF-39CD-690C-1BACA747540E}"/>
              </a:ext>
            </a:extLst>
          </p:cNvPr>
          <p:cNvSpPr>
            <a:spLocks noGrp="1"/>
          </p:cNvSpPr>
          <p:nvPr>
            <p:ph type="ftr" sz="quarter" idx="11"/>
          </p:nvPr>
        </p:nvSpPr>
        <p:spPr>
          <a:xfrm>
            <a:off x="6635751" y="6501600"/>
            <a:ext cx="4081868" cy="216000"/>
          </a:xfrm>
        </p:spPr>
        <p:txBody>
          <a:bodyPr/>
          <a:lstStyle/>
          <a:p>
            <a:r>
              <a:rPr lang="da-DK"/>
              <a:t>Diabetes og blodsukker</a:t>
            </a:r>
          </a:p>
        </p:txBody>
      </p:sp>
      <p:sp>
        <p:nvSpPr>
          <p:cNvPr id="4" name="Pladsholder til slidenummer 3">
            <a:extLst>
              <a:ext uri="{FF2B5EF4-FFF2-40B4-BE49-F238E27FC236}">
                <a16:creationId xmlns:a16="http://schemas.microsoft.com/office/drawing/2014/main" id="{EFD40442-0C27-49E4-D7C1-63FA2A0DA5C9}"/>
              </a:ext>
            </a:extLst>
          </p:cNvPr>
          <p:cNvSpPr>
            <a:spLocks noGrp="1"/>
          </p:cNvSpPr>
          <p:nvPr>
            <p:ph type="sldNum" sz="quarter" idx="12"/>
          </p:nvPr>
        </p:nvSpPr>
        <p:spPr>
          <a:xfrm>
            <a:off x="11539870" y="6501600"/>
            <a:ext cx="317168" cy="216000"/>
          </a:xfrm>
        </p:spPr>
        <p:txBody>
          <a:bodyPr/>
          <a:lstStyle/>
          <a:p>
            <a:fld id="{8C0A4E09-8E86-EF4A-9820-DF214B1893AD}" type="slidenum">
              <a:rPr lang="da-DK" smtClean="0"/>
              <a:t>‹#›</a:t>
            </a:fld>
            <a:endParaRPr lang="da-DK"/>
          </a:p>
        </p:txBody>
      </p:sp>
      <p:sp>
        <p:nvSpPr>
          <p:cNvPr id="6" name="Titel 1">
            <a:extLst>
              <a:ext uri="{FF2B5EF4-FFF2-40B4-BE49-F238E27FC236}">
                <a16:creationId xmlns:a16="http://schemas.microsoft.com/office/drawing/2014/main" id="{7E8CFAF7-0153-F5F3-EA46-2FC49B9EAC72}"/>
              </a:ext>
            </a:extLst>
          </p:cNvPr>
          <p:cNvSpPr>
            <a:spLocks noGrp="1"/>
          </p:cNvSpPr>
          <p:nvPr>
            <p:ph type="ctrTitle"/>
          </p:nvPr>
        </p:nvSpPr>
        <p:spPr>
          <a:xfrm>
            <a:off x="342000" y="478800"/>
            <a:ext cx="11515038" cy="2383176"/>
          </a:xfrm>
        </p:spPr>
        <p:txBody>
          <a:bodyPr anchor="t" anchorCtr="0">
            <a:noAutofit/>
          </a:bodyPr>
          <a:lstStyle>
            <a:lvl1pPr algn="l">
              <a:lnSpc>
                <a:spcPct val="85000"/>
              </a:lnSpc>
              <a:defRPr sz="4400" b="1">
                <a:solidFill>
                  <a:schemeClr val="bg2"/>
                </a:solidFill>
              </a:defRPr>
            </a:lvl1pPr>
          </a:lstStyle>
          <a:p>
            <a:r>
              <a:rPr lang="da-DK"/>
              <a:t>Klik for at redigere titeltypografien i masteren</a:t>
            </a:r>
          </a:p>
        </p:txBody>
      </p:sp>
      <p:sp>
        <p:nvSpPr>
          <p:cNvPr id="7" name="Tekstfelt 6">
            <a:extLst>
              <a:ext uri="{FF2B5EF4-FFF2-40B4-BE49-F238E27FC236}">
                <a16:creationId xmlns:a16="http://schemas.microsoft.com/office/drawing/2014/main" id="{4FF28EA1-7E16-298E-6CDD-B49D9B2EBF0E}"/>
              </a:ext>
            </a:extLst>
          </p:cNvPr>
          <p:cNvSpPr txBox="1"/>
          <p:nvPr userDrawn="1"/>
        </p:nvSpPr>
        <p:spPr>
          <a:xfrm>
            <a:off x="12615333" y="829733"/>
            <a:ext cx="0" cy="0"/>
          </a:xfrm>
          <a:prstGeom prst="rect">
            <a:avLst/>
          </a:prstGeom>
          <a:noFill/>
        </p:spPr>
        <p:txBody>
          <a:bodyPr wrap="none" lIns="0" tIns="0" rIns="0" bIns="108000" rtlCol="0">
            <a:noAutofit/>
          </a:bodyPr>
          <a:lstStyle/>
          <a:p>
            <a:pPr algn="l"/>
            <a:endParaRPr lang="da-DK" err="1"/>
          </a:p>
        </p:txBody>
      </p:sp>
      <p:grpSp>
        <p:nvGrpSpPr>
          <p:cNvPr id="28" name="Gruppe 27">
            <a:extLst>
              <a:ext uri="{FF2B5EF4-FFF2-40B4-BE49-F238E27FC236}">
                <a16:creationId xmlns:a16="http://schemas.microsoft.com/office/drawing/2014/main" id="{197A222E-D7C7-8043-2849-1CB04BE835B5}"/>
              </a:ext>
            </a:extLst>
          </p:cNvPr>
          <p:cNvGrpSpPr/>
          <p:nvPr userDrawn="1"/>
        </p:nvGrpSpPr>
        <p:grpSpPr>
          <a:xfrm>
            <a:off x="281103" y="6161910"/>
            <a:ext cx="493558" cy="485462"/>
            <a:chOff x="5691849" y="507704"/>
            <a:chExt cx="6151471" cy="6050563"/>
          </a:xfrm>
        </p:grpSpPr>
        <p:sp>
          <p:nvSpPr>
            <p:cNvPr id="29" name="Rektangel 28">
              <a:extLst>
                <a:ext uri="{FF2B5EF4-FFF2-40B4-BE49-F238E27FC236}">
                  <a16:creationId xmlns:a16="http://schemas.microsoft.com/office/drawing/2014/main" id="{955F8516-322B-1575-769F-2EF27D0B8D65}"/>
                </a:ext>
              </a:extLst>
            </p:cNvPr>
            <p:cNvSpPr/>
            <p:nvPr userDrawn="1"/>
          </p:nvSpPr>
          <p:spPr>
            <a:xfrm>
              <a:off x="10043320" y="524934"/>
              <a:ext cx="1800000" cy="1800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0" name="Rektangel 29">
              <a:extLst>
                <a:ext uri="{FF2B5EF4-FFF2-40B4-BE49-F238E27FC236}">
                  <a16:creationId xmlns:a16="http://schemas.microsoft.com/office/drawing/2014/main" id="{7D416033-DB5D-3791-1D2B-BF3BFCEF0190}"/>
                </a:ext>
              </a:extLst>
            </p:cNvPr>
            <p:cNvSpPr/>
            <p:nvPr userDrawn="1"/>
          </p:nvSpPr>
          <p:spPr>
            <a:xfrm>
              <a:off x="10043320" y="4127033"/>
              <a:ext cx="1800000" cy="1800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1" name="Ellipse 30">
              <a:extLst>
                <a:ext uri="{FF2B5EF4-FFF2-40B4-BE49-F238E27FC236}">
                  <a16:creationId xmlns:a16="http://schemas.microsoft.com/office/drawing/2014/main" id="{C0C5D4E0-324B-4786-E832-4DDA0D6DBDFA}"/>
                </a:ext>
              </a:extLst>
            </p:cNvPr>
            <p:cNvSpPr/>
            <p:nvPr userDrawn="1"/>
          </p:nvSpPr>
          <p:spPr>
            <a:xfrm>
              <a:off x="10043320" y="2327033"/>
              <a:ext cx="1800000" cy="180000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2" name="Rektangel 31">
              <a:extLst>
                <a:ext uri="{FF2B5EF4-FFF2-40B4-BE49-F238E27FC236}">
                  <a16:creationId xmlns:a16="http://schemas.microsoft.com/office/drawing/2014/main" id="{117FF27E-6853-5CFF-9C41-DA0E43741EC3}"/>
                </a:ext>
              </a:extLst>
            </p:cNvPr>
            <p:cNvSpPr/>
            <p:nvPr userDrawn="1"/>
          </p:nvSpPr>
          <p:spPr>
            <a:xfrm>
              <a:off x="8243320" y="2327033"/>
              <a:ext cx="1800000" cy="1800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3" name="Ellipse 32">
              <a:extLst>
                <a:ext uri="{FF2B5EF4-FFF2-40B4-BE49-F238E27FC236}">
                  <a16:creationId xmlns:a16="http://schemas.microsoft.com/office/drawing/2014/main" id="{6FFB9ED8-6913-28BC-9BD5-C188E3D0654E}"/>
                </a:ext>
              </a:extLst>
            </p:cNvPr>
            <p:cNvSpPr/>
            <p:nvPr userDrawn="1"/>
          </p:nvSpPr>
          <p:spPr>
            <a:xfrm>
              <a:off x="8243320" y="4758267"/>
              <a:ext cx="1800000" cy="1800000"/>
            </a:xfrm>
            <a:prstGeom prst="ellipse">
              <a:avLst/>
            </a:prstGeom>
            <a:solidFill>
              <a:srgbClr val="FFD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4" name="Rektangel 33">
              <a:extLst>
                <a:ext uri="{FF2B5EF4-FFF2-40B4-BE49-F238E27FC236}">
                  <a16:creationId xmlns:a16="http://schemas.microsoft.com/office/drawing/2014/main" id="{8E9C4119-E993-09EC-00F2-021C3223FF4E}"/>
                </a:ext>
              </a:extLst>
            </p:cNvPr>
            <p:cNvSpPr/>
            <p:nvPr userDrawn="1"/>
          </p:nvSpPr>
          <p:spPr>
            <a:xfrm rot="-720000">
              <a:off x="6449713" y="507704"/>
              <a:ext cx="1800000" cy="1800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5" name="Rektangel 34">
              <a:extLst>
                <a:ext uri="{FF2B5EF4-FFF2-40B4-BE49-F238E27FC236}">
                  <a16:creationId xmlns:a16="http://schemas.microsoft.com/office/drawing/2014/main" id="{6F932921-5A4E-2440-4643-A348783F7551}"/>
                </a:ext>
              </a:extLst>
            </p:cNvPr>
            <p:cNvSpPr/>
            <p:nvPr userDrawn="1"/>
          </p:nvSpPr>
          <p:spPr>
            <a:xfrm rot="780000">
              <a:off x="6449713" y="4127033"/>
              <a:ext cx="1800000" cy="1800000"/>
            </a:xfrm>
            <a:prstGeom prst="rect">
              <a:avLst/>
            </a:prstGeom>
            <a:solidFill>
              <a:srgbClr val="E94E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6" name="Ellipse 35">
              <a:extLst>
                <a:ext uri="{FF2B5EF4-FFF2-40B4-BE49-F238E27FC236}">
                  <a16:creationId xmlns:a16="http://schemas.microsoft.com/office/drawing/2014/main" id="{07B9976E-ADFF-3917-DADC-4E34431F9537}"/>
                </a:ext>
              </a:extLst>
            </p:cNvPr>
            <p:cNvSpPr/>
            <p:nvPr userDrawn="1"/>
          </p:nvSpPr>
          <p:spPr>
            <a:xfrm>
              <a:off x="5691849" y="1911828"/>
              <a:ext cx="1800000" cy="1800000"/>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7" name="Ellipse 36">
              <a:extLst>
                <a:ext uri="{FF2B5EF4-FFF2-40B4-BE49-F238E27FC236}">
                  <a16:creationId xmlns:a16="http://schemas.microsoft.com/office/drawing/2014/main" id="{0D574664-03EC-36A4-72F2-495E013D168B}"/>
                </a:ext>
              </a:extLst>
            </p:cNvPr>
            <p:cNvSpPr/>
            <p:nvPr userDrawn="1"/>
          </p:nvSpPr>
          <p:spPr>
            <a:xfrm>
              <a:off x="8243320" y="524934"/>
              <a:ext cx="1800000" cy="1800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38" name="Tekstfelt 37">
            <a:extLst>
              <a:ext uri="{FF2B5EF4-FFF2-40B4-BE49-F238E27FC236}">
                <a16:creationId xmlns:a16="http://schemas.microsoft.com/office/drawing/2014/main" id="{4C3B35A5-E5BB-1BF9-53B2-6E602841CEE0}"/>
              </a:ext>
            </a:extLst>
          </p:cNvPr>
          <p:cNvSpPr txBox="1"/>
          <p:nvPr userDrawn="1"/>
        </p:nvSpPr>
        <p:spPr>
          <a:xfrm>
            <a:off x="-299803" y="3492708"/>
            <a:ext cx="0" cy="0"/>
          </a:xfrm>
          <a:prstGeom prst="rect">
            <a:avLst/>
          </a:prstGeom>
          <a:noFill/>
        </p:spPr>
        <p:txBody>
          <a:bodyPr wrap="none" lIns="0" tIns="0" rIns="0" bIns="108000" rtlCol="0">
            <a:noAutofit/>
          </a:bodyPr>
          <a:lstStyle/>
          <a:p>
            <a:pPr algn="l">
              <a:lnSpc>
                <a:spcPct val="90000"/>
              </a:lnSpc>
              <a:spcBef>
                <a:spcPts val="1000"/>
              </a:spcBef>
            </a:pPr>
            <a:endParaRPr lang="da-DK" sz="2200" err="1"/>
          </a:p>
        </p:txBody>
      </p:sp>
    </p:spTree>
    <p:extLst>
      <p:ext uri="{BB962C8B-B14F-4D97-AF65-F5344CB8AC3E}">
        <p14:creationId xmlns:p14="http://schemas.microsoft.com/office/powerpoint/2010/main" val="22334857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A875-D629-032A-DB0D-97860C772CAD}"/>
              </a:ext>
            </a:extLst>
          </p:cNvPr>
          <p:cNvSpPr>
            <a:spLocks noGrp="1"/>
          </p:cNvSpPr>
          <p:nvPr>
            <p:ph type="title"/>
          </p:nvPr>
        </p:nvSpPr>
        <p:spPr>
          <a:xfrm>
            <a:off x="342000" y="478800"/>
            <a:ext cx="11528950" cy="1080000"/>
          </a:xfrm>
        </p:spPr>
        <p:txBody>
          <a:bodyPr/>
          <a:lstStyle>
            <a:lvl1pPr>
              <a:defRPr sz="3200" b="1"/>
            </a:lvl1pPr>
          </a:lstStyle>
          <a:p>
            <a:r>
              <a:rPr lang="da-DK"/>
              <a:t>Klik for at redigere titeltypografien i masteren</a:t>
            </a:r>
          </a:p>
        </p:txBody>
      </p:sp>
      <p:sp>
        <p:nvSpPr>
          <p:cNvPr id="3" name="Pladsholder til dato 2">
            <a:extLst>
              <a:ext uri="{FF2B5EF4-FFF2-40B4-BE49-F238E27FC236}">
                <a16:creationId xmlns:a16="http://schemas.microsoft.com/office/drawing/2014/main" id="{436908C4-57CA-5007-C9C2-ECEB9CDBD8C0}"/>
              </a:ext>
            </a:extLst>
          </p:cNvPr>
          <p:cNvSpPr>
            <a:spLocks noGrp="1"/>
          </p:cNvSpPr>
          <p:nvPr>
            <p:ph type="dt" sz="half" idx="10"/>
          </p:nvPr>
        </p:nvSpPr>
        <p:spPr>
          <a:xfrm>
            <a:off x="10748514" y="6501600"/>
            <a:ext cx="768092" cy="216000"/>
          </a:xfrm>
        </p:spPr>
        <p:txBody>
          <a:bodyPr/>
          <a:lstStyle/>
          <a:p>
            <a:fld id="{51656962-EC37-C24A-99EF-524AF855495B}" type="datetime1">
              <a:t>6/3/2026</a:t>
            </a:fld>
            <a:endParaRPr lang="da-DK"/>
          </a:p>
        </p:txBody>
      </p:sp>
      <p:sp>
        <p:nvSpPr>
          <p:cNvPr id="4" name="Pladsholder til sidefod 3">
            <a:extLst>
              <a:ext uri="{FF2B5EF4-FFF2-40B4-BE49-F238E27FC236}">
                <a16:creationId xmlns:a16="http://schemas.microsoft.com/office/drawing/2014/main" id="{98C6BE2D-F45C-C4FA-AB3E-619DECF69E4D}"/>
              </a:ext>
            </a:extLst>
          </p:cNvPr>
          <p:cNvSpPr>
            <a:spLocks noGrp="1"/>
          </p:cNvSpPr>
          <p:nvPr>
            <p:ph type="ftr" sz="quarter" idx="11"/>
          </p:nvPr>
        </p:nvSpPr>
        <p:spPr>
          <a:xfrm>
            <a:off x="6635751" y="6501600"/>
            <a:ext cx="4081868" cy="216000"/>
          </a:xfrm>
        </p:spPr>
        <p:txBody>
          <a:bodyPr/>
          <a:lstStyle/>
          <a:p>
            <a:r>
              <a:rPr lang="da-DK"/>
              <a:t>Diabetes og blodsukker</a:t>
            </a:r>
          </a:p>
        </p:txBody>
      </p:sp>
      <p:sp>
        <p:nvSpPr>
          <p:cNvPr id="5" name="Pladsholder til slidenummer 4">
            <a:extLst>
              <a:ext uri="{FF2B5EF4-FFF2-40B4-BE49-F238E27FC236}">
                <a16:creationId xmlns:a16="http://schemas.microsoft.com/office/drawing/2014/main" id="{4A8FE79C-CEE4-EAB5-E959-90E6CF570925}"/>
              </a:ext>
            </a:extLst>
          </p:cNvPr>
          <p:cNvSpPr>
            <a:spLocks noGrp="1"/>
          </p:cNvSpPr>
          <p:nvPr>
            <p:ph type="sldNum" sz="quarter" idx="12"/>
          </p:nvPr>
        </p:nvSpPr>
        <p:spPr>
          <a:xfrm>
            <a:off x="11539870" y="6501600"/>
            <a:ext cx="317168" cy="216000"/>
          </a:xfrm>
        </p:spPr>
        <p:txBody>
          <a:bodyPr/>
          <a:lstStyle/>
          <a:p>
            <a:fld id="{8C0A4E09-8E86-EF4A-9820-DF214B1893AD}" type="slidenum">
              <a:rPr lang="da-DK" smtClean="0"/>
              <a:t>‹#›</a:t>
            </a:fld>
            <a:endParaRPr lang="da-DK"/>
          </a:p>
        </p:txBody>
      </p:sp>
      <p:grpSp>
        <p:nvGrpSpPr>
          <p:cNvPr id="26" name="Gruppe 25">
            <a:extLst>
              <a:ext uri="{FF2B5EF4-FFF2-40B4-BE49-F238E27FC236}">
                <a16:creationId xmlns:a16="http://schemas.microsoft.com/office/drawing/2014/main" id="{60000157-FFD7-5E4D-0D8D-DDCE09FB2B3E}"/>
              </a:ext>
            </a:extLst>
          </p:cNvPr>
          <p:cNvGrpSpPr/>
          <p:nvPr userDrawn="1"/>
        </p:nvGrpSpPr>
        <p:grpSpPr>
          <a:xfrm>
            <a:off x="281103" y="6161910"/>
            <a:ext cx="493558" cy="485462"/>
            <a:chOff x="5691849" y="507704"/>
            <a:chExt cx="6151471" cy="6050563"/>
          </a:xfrm>
        </p:grpSpPr>
        <p:sp>
          <p:nvSpPr>
            <p:cNvPr id="27" name="Rektangel 26">
              <a:extLst>
                <a:ext uri="{FF2B5EF4-FFF2-40B4-BE49-F238E27FC236}">
                  <a16:creationId xmlns:a16="http://schemas.microsoft.com/office/drawing/2014/main" id="{766FBB6A-47D7-8CDE-C109-1604A6A6C899}"/>
                </a:ext>
              </a:extLst>
            </p:cNvPr>
            <p:cNvSpPr/>
            <p:nvPr userDrawn="1"/>
          </p:nvSpPr>
          <p:spPr>
            <a:xfrm>
              <a:off x="10043320" y="524934"/>
              <a:ext cx="1800000" cy="1800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8" name="Rektangel 27">
              <a:extLst>
                <a:ext uri="{FF2B5EF4-FFF2-40B4-BE49-F238E27FC236}">
                  <a16:creationId xmlns:a16="http://schemas.microsoft.com/office/drawing/2014/main" id="{C1727391-F626-80CA-9918-BD3BB46DF7C1}"/>
                </a:ext>
              </a:extLst>
            </p:cNvPr>
            <p:cNvSpPr/>
            <p:nvPr userDrawn="1"/>
          </p:nvSpPr>
          <p:spPr>
            <a:xfrm>
              <a:off x="10043320" y="4127033"/>
              <a:ext cx="1800000" cy="1800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9" name="Ellipse 28">
              <a:extLst>
                <a:ext uri="{FF2B5EF4-FFF2-40B4-BE49-F238E27FC236}">
                  <a16:creationId xmlns:a16="http://schemas.microsoft.com/office/drawing/2014/main" id="{5B14A193-DEB9-2DF5-6814-DED344A241B8}"/>
                </a:ext>
              </a:extLst>
            </p:cNvPr>
            <p:cNvSpPr/>
            <p:nvPr userDrawn="1"/>
          </p:nvSpPr>
          <p:spPr>
            <a:xfrm>
              <a:off x="10043320" y="2327033"/>
              <a:ext cx="1800000" cy="1800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0" name="Rektangel 29">
              <a:extLst>
                <a:ext uri="{FF2B5EF4-FFF2-40B4-BE49-F238E27FC236}">
                  <a16:creationId xmlns:a16="http://schemas.microsoft.com/office/drawing/2014/main" id="{408CAF00-C3CB-608B-6C10-023832022898}"/>
                </a:ext>
              </a:extLst>
            </p:cNvPr>
            <p:cNvSpPr/>
            <p:nvPr userDrawn="1"/>
          </p:nvSpPr>
          <p:spPr>
            <a:xfrm>
              <a:off x="8243320" y="2327033"/>
              <a:ext cx="1800000" cy="1800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1" name="Ellipse 30">
              <a:extLst>
                <a:ext uri="{FF2B5EF4-FFF2-40B4-BE49-F238E27FC236}">
                  <a16:creationId xmlns:a16="http://schemas.microsoft.com/office/drawing/2014/main" id="{DFA74F0D-FC95-4270-8117-B701CFF29B92}"/>
                </a:ext>
              </a:extLst>
            </p:cNvPr>
            <p:cNvSpPr/>
            <p:nvPr userDrawn="1"/>
          </p:nvSpPr>
          <p:spPr>
            <a:xfrm>
              <a:off x="8243320" y="4758267"/>
              <a:ext cx="1800000" cy="1800000"/>
            </a:xfrm>
            <a:prstGeom prst="ellipse">
              <a:avLst/>
            </a:prstGeom>
            <a:solidFill>
              <a:srgbClr val="FFD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2" name="Rektangel 31">
              <a:extLst>
                <a:ext uri="{FF2B5EF4-FFF2-40B4-BE49-F238E27FC236}">
                  <a16:creationId xmlns:a16="http://schemas.microsoft.com/office/drawing/2014/main" id="{D8D4D1C7-A6EE-2CDA-5526-BE5E01AF722E}"/>
                </a:ext>
              </a:extLst>
            </p:cNvPr>
            <p:cNvSpPr/>
            <p:nvPr userDrawn="1"/>
          </p:nvSpPr>
          <p:spPr>
            <a:xfrm rot="-720000">
              <a:off x="6449713" y="507704"/>
              <a:ext cx="1800000" cy="1800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3" name="Rektangel 32">
              <a:extLst>
                <a:ext uri="{FF2B5EF4-FFF2-40B4-BE49-F238E27FC236}">
                  <a16:creationId xmlns:a16="http://schemas.microsoft.com/office/drawing/2014/main" id="{A2C90255-9942-5EF2-A00A-3A4141806A0E}"/>
                </a:ext>
              </a:extLst>
            </p:cNvPr>
            <p:cNvSpPr/>
            <p:nvPr userDrawn="1"/>
          </p:nvSpPr>
          <p:spPr>
            <a:xfrm rot="780000">
              <a:off x="6449713" y="4127033"/>
              <a:ext cx="1800000" cy="1800000"/>
            </a:xfrm>
            <a:prstGeom prst="rect">
              <a:avLst/>
            </a:prstGeom>
            <a:solidFill>
              <a:srgbClr val="E94E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4" name="Ellipse 33">
              <a:extLst>
                <a:ext uri="{FF2B5EF4-FFF2-40B4-BE49-F238E27FC236}">
                  <a16:creationId xmlns:a16="http://schemas.microsoft.com/office/drawing/2014/main" id="{34C9CFF8-A079-56AA-96F4-3742DF7290E4}"/>
                </a:ext>
              </a:extLst>
            </p:cNvPr>
            <p:cNvSpPr/>
            <p:nvPr userDrawn="1"/>
          </p:nvSpPr>
          <p:spPr>
            <a:xfrm>
              <a:off x="5691849" y="1911828"/>
              <a:ext cx="1800000" cy="1800000"/>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5" name="Ellipse 34">
              <a:extLst>
                <a:ext uri="{FF2B5EF4-FFF2-40B4-BE49-F238E27FC236}">
                  <a16:creationId xmlns:a16="http://schemas.microsoft.com/office/drawing/2014/main" id="{85C9D5C0-EC50-2509-A1E1-71C818512526}"/>
                </a:ext>
              </a:extLst>
            </p:cNvPr>
            <p:cNvSpPr/>
            <p:nvPr userDrawn="1"/>
          </p:nvSpPr>
          <p:spPr>
            <a:xfrm>
              <a:off x="8243320" y="524934"/>
              <a:ext cx="1800000" cy="1800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pSp>
    </p:spTree>
    <p:extLst>
      <p:ext uri="{BB962C8B-B14F-4D97-AF65-F5344CB8AC3E}">
        <p14:creationId xmlns:p14="http://schemas.microsoft.com/office/powerpoint/2010/main" val="42445446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6022C5EE-DE53-7E77-3547-70CD4A29F29B}"/>
              </a:ext>
            </a:extLst>
          </p:cNvPr>
          <p:cNvSpPr>
            <a:spLocks noGrp="1"/>
          </p:cNvSpPr>
          <p:nvPr>
            <p:ph type="dt" sz="half" idx="10"/>
          </p:nvPr>
        </p:nvSpPr>
        <p:spPr>
          <a:xfrm>
            <a:off x="10748514" y="6501600"/>
            <a:ext cx="768092" cy="216000"/>
          </a:xfrm>
        </p:spPr>
        <p:txBody>
          <a:bodyPr/>
          <a:lstStyle/>
          <a:p>
            <a:fld id="{4111F591-D238-B14A-AC29-FFE6DB1331AF}" type="datetime1">
              <a:t>6/3/2026</a:t>
            </a:fld>
            <a:endParaRPr lang="da-DK"/>
          </a:p>
        </p:txBody>
      </p:sp>
      <p:sp>
        <p:nvSpPr>
          <p:cNvPr id="3" name="Pladsholder til sidefod 2">
            <a:extLst>
              <a:ext uri="{FF2B5EF4-FFF2-40B4-BE49-F238E27FC236}">
                <a16:creationId xmlns:a16="http://schemas.microsoft.com/office/drawing/2014/main" id="{7A2C7DF5-ACDF-39CD-690C-1BACA747540E}"/>
              </a:ext>
            </a:extLst>
          </p:cNvPr>
          <p:cNvSpPr>
            <a:spLocks noGrp="1"/>
          </p:cNvSpPr>
          <p:nvPr>
            <p:ph type="ftr" sz="quarter" idx="11"/>
          </p:nvPr>
        </p:nvSpPr>
        <p:spPr>
          <a:xfrm>
            <a:off x="6635751" y="6501600"/>
            <a:ext cx="4081868" cy="216000"/>
          </a:xfrm>
        </p:spPr>
        <p:txBody>
          <a:bodyPr/>
          <a:lstStyle/>
          <a:p>
            <a:r>
              <a:rPr lang="da-DK"/>
              <a:t>Diabetes og blodsukker</a:t>
            </a:r>
          </a:p>
        </p:txBody>
      </p:sp>
      <p:sp>
        <p:nvSpPr>
          <p:cNvPr id="4" name="Pladsholder til slidenummer 3">
            <a:extLst>
              <a:ext uri="{FF2B5EF4-FFF2-40B4-BE49-F238E27FC236}">
                <a16:creationId xmlns:a16="http://schemas.microsoft.com/office/drawing/2014/main" id="{EFD40442-0C27-49E4-D7C1-63FA2A0DA5C9}"/>
              </a:ext>
            </a:extLst>
          </p:cNvPr>
          <p:cNvSpPr>
            <a:spLocks noGrp="1"/>
          </p:cNvSpPr>
          <p:nvPr>
            <p:ph type="sldNum" sz="quarter" idx="12"/>
          </p:nvPr>
        </p:nvSpPr>
        <p:spPr>
          <a:xfrm>
            <a:off x="11539870" y="6501600"/>
            <a:ext cx="317168" cy="216000"/>
          </a:xfrm>
        </p:spPr>
        <p:txBody>
          <a:bodyPr/>
          <a:lstStyle/>
          <a:p>
            <a:fld id="{8C0A4E09-8E86-EF4A-9820-DF214B1893AD}" type="slidenum">
              <a:rPr lang="da-DK" smtClean="0"/>
              <a:t>‹#›</a:t>
            </a:fld>
            <a:endParaRPr lang="da-DK"/>
          </a:p>
        </p:txBody>
      </p:sp>
    </p:spTree>
    <p:extLst>
      <p:ext uri="{BB962C8B-B14F-4D97-AF65-F5344CB8AC3E}">
        <p14:creationId xmlns:p14="http://schemas.microsoft.com/office/powerpoint/2010/main" val="1612326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slide, kvadratisk billed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8" name="Pladsholder til billede 7">
            <a:extLst>
              <a:ext uri="{FF2B5EF4-FFF2-40B4-BE49-F238E27FC236}">
                <a16:creationId xmlns:a16="http://schemas.microsoft.com/office/drawing/2014/main" id="{578F8CA6-4763-F7AD-07DE-EE88B8289321}"/>
              </a:ext>
            </a:extLst>
          </p:cNvPr>
          <p:cNvSpPr>
            <a:spLocks noGrp="1"/>
          </p:cNvSpPr>
          <p:nvPr>
            <p:ph type="pic" sz="quarter" idx="13"/>
          </p:nvPr>
        </p:nvSpPr>
        <p:spPr>
          <a:xfrm rot="-240000">
            <a:off x="5865308" y="532125"/>
            <a:ext cx="5796614" cy="5796614"/>
          </a:xfrm>
          <a:solidFill>
            <a:schemeClr val="bg1"/>
          </a:solidFill>
        </p:spPr>
        <p:txBody>
          <a:bodyPr lIns="108000" tIns="108000" rIns="108000" bIns="108000"/>
          <a:lstStyle>
            <a:lvl1pPr marL="0" indent="0">
              <a:buNone/>
              <a:defRPr sz="1200">
                <a:solidFill>
                  <a:schemeClr val="tx1"/>
                </a:solidFill>
              </a:defRPr>
            </a:lvl1pPr>
          </a:lstStyle>
          <a:p>
            <a:endParaRPr lang="da-DK"/>
          </a:p>
        </p:txBody>
      </p:sp>
      <p:sp>
        <p:nvSpPr>
          <p:cNvPr id="4" name="Pladsholder til dato 3">
            <a:extLst>
              <a:ext uri="{FF2B5EF4-FFF2-40B4-BE49-F238E27FC236}">
                <a16:creationId xmlns:a16="http://schemas.microsoft.com/office/drawing/2014/main" id="{A2FBCD4C-0540-F34E-37A2-618A8276BAD4}"/>
              </a:ext>
            </a:extLst>
          </p:cNvPr>
          <p:cNvSpPr>
            <a:spLocks noGrp="1"/>
          </p:cNvSpPr>
          <p:nvPr>
            <p:ph type="dt" sz="half" idx="10"/>
          </p:nvPr>
        </p:nvSpPr>
        <p:spPr>
          <a:xfrm>
            <a:off x="10763320" y="6304971"/>
            <a:ext cx="1080000" cy="291574"/>
          </a:xfrm>
        </p:spPr>
        <p:txBody>
          <a:bodyPr/>
          <a:lstStyle>
            <a:lvl1pPr algn="r">
              <a:defRPr sz="1400">
                <a:solidFill>
                  <a:schemeClr val="tx1"/>
                </a:solidFill>
              </a:defRPr>
            </a:lvl1pPr>
          </a:lstStyle>
          <a:p>
            <a:fld id="{42D589B1-5A0B-914F-B878-6376BAB5C240}" type="datetime1">
              <a:t>6/3/2026</a:t>
            </a:fld>
            <a:endParaRPr lang="da-DK"/>
          </a:p>
        </p:txBody>
      </p:sp>
      <p:sp>
        <p:nvSpPr>
          <p:cNvPr id="5" name="Pladsholder til sidefod 4">
            <a:extLst>
              <a:ext uri="{FF2B5EF4-FFF2-40B4-BE49-F238E27FC236}">
                <a16:creationId xmlns:a16="http://schemas.microsoft.com/office/drawing/2014/main" id="{ACDAE8C3-3C27-28FE-71F2-F2B0F9BFCCBB}"/>
              </a:ext>
            </a:extLst>
          </p:cNvPr>
          <p:cNvSpPr>
            <a:spLocks noGrp="1"/>
          </p:cNvSpPr>
          <p:nvPr>
            <p:ph type="ftr" sz="quarter" idx="11"/>
          </p:nvPr>
        </p:nvSpPr>
        <p:spPr>
          <a:xfrm>
            <a:off x="6248392" y="9571983"/>
            <a:ext cx="4114800" cy="210705"/>
          </a:xfrm>
        </p:spPr>
        <p:txBody>
          <a:bodyPr/>
          <a:lstStyle/>
          <a:p>
            <a:r>
              <a:rPr lang="da-DK"/>
              <a:t>Diabetes og blodsukker</a:t>
            </a:r>
          </a:p>
        </p:txBody>
      </p:sp>
      <p:sp>
        <p:nvSpPr>
          <p:cNvPr id="6" name="Pladsholder til slidenummer 5">
            <a:extLst>
              <a:ext uri="{FF2B5EF4-FFF2-40B4-BE49-F238E27FC236}">
                <a16:creationId xmlns:a16="http://schemas.microsoft.com/office/drawing/2014/main" id="{34C740E7-BAC5-B18A-D8BF-DF9EA3FCA4B5}"/>
              </a:ext>
            </a:extLst>
          </p:cNvPr>
          <p:cNvSpPr>
            <a:spLocks noGrp="1"/>
          </p:cNvSpPr>
          <p:nvPr>
            <p:ph type="sldNum" sz="quarter" idx="12"/>
          </p:nvPr>
        </p:nvSpPr>
        <p:spPr>
          <a:xfrm>
            <a:off x="11259120" y="9571983"/>
            <a:ext cx="584200" cy="210705"/>
          </a:xfrm>
        </p:spPr>
        <p:txBody>
          <a:bodyPr/>
          <a:lstStyle/>
          <a:p>
            <a:fld id="{8C0A4E09-8E86-EF4A-9820-DF214B1893AD}" type="slidenum">
              <a:rPr lang="da-DK" smtClean="0"/>
              <a:t>‹#›</a:t>
            </a:fld>
            <a:endParaRPr lang="da-DK"/>
          </a:p>
        </p:txBody>
      </p:sp>
      <p:sp>
        <p:nvSpPr>
          <p:cNvPr id="7" name="Tekstfelt 6">
            <a:extLst>
              <a:ext uri="{FF2B5EF4-FFF2-40B4-BE49-F238E27FC236}">
                <a16:creationId xmlns:a16="http://schemas.microsoft.com/office/drawing/2014/main" id="{4BB42914-9C56-2256-F271-82603DCB5892}"/>
              </a:ext>
            </a:extLst>
          </p:cNvPr>
          <p:cNvSpPr txBox="1"/>
          <p:nvPr userDrawn="1"/>
        </p:nvSpPr>
        <p:spPr>
          <a:xfrm>
            <a:off x="-2095018" y="0"/>
            <a:ext cx="1843568" cy="2622868"/>
          </a:xfrm>
          <a:prstGeom prst="rect">
            <a:avLst/>
          </a:prstGeom>
          <a:noFill/>
        </p:spPr>
        <p:txBody>
          <a:bodyPr wrap="square" lIns="0" tIns="0" rIns="0" bIns="108000" rtlCol="0">
            <a:noAutofit/>
          </a:bodyPr>
          <a:lstStyle/>
          <a:p>
            <a:pPr algn="l"/>
            <a:r>
              <a:rPr lang="da-DK" sz="1400">
                <a:solidFill>
                  <a:schemeClr val="tx2">
                    <a:lumMod val="60000"/>
                    <a:lumOff val="40000"/>
                  </a:schemeClr>
                </a:solidFill>
              </a:rPr>
              <a:t>Baggrunden kan </a:t>
            </a:r>
            <a:br>
              <a:rPr lang="da-DK" sz="1400">
                <a:solidFill>
                  <a:schemeClr val="tx2">
                    <a:lumMod val="60000"/>
                    <a:lumOff val="40000"/>
                  </a:schemeClr>
                </a:solidFill>
              </a:rPr>
            </a:br>
            <a:r>
              <a:rPr lang="da-DK" sz="1400">
                <a:solidFill>
                  <a:schemeClr val="tx2">
                    <a:lumMod val="60000"/>
                    <a:lumOff val="40000"/>
                  </a:schemeClr>
                </a:solidFill>
              </a:rPr>
              <a:t>skifte farve i </a:t>
            </a:r>
            <a:br>
              <a:rPr lang="da-DK" sz="1400">
                <a:solidFill>
                  <a:schemeClr val="tx2">
                    <a:lumMod val="60000"/>
                    <a:lumOff val="40000"/>
                  </a:schemeClr>
                </a:solidFill>
              </a:rPr>
            </a:br>
            <a:r>
              <a:rPr lang="da-DK" sz="1400">
                <a:solidFill>
                  <a:schemeClr val="tx2">
                    <a:lumMod val="60000"/>
                    <a:lumOff val="40000"/>
                  </a:schemeClr>
                </a:solidFill>
              </a:rPr>
              <a:t>Formatér baggrund. Vælg en lys tone, så dele af logoet ikke forsvinder. </a:t>
            </a:r>
          </a:p>
        </p:txBody>
      </p:sp>
      <p:pic>
        <p:nvPicPr>
          <p:cNvPr id="20" name="Grafik 19">
            <a:extLst>
              <a:ext uri="{FF2B5EF4-FFF2-40B4-BE49-F238E27FC236}">
                <a16:creationId xmlns:a16="http://schemas.microsoft.com/office/drawing/2014/main" id="{9FECC538-0A22-9EBF-0D10-6A6EDE171387}"/>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946285" y="6271714"/>
            <a:ext cx="1823759" cy="179044"/>
          </a:xfrm>
          <a:prstGeom prst="rect">
            <a:avLst/>
          </a:prstGeom>
        </p:spPr>
      </p:pic>
      <p:sp>
        <p:nvSpPr>
          <p:cNvPr id="9" name="Titel 1">
            <a:extLst>
              <a:ext uri="{FF2B5EF4-FFF2-40B4-BE49-F238E27FC236}">
                <a16:creationId xmlns:a16="http://schemas.microsoft.com/office/drawing/2014/main" id="{9411E1D2-2589-35FE-235B-8FCBF072BA9F}"/>
              </a:ext>
            </a:extLst>
          </p:cNvPr>
          <p:cNvSpPr>
            <a:spLocks noGrp="1"/>
          </p:cNvSpPr>
          <p:nvPr>
            <p:ph type="ctrTitle"/>
          </p:nvPr>
        </p:nvSpPr>
        <p:spPr>
          <a:xfrm>
            <a:off x="342000" y="476250"/>
            <a:ext cx="4318569" cy="2307235"/>
          </a:xfrm>
        </p:spPr>
        <p:txBody>
          <a:bodyPr anchor="t" anchorCtr="0">
            <a:spAutoFit/>
          </a:bodyPr>
          <a:lstStyle>
            <a:lvl1pPr algn="l">
              <a:lnSpc>
                <a:spcPct val="85000"/>
              </a:lnSpc>
              <a:defRPr sz="4400" b="1">
                <a:solidFill>
                  <a:schemeClr val="tx1"/>
                </a:solidFill>
              </a:defRPr>
            </a:lvl1pPr>
          </a:lstStyle>
          <a:p>
            <a:r>
              <a:rPr lang="da-DK"/>
              <a:t>Klik for at redigere titeltypografien i masteren</a:t>
            </a:r>
          </a:p>
        </p:txBody>
      </p:sp>
      <p:sp>
        <p:nvSpPr>
          <p:cNvPr id="10" name="Undertitel 2">
            <a:extLst>
              <a:ext uri="{FF2B5EF4-FFF2-40B4-BE49-F238E27FC236}">
                <a16:creationId xmlns:a16="http://schemas.microsoft.com/office/drawing/2014/main" id="{214287ED-868D-6172-AF81-95E46075EDB3}"/>
              </a:ext>
            </a:extLst>
          </p:cNvPr>
          <p:cNvSpPr>
            <a:spLocks noGrp="1"/>
          </p:cNvSpPr>
          <p:nvPr>
            <p:ph type="subTitle" idx="1" hasCustomPrompt="1"/>
          </p:nvPr>
        </p:nvSpPr>
        <p:spPr>
          <a:xfrm>
            <a:off x="342000" y="2926787"/>
            <a:ext cx="4318569" cy="553998"/>
          </a:xfrm>
        </p:spPr>
        <p:txBody>
          <a:bodyPr anchor="t" anchorCtr="0">
            <a:sp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tilføje undertitel. </a:t>
            </a:r>
            <a:br>
              <a:rPr lang="da-DK"/>
            </a:br>
            <a:r>
              <a:rPr lang="da-DK"/>
              <a:t>Husk at rykke undertitel op under titel.</a:t>
            </a:r>
          </a:p>
        </p:txBody>
      </p:sp>
      <p:sp>
        <p:nvSpPr>
          <p:cNvPr id="2" name="Tekstfelt 1">
            <a:extLst>
              <a:ext uri="{FF2B5EF4-FFF2-40B4-BE49-F238E27FC236}">
                <a16:creationId xmlns:a16="http://schemas.microsoft.com/office/drawing/2014/main" id="{FEDC0D47-4B26-C322-AB6D-25B505A2885C}"/>
              </a:ext>
            </a:extLst>
          </p:cNvPr>
          <p:cNvSpPr txBox="1"/>
          <p:nvPr userDrawn="1"/>
        </p:nvSpPr>
        <p:spPr>
          <a:xfrm>
            <a:off x="6550702" y="-247338"/>
            <a:ext cx="0" cy="0"/>
          </a:xfrm>
          <a:prstGeom prst="rect">
            <a:avLst/>
          </a:prstGeom>
          <a:noFill/>
        </p:spPr>
        <p:txBody>
          <a:bodyPr wrap="none" lIns="0" tIns="0" rIns="0" bIns="108000" rtlCol="0">
            <a:noAutofit/>
          </a:bodyPr>
          <a:lstStyle/>
          <a:p>
            <a:pPr algn="l">
              <a:lnSpc>
                <a:spcPct val="90000"/>
              </a:lnSpc>
              <a:spcBef>
                <a:spcPts val="1000"/>
              </a:spcBef>
            </a:pPr>
            <a:endParaRPr lang="da-DK" sz="2200" err="1"/>
          </a:p>
        </p:txBody>
      </p:sp>
      <p:grpSp>
        <p:nvGrpSpPr>
          <p:cNvPr id="31" name="Gruppe 30">
            <a:extLst>
              <a:ext uri="{FF2B5EF4-FFF2-40B4-BE49-F238E27FC236}">
                <a16:creationId xmlns:a16="http://schemas.microsoft.com/office/drawing/2014/main" id="{2B70AAF3-765E-4FAA-631A-82C19F7D8437}"/>
              </a:ext>
            </a:extLst>
          </p:cNvPr>
          <p:cNvGrpSpPr/>
          <p:nvPr userDrawn="1"/>
        </p:nvGrpSpPr>
        <p:grpSpPr>
          <a:xfrm>
            <a:off x="281103" y="6161910"/>
            <a:ext cx="493558" cy="485462"/>
            <a:chOff x="5691849" y="507704"/>
            <a:chExt cx="6151471" cy="6050563"/>
          </a:xfrm>
        </p:grpSpPr>
        <p:sp>
          <p:nvSpPr>
            <p:cNvPr id="32" name="Rektangel 31">
              <a:extLst>
                <a:ext uri="{FF2B5EF4-FFF2-40B4-BE49-F238E27FC236}">
                  <a16:creationId xmlns:a16="http://schemas.microsoft.com/office/drawing/2014/main" id="{B3100146-BB38-2C64-9608-A331C181DBCA}"/>
                </a:ext>
              </a:extLst>
            </p:cNvPr>
            <p:cNvSpPr/>
            <p:nvPr userDrawn="1"/>
          </p:nvSpPr>
          <p:spPr>
            <a:xfrm>
              <a:off x="10043320" y="524934"/>
              <a:ext cx="1800000" cy="1800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3" name="Rektangel 32">
              <a:extLst>
                <a:ext uri="{FF2B5EF4-FFF2-40B4-BE49-F238E27FC236}">
                  <a16:creationId xmlns:a16="http://schemas.microsoft.com/office/drawing/2014/main" id="{96A4DD01-9581-12AA-4B32-EAE2AF1878DC}"/>
                </a:ext>
              </a:extLst>
            </p:cNvPr>
            <p:cNvSpPr/>
            <p:nvPr userDrawn="1"/>
          </p:nvSpPr>
          <p:spPr>
            <a:xfrm>
              <a:off x="10043320" y="4127033"/>
              <a:ext cx="1800000" cy="1800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4" name="Ellipse 33">
              <a:extLst>
                <a:ext uri="{FF2B5EF4-FFF2-40B4-BE49-F238E27FC236}">
                  <a16:creationId xmlns:a16="http://schemas.microsoft.com/office/drawing/2014/main" id="{2A5F9F93-9471-61BC-C24D-383E4F89E2CF}"/>
                </a:ext>
              </a:extLst>
            </p:cNvPr>
            <p:cNvSpPr/>
            <p:nvPr userDrawn="1"/>
          </p:nvSpPr>
          <p:spPr>
            <a:xfrm>
              <a:off x="10043320" y="2327033"/>
              <a:ext cx="1800000" cy="1800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5" name="Rektangel 34">
              <a:extLst>
                <a:ext uri="{FF2B5EF4-FFF2-40B4-BE49-F238E27FC236}">
                  <a16:creationId xmlns:a16="http://schemas.microsoft.com/office/drawing/2014/main" id="{D31311AE-3117-E5FD-3D46-2460D4E934C5}"/>
                </a:ext>
              </a:extLst>
            </p:cNvPr>
            <p:cNvSpPr/>
            <p:nvPr userDrawn="1"/>
          </p:nvSpPr>
          <p:spPr>
            <a:xfrm>
              <a:off x="8243320" y="2327033"/>
              <a:ext cx="1800000" cy="1800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6" name="Ellipse 35">
              <a:extLst>
                <a:ext uri="{FF2B5EF4-FFF2-40B4-BE49-F238E27FC236}">
                  <a16:creationId xmlns:a16="http://schemas.microsoft.com/office/drawing/2014/main" id="{A5975B9B-D68C-D81A-D752-A9896C1EDD8C}"/>
                </a:ext>
              </a:extLst>
            </p:cNvPr>
            <p:cNvSpPr/>
            <p:nvPr userDrawn="1"/>
          </p:nvSpPr>
          <p:spPr>
            <a:xfrm>
              <a:off x="8243320" y="4758267"/>
              <a:ext cx="1800000" cy="1800000"/>
            </a:xfrm>
            <a:prstGeom prst="ellipse">
              <a:avLst/>
            </a:prstGeom>
            <a:solidFill>
              <a:srgbClr val="FFD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7" name="Rektangel 36">
              <a:extLst>
                <a:ext uri="{FF2B5EF4-FFF2-40B4-BE49-F238E27FC236}">
                  <a16:creationId xmlns:a16="http://schemas.microsoft.com/office/drawing/2014/main" id="{5C3E793C-A523-9E2C-A5AD-78D7D6A8C939}"/>
                </a:ext>
              </a:extLst>
            </p:cNvPr>
            <p:cNvSpPr/>
            <p:nvPr userDrawn="1"/>
          </p:nvSpPr>
          <p:spPr>
            <a:xfrm rot="-720000">
              <a:off x="6449713" y="507704"/>
              <a:ext cx="1800000" cy="1800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8" name="Rektangel 37">
              <a:extLst>
                <a:ext uri="{FF2B5EF4-FFF2-40B4-BE49-F238E27FC236}">
                  <a16:creationId xmlns:a16="http://schemas.microsoft.com/office/drawing/2014/main" id="{1BC87473-5731-E594-0447-3D6EBC34E4A6}"/>
                </a:ext>
              </a:extLst>
            </p:cNvPr>
            <p:cNvSpPr/>
            <p:nvPr userDrawn="1"/>
          </p:nvSpPr>
          <p:spPr>
            <a:xfrm rot="780000">
              <a:off x="6449713" y="4127033"/>
              <a:ext cx="1800000" cy="1800000"/>
            </a:xfrm>
            <a:prstGeom prst="rect">
              <a:avLst/>
            </a:prstGeom>
            <a:solidFill>
              <a:srgbClr val="E94E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9" name="Ellipse 38">
              <a:extLst>
                <a:ext uri="{FF2B5EF4-FFF2-40B4-BE49-F238E27FC236}">
                  <a16:creationId xmlns:a16="http://schemas.microsoft.com/office/drawing/2014/main" id="{6A96E7E5-A4D9-C113-FB14-93BF71A98805}"/>
                </a:ext>
              </a:extLst>
            </p:cNvPr>
            <p:cNvSpPr/>
            <p:nvPr userDrawn="1"/>
          </p:nvSpPr>
          <p:spPr>
            <a:xfrm>
              <a:off x="5691849" y="1911828"/>
              <a:ext cx="1800000" cy="1800000"/>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0" name="Ellipse 39">
              <a:extLst>
                <a:ext uri="{FF2B5EF4-FFF2-40B4-BE49-F238E27FC236}">
                  <a16:creationId xmlns:a16="http://schemas.microsoft.com/office/drawing/2014/main" id="{E6E79FA0-8C9E-54BA-B0CB-949D86EB9DDD}"/>
                </a:ext>
              </a:extLst>
            </p:cNvPr>
            <p:cNvSpPr/>
            <p:nvPr userDrawn="1"/>
          </p:nvSpPr>
          <p:spPr>
            <a:xfrm>
              <a:off x="8243320" y="524934"/>
              <a:ext cx="1800000" cy="1800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pSp>
    </p:spTree>
    <p:extLst>
      <p:ext uri="{BB962C8B-B14F-4D97-AF65-F5344CB8AC3E}">
        <p14:creationId xmlns:p14="http://schemas.microsoft.com/office/powerpoint/2010/main" val="2649920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slide, rundt billed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8" name="Pladsholder til billede 7">
            <a:extLst>
              <a:ext uri="{FF2B5EF4-FFF2-40B4-BE49-F238E27FC236}">
                <a16:creationId xmlns:a16="http://schemas.microsoft.com/office/drawing/2014/main" id="{578F8CA6-4763-F7AD-07DE-EE88B8289321}"/>
              </a:ext>
            </a:extLst>
          </p:cNvPr>
          <p:cNvSpPr>
            <a:spLocks noGrp="1"/>
          </p:cNvSpPr>
          <p:nvPr>
            <p:ph type="pic" sz="quarter" idx="13"/>
          </p:nvPr>
        </p:nvSpPr>
        <p:spPr>
          <a:xfrm rot="-240000">
            <a:off x="5707028" y="328079"/>
            <a:ext cx="6163614" cy="6163614"/>
          </a:xfrm>
          <a:prstGeom prst="ellipse">
            <a:avLst/>
          </a:prstGeom>
          <a:solidFill>
            <a:schemeClr val="bg1"/>
          </a:solidFill>
        </p:spPr>
        <p:txBody>
          <a:bodyPr lIns="108000" tIns="108000" rIns="108000" bIns="108000"/>
          <a:lstStyle>
            <a:lvl1pPr marL="0" indent="0" algn="ctr">
              <a:buNone/>
              <a:defRPr sz="1200">
                <a:solidFill>
                  <a:schemeClr val="tx1"/>
                </a:solidFill>
              </a:defRPr>
            </a:lvl1pPr>
          </a:lstStyle>
          <a:p>
            <a:endParaRPr lang="da-DK"/>
          </a:p>
        </p:txBody>
      </p:sp>
      <p:sp>
        <p:nvSpPr>
          <p:cNvPr id="4" name="Pladsholder til dato 3">
            <a:extLst>
              <a:ext uri="{FF2B5EF4-FFF2-40B4-BE49-F238E27FC236}">
                <a16:creationId xmlns:a16="http://schemas.microsoft.com/office/drawing/2014/main" id="{A2FBCD4C-0540-F34E-37A2-618A8276BAD4}"/>
              </a:ext>
            </a:extLst>
          </p:cNvPr>
          <p:cNvSpPr>
            <a:spLocks noGrp="1"/>
          </p:cNvSpPr>
          <p:nvPr>
            <p:ph type="dt" sz="half" idx="10"/>
          </p:nvPr>
        </p:nvSpPr>
        <p:spPr>
          <a:xfrm>
            <a:off x="10763320" y="6304971"/>
            <a:ext cx="1080000" cy="291574"/>
          </a:xfrm>
        </p:spPr>
        <p:txBody>
          <a:bodyPr/>
          <a:lstStyle>
            <a:lvl1pPr algn="r">
              <a:defRPr sz="1400">
                <a:solidFill>
                  <a:schemeClr val="tx1"/>
                </a:solidFill>
              </a:defRPr>
            </a:lvl1pPr>
          </a:lstStyle>
          <a:p>
            <a:fld id="{7B4160C6-067B-CC4C-9661-3BA3CF065DEC}" type="datetime1">
              <a:t>6/3/2026</a:t>
            </a:fld>
            <a:endParaRPr lang="da-DK"/>
          </a:p>
        </p:txBody>
      </p:sp>
      <p:sp>
        <p:nvSpPr>
          <p:cNvPr id="5" name="Pladsholder til sidefod 4">
            <a:extLst>
              <a:ext uri="{FF2B5EF4-FFF2-40B4-BE49-F238E27FC236}">
                <a16:creationId xmlns:a16="http://schemas.microsoft.com/office/drawing/2014/main" id="{ACDAE8C3-3C27-28FE-71F2-F2B0F9BFCCBB}"/>
              </a:ext>
            </a:extLst>
          </p:cNvPr>
          <p:cNvSpPr>
            <a:spLocks noGrp="1"/>
          </p:cNvSpPr>
          <p:nvPr>
            <p:ph type="ftr" sz="quarter" idx="11"/>
          </p:nvPr>
        </p:nvSpPr>
        <p:spPr>
          <a:xfrm>
            <a:off x="6248392" y="9571983"/>
            <a:ext cx="4114800" cy="210705"/>
          </a:xfrm>
        </p:spPr>
        <p:txBody>
          <a:bodyPr/>
          <a:lstStyle/>
          <a:p>
            <a:r>
              <a:rPr lang="da-DK"/>
              <a:t>Diabetes og blodsukker</a:t>
            </a:r>
          </a:p>
        </p:txBody>
      </p:sp>
      <p:sp>
        <p:nvSpPr>
          <p:cNvPr id="6" name="Pladsholder til slidenummer 5">
            <a:extLst>
              <a:ext uri="{FF2B5EF4-FFF2-40B4-BE49-F238E27FC236}">
                <a16:creationId xmlns:a16="http://schemas.microsoft.com/office/drawing/2014/main" id="{34C740E7-BAC5-B18A-D8BF-DF9EA3FCA4B5}"/>
              </a:ext>
            </a:extLst>
          </p:cNvPr>
          <p:cNvSpPr>
            <a:spLocks noGrp="1"/>
          </p:cNvSpPr>
          <p:nvPr>
            <p:ph type="sldNum" sz="quarter" idx="12"/>
          </p:nvPr>
        </p:nvSpPr>
        <p:spPr>
          <a:xfrm>
            <a:off x="11259120" y="9571983"/>
            <a:ext cx="584200" cy="210705"/>
          </a:xfrm>
        </p:spPr>
        <p:txBody>
          <a:bodyPr/>
          <a:lstStyle/>
          <a:p>
            <a:fld id="{8C0A4E09-8E86-EF4A-9820-DF214B1893AD}" type="slidenum">
              <a:rPr lang="da-DK" smtClean="0"/>
              <a:t>‹#›</a:t>
            </a:fld>
            <a:endParaRPr lang="da-DK"/>
          </a:p>
        </p:txBody>
      </p:sp>
      <p:sp>
        <p:nvSpPr>
          <p:cNvPr id="7" name="Tekstfelt 6">
            <a:extLst>
              <a:ext uri="{FF2B5EF4-FFF2-40B4-BE49-F238E27FC236}">
                <a16:creationId xmlns:a16="http://schemas.microsoft.com/office/drawing/2014/main" id="{4BB42914-9C56-2256-F271-82603DCB5892}"/>
              </a:ext>
            </a:extLst>
          </p:cNvPr>
          <p:cNvSpPr txBox="1"/>
          <p:nvPr userDrawn="1"/>
        </p:nvSpPr>
        <p:spPr>
          <a:xfrm>
            <a:off x="-2095018" y="0"/>
            <a:ext cx="1843568" cy="2622868"/>
          </a:xfrm>
          <a:prstGeom prst="rect">
            <a:avLst/>
          </a:prstGeom>
          <a:noFill/>
        </p:spPr>
        <p:txBody>
          <a:bodyPr wrap="square" lIns="0" tIns="0" rIns="0" bIns="108000" rtlCol="0">
            <a:noAutofit/>
          </a:bodyPr>
          <a:lstStyle/>
          <a:p>
            <a:pPr algn="l"/>
            <a:r>
              <a:rPr lang="da-DK" sz="1400">
                <a:solidFill>
                  <a:schemeClr val="tx2">
                    <a:lumMod val="60000"/>
                    <a:lumOff val="40000"/>
                  </a:schemeClr>
                </a:solidFill>
              </a:rPr>
              <a:t>Baggrunden kan </a:t>
            </a:r>
            <a:br>
              <a:rPr lang="da-DK" sz="1400">
                <a:solidFill>
                  <a:schemeClr val="tx2">
                    <a:lumMod val="60000"/>
                    <a:lumOff val="40000"/>
                  </a:schemeClr>
                </a:solidFill>
              </a:rPr>
            </a:br>
            <a:r>
              <a:rPr lang="da-DK" sz="1400">
                <a:solidFill>
                  <a:schemeClr val="tx2">
                    <a:lumMod val="60000"/>
                    <a:lumOff val="40000"/>
                  </a:schemeClr>
                </a:solidFill>
              </a:rPr>
              <a:t>skifte farve i </a:t>
            </a:r>
            <a:br>
              <a:rPr lang="da-DK" sz="1400">
                <a:solidFill>
                  <a:schemeClr val="tx2">
                    <a:lumMod val="60000"/>
                    <a:lumOff val="40000"/>
                  </a:schemeClr>
                </a:solidFill>
              </a:rPr>
            </a:br>
            <a:r>
              <a:rPr lang="da-DK" sz="1400">
                <a:solidFill>
                  <a:schemeClr val="tx2">
                    <a:lumMod val="60000"/>
                    <a:lumOff val="40000"/>
                  </a:schemeClr>
                </a:solidFill>
              </a:rPr>
              <a:t>Formatér baggrund. Vælg en lys tone, så dele af logoet ikke forsvinder. </a:t>
            </a:r>
          </a:p>
        </p:txBody>
      </p:sp>
      <p:pic>
        <p:nvPicPr>
          <p:cNvPr id="20" name="Grafik 19">
            <a:extLst>
              <a:ext uri="{FF2B5EF4-FFF2-40B4-BE49-F238E27FC236}">
                <a16:creationId xmlns:a16="http://schemas.microsoft.com/office/drawing/2014/main" id="{9FECC538-0A22-9EBF-0D10-6A6EDE171387}"/>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946285" y="6271714"/>
            <a:ext cx="1823759" cy="179044"/>
          </a:xfrm>
          <a:prstGeom prst="rect">
            <a:avLst/>
          </a:prstGeom>
        </p:spPr>
      </p:pic>
      <p:sp>
        <p:nvSpPr>
          <p:cNvPr id="9" name="Titel 1">
            <a:extLst>
              <a:ext uri="{FF2B5EF4-FFF2-40B4-BE49-F238E27FC236}">
                <a16:creationId xmlns:a16="http://schemas.microsoft.com/office/drawing/2014/main" id="{9411E1D2-2589-35FE-235B-8FCBF072BA9F}"/>
              </a:ext>
            </a:extLst>
          </p:cNvPr>
          <p:cNvSpPr>
            <a:spLocks noGrp="1"/>
          </p:cNvSpPr>
          <p:nvPr>
            <p:ph type="ctrTitle"/>
          </p:nvPr>
        </p:nvSpPr>
        <p:spPr>
          <a:xfrm>
            <a:off x="342000" y="476250"/>
            <a:ext cx="4318569" cy="2307235"/>
          </a:xfrm>
        </p:spPr>
        <p:txBody>
          <a:bodyPr anchor="t" anchorCtr="0">
            <a:spAutoFit/>
          </a:bodyPr>
          <a:lstStyle>
            <a:lvl1pPr algn="l">
              <a:lnSpc>
                <a:spcPct val="85000"/>
              </a:lnSpc>
              <a:defRPr sz="4400" b="1">
                <a:solidFill>
                  <a:schemeClr val="tx1"/>
                </a:solidFill>
              </a:defRPr>
            </a:lvl1pPr>
          </a:lstStyle>
          <a:p>
            <a:r>
              <a:rPr lang="da-DK"/>
              <a:t>Klik for at redigere titeltypografien i masteren</a:t>
            </a:r>
          </a:p>
        </p:txBody>
      </p:sp>
      <p:sp>
        <p:nvSpPr>
          <p:cNvPr id="10" name="Undertitel 2">
            <a:extLst>
              <a:ext uri="{FF2B5EF4-FFF2-40B4-BE49-F238E27FC236}">
                <a16:creationId xmlns:a16="http://schemas.microsoft.com/office/drawing/2014/main" id="{214287ED-868D-6172-AF81-95E46075EDB3}"/>
              </a:ext>
            </a:extLst>
          </p:cNvPr>
          <p:cNvSpPr>
            <a:spLocks noGrp="1"/>
          </p:cNvSpPr>
          <p:nvPr>
            <p:ph type="subTitle" idx="1" hasCustomPrompt="1"/>
          </p:nvPr>
        </p:nvSpPr>
        <p:spPr>
          <a:xfrm>
            <a:off x="342000" y="2926787"/>
            <a:ext cx="4318569" cy="553998"/>
          </a:xfrm>
        </p:spPr>
        <p:txBody>
          <a:bodyPr anchor="t" anchorCtr="0">
            <a:sp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tilføje undertitel. </a:t>
            </a:r>
            <a:br>
              <a:rPr lang="da-DK"/>
            </a:br>
            <a:r>
              <a:rPr lang="da-DK"/>
              <a:t>Husk at rykke undertitel op under titel.</a:t>
            </a:r>
          </a:p>
        </p:txBody>
      </p:sp>
      <p:grpSp>
        <p:nvGrpSpPr>
          <p:cNvPr id="19" name="Gruppe 18">
            <a:extLst>
              <a:ext uri="{FF2B5EF4-FFF2-40B4-BE49-F238E27FC236}">
                <a16:creationId xmlns:a16="http://schemas.microsoft.com/office/drawing/2014/main" id="{C11D8BFC-B012-14B9-DAE1-81102FCB0BD6}"/>
              </a:ext>
            </a:extLst>
          </p:cNvPr>
          <p:cNvGrpSpPr/>
          <p:nvPr userDrawn="1"/>
        </p:nvGrpSpPr>
        <p:grpSpPr>
          <a:xfrm>
            <a:off x="281103" y="6161910"/>
            <a:ext cx="493558" cy="485462"/>
            <a:chOff x="5691849" y="507704"/>
            <a:chExt cx="6151471" cy="6050563"/>
          </a:xfrm>
        </p:grpSpPr>
        <p:sp>
          <p:nvSpPr>
            <p:cNvPr id="21" name="Rektangel 20">
              <a:extLst>
                <a:ext uri="{FF2B5EF4-FFF2-40B4-BE49-F238E27FC236}">
                  <a16:creationId xmlns:a16="http://schemas.microsoft.com/office/drawing/2014/main" id="{7747BC65-2701-F134-FF8F-9AC492C2C2E7}"/>
                </a:ext>
              </a:extLst>
            </p:cNvPr>
            <p:cNvSpPr/>
            <p:nvPr userDrawn="1"/>
          </p:nvSpPr>
          <p:spPr>
            <a:xfrm>
              <a:off x="10043320" y="524934"/>
              <a:ext cx="1800000" cy="1800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2" name="Rektangel 21">
              <a:extLst>
                <a:ext uri="{FF2B5EF4-FFF2-40B4-BE49-F238E27FC236}">
                  <a16:creationId xmlns:a16="http://schemas.microsoft.com/office/drawing/2014/main" id="{D75DDDE1-D5C6-0AD4-E769-F8A9A2AC47B5}"/>
                </a:ext>
              </a:extLst>
            </p:cNvPr>
            <p:cNvSpPr/>
            <p:nvPr userDrawn="1"/>
          </p:nvSpPr>
          <p:spPr>
            <a:xfrm>
              <a:off x="10043320" y="4127033"/>
              <a:ext cx="1800000" cy="1800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3" name="Ellipse 22">
              <a:extLst>
                <a:ext uri="{FF2B5EF4-FFF2-40B4-BE49-F238E27FC236}">
                  <a16:creationId xmlns:a16="http://schemas.microsoft.com/office/drawing/2014/main" id="{160F8B0E-07D0-5ED2-CCBE-774C940B284D}"/>
                </a:ext>
              </a:extLst>
            </p:cNvPr>
            <p:cNvSpPr/>
            <p:nvPr userDrawn="1"/>
          </p:nvSpPr>
          <p:spPr>
            <a:xfrm>
              <a:off x="10043320" y="2327033"/>
              <a:ext cx="1800000" cy="1800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4" name="Rektangel 23">
              <a:extLst>
                <a:ext uri="{FF2B5EF4-FFF2-40B4-BE49-F238E27FC236}">
                  <a16:creationId xmlns:a16="http://schemas.microsoft.com/office/drawing/2014/main" id="{6565011E-7986-CD81-0E10-7E4212B68CAF}"/>
                </a:ext>
              </a:extLst>
            </p:cNvPr>
            <p:cNvSpPr/>
            <p:nvPr userDrawn="1"/>
          </p:nvSpPr>
          <p:spPr>
            <a:xfrm>
              <a:off x="8243320" y="2327033"/>
              <a:ext cx="1800000" cy="1800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5" name="Ellipse 24">
              <a:extLst>
                <a:ext uri="{FF2B5EF4-FFF2-40B4-BE49-F238E27FC236}">
                  <a16:creationId xmlns:a16="http://schemas.microsoft.com/office/drawing/2014/main" id="{9A2FDA9F-2B3A-69CE-760C-654F9E4B9AEB}"/>
                </a:ext>
              </a:extLst>
            </p:cNvPr>
            <p:cNvSpPr/>
            <p:nvPr userDrawn="1"/>
          </p:nvSpPr>
          <p:spPr>
            <a:xfrm>
              <a:off x="8243320" y="4758267"/>
              <a:ext cx="1800000" cy="1800000"/>
            </a:xfrm>
            <a:prstGeom prst="ellipse">
              <a:avLst/>
            </a:prstGeom>
            <a:solidFill>
              <a:srgbClr val="FFD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6" name="Rektangel 25">
              <a:extLst>
                <a:ext uri="{FF2B5EF4-FFF2-40B4-BE49-F238E27FC236}">
                  <a16:creationId xmlns:a16="http://schemas.microsoft.com/office/drawing/2014/main" id="{279F7733-D3A6-965C-8E9C-FC3642844E36}"/>
                </a:ext>
              </a:extLst>
            </p:cNvPr>
            <p:cNvSpPr/>
            <p:nvPr userDrawn="1"/>
          </p:nvSpPr>
          <p:spPr>
            <a:xfrm rot="-720000">
              <a:off x="6449713" y="507704"/>
              <a:ext cx="1800000" cy="1800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 name="Rektangel 26">
              <a:extLst>
                <a:ext uri="{FF2B5EF4-FFF2-40B4-BE49-F238E27FC236}">
                  <a16:creationId xmlns:a16="http://schemas.microsoft.com/office/drawing/2014/main" id="{CA353962-8824-8590-9B17-740C2CF99300}"/>
                </a:ext>
              </a:extLst>
            </p:cNvPr>
            <p:cNvSpPr/>
            <p:nvPr userDrawn="1"/>
          </p:nvSpPr>
          <p:spPr>
            <a:xfrm rot="780000">
              <a:off x="6449713" y="4127033"/>
              <a:ext cx="1800000" cy="1800000"/>
            </a:xfrm>
            <a:prstGeom prst="rect">
              <a:avLst/>
            </a:prstGeom>
            <a:solidFill>
              <a:srgbClr val="E94E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8" name="Ellipse 27">
              <a:extLst>
                <a:ext uri="{FF2B5EF4-FFF2-40B4-BE49-F238E27FC236}">
                  <a16:creationId xmlns:a16="http://schemas.microsoft.com/office/drawing/2014/main" id="{44DFBF53-C4BF-C23A-2464-713F92B04ACB}"/>
                </a:ext>
              </a:extLst>
            </p:cNvPr>
            <p:cNvSpPr/>
            <p:nvPr userDrawn="1"/>
          </p:nvSpPr>
          <p:spPr>
            <a:xfrm>
              <a:off x="5691849" y="1911828"/>
              <a:ext cx="1800000" cy="1800000"/>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9" name="Ellipse 28">
              <a:extLst>
                <a:ext uri="{FF2B5EF4-FFF2-40B4-BE49-F238E27FC236}">
                  <a16:creationId xmlns:a16="http://schemas.microsoft.com/office/drawing/2014/main" id="{D11E35D4-C279-2F0D-5FD5-96598C2D0DF7}"/>
                </a:ext>
              </a:extLst>
            </p:cNvPr>
            <p:cNvSpPr/>
            <p:nvPr userDrawn="1"/>
          </p:nvSpPr>
          <p:spPr>
            <a:xfrm>
              <a:off x="8243320" y="524934"/>
              <a:ext cx="1800000" cy="1800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pSp>
    </p:spTree>
    <p:extLst>
      <p:ext uri="{BB962C8B-B14F-4D97-AF65-F5344CB8AC3E}">
        <p14:creationId xmlns:p14="http://schemas.microsoft.com/office/powerpoint/2010/main" val="3003426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slide mørk">
    <p:bg>
      <p:bgPr>
        <a:solidFill>
          <a:schemeClr val="tx1"/>
        </a:solidFill>
        <a:effectLst/>
      </p:bgPr>
    </p:bg>
    <p:spTree>
      <p:nvGrpSpPr>
        <p:cNvPr id="1" name=""/>
        <p:cNvGrpSpPr/>
        <p:nvPr/>
      </p:nvGrpSpPr>
      <p:grpSpPr>
        <a:xfrm>
          <a:off x="0" y="0"/>
          <a:ext cx="0" cy="0"/>
          <a:chOff x="0" y="0"/>
          <a:chExt cx="0" cy="0"/>
        </a:xfrm>
      </p:grpSpPr>
      <p:sp>
        <p:nvSpPr>
          <p:cNvPr id="4" name="Pladsholder til dato 3">
            <a:extLst>
              <a:ext uri="{FF2B5EF4-FFF2-40B4-BE49-F238E27FC236}">
                <a16:creationId xmlns:a16="http://schemas.microsoft.com/office/drawing/2014/main" id="{A2FBCD4C-0540-F34E-37A2-618A8276BAD4}"/>
              </a:ext>
            </a:extLst>
          </p:cNvPr>
          <p:cNvSpPr>
            <a:spLocks noGrp="1"/>
          </p:cNvSpPr>
          <p:nvPr>
            <p:ph type="dt" sz="half" idx="10"/>
          </p:nvPr>
        </p:nvSpPr>
        <p:spPr>
          <a:xfrm>
            <a:off x="10763320" y="6304971"/>
            <a:ext cx="1080000" cy="291574"/>
          </a:xfrm>
        </p:spPr>
        <p:txBody>
          <a:bodyPr/>
          <a:lstStyle>
            <a:lvl1pPr algn="r">
              <a:defRPr sz="1400">
                <a:solidFill>
                  <a:schemeClr val="bg2"/>
                </a:solidFill>
              </a:defRPr>
            </a:lvl1pPr>
          </a:lstStyle>
          <a:p>
            <a:fld id="{1D041E8F-18A4-0F46-B434-F77A87DBB921}" type="datetime1">
              <a:t>6/3/2026</a:t>
            </a:fld>
            <a:endParaRPr lang="da-DK"/>
          </a:p>
        </p:txBody>
      </p:sp>
      <p:sp>
        <p:nvSpPr>
          <p:cNvPr id="5" name="Pladsholder til sidefod 4">
            <a:extLst>
              <a:ext uri="{FF2B5EF4-FFF2-40B4-BE49-F238E27FC236}">
                <a16:creationId xmlns:a16="http://schemas.microsoft.com/office/drawing/2014/main" id="{ACDAE8C3-3C27-28FE-71F2-F2B0F9BFCCBB}"/>
              </a:ext>
            </a:extLst>
          </p:cNvPr>
          <p:cNvSpPr>
            <a:spLocks noGrp="1"/>
          </p:cNvSpPr>
          <p:nvPr>
            <p:ph type="ftr" sz="quarter" idx="11"/>
          </p:nvPr>
        </p:nvSpPr>
        <p:spPr>
          <a:xfrm>
            <a:off x="6248392" y="9571983"/>
            <a:ext cx="4114800" cy="210705"/>
          </a:xfrm>
        </p:spPr>
        <p:txBody>
          <a:bodyPr/>
          <a:lstStyle/>
          <a:p>
            <a:r>
              <a:rPr lang="da-DK"/>
              <a:t>Diabetes og blodsukker</a:t>
            </a:r>
          </a:p>
        </p:txBody>
      </p:sp>
      <p:sp>
        <p:nvSpPr>
          <p:cNvPr id="6" name="Pladsholder til slidenummer 5">
            <a:extLst>
              <a:ext uri="{FF2B5EF4-FFF2-40B4-BE49-F238E27FC236}">
                <a16:creationId xmlns:a16="http://schemas.microsoft.com/office/drawing/2014/main" id="{34C740E7-BAC5-B18A-D8BF-DF9EA3FCA4B5}"/>
              </a:ext>
            </a:extLst>
          </p:cNvPr>
          <p:cNvSpPr>
            <a:spLocks noGrp="1"/>
          </p:cNvSpPr>
          <p:nvPr>
            <p:ph type="sldNum" sz="quarter" idx="12"/>
          </p:nvPr>
        </p:nvSpPr>
        <p:spPr>
          <a:xfrm>
            <a:off x="11259120" y="9571983"/>
            <a:ext cx="584200" cy="210705"/>
          </a:xfrm>
        </p:spPr>
        <p:txBody>
          <a:bodyPr/>
          <a:lstStyle/>
          <a:p>
            <a:fld id="{8C0A4E09-8E86-EF4A-9820-DF214B1893AD}" type="slidenum">
              <a:rPr lang="da-DK" smtClean="0"/>
              <a:t>‹#›</a:t>
            </a:fld>
            <a:endParaRPr lang="da-DK"/>
          </a:p>
        </p:txBody>
      </p:sp>
      <p:pic>
        <p:nvPicPr>
          <p:cNvPr id="20" name="Grafik 19">
            <a:extLst>
              <a:ext uri="{FF2B5EF4-FFF2-40B4-BE49-F238E27FC236}">
                <a16:creationId xmlns:a16="http://schemas.microsoft.com/office/drawing/2014/main" id="{9FECC538-0A22-9EBF-0D10-6A6EDE171387}"/>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48680" y="6271714"/>
            <a:ext cx="1823759" cy="179044"/>
          </a:xfrm>
          <a:prstGeom prst="rect">
            <a:avLst/>
          </a:prstGeom>
        </p:spPr>
      </p:pic>
      <p:sp>
        <p:nvSpPr>
          <p:cNvPr id="8" name="Titel 1">
            <a:extLst>
              <a:ext uri="{FF2B5EF4-FFF2-40B4-BE49-F238E27FC236}">
                <a16:creationId xmlns:a16="http://schemas.microsoft.com/office/drawing/2014/main" id="{DC1BF284-A210-3EA8-CFCB-4440E908B848}"/>
              </a:ext>
            </a:extLst>
          </p:cNvPr>
          <p:cNvSpPr>
            <a:spLocks noGrp="1"/>
          </p:cNvSpPr>
          <p:nvPr>
            <p:ph type="ctrTitle"/>
          </p:nvPr>
        </p:nvSpPr>
        <p:spPr>
          <a:xfrm>
            <a:off x="342000" y="476250"/>
            <a:ext cx="4318569" cy="2307235"/>
          </a:xfrm>
        </p:spPr>
        <p:txBody>
          <a:bodyPr anchor="t" anchorCtr="0">
            <a:spAutoFit/>
          </a:bodyPr>
          <a:lstStyle>
            <a:lvl1pPr algn="l">
              <a:lnSpc>
                <a:spcPct val="85000"/>
              </a:lnSpc>
              <a:defRPr sz="4400" b="1">
                <a:solidFill>
                  <a:schemeClr val="bg2"/>
                </a:solidFill>
              </a:defRPr>
            </a:lvl1pPr>
          </a:lstStyle>
          <a:p>
            <a:r>
              <a:rPr lang="da-DK"/>
              <a:t>Klik for at redigere titeltypografien i masteren</a:t>
            </a:r>
          </a:p>
        </p:txBody>
      </p:sp>
      <p:sp>
        <p:nvSpPr>
          <p:cNvPr id="9" name="Undertitel 2">
            <a:extLst>
              <a:ext uri="{FF2B5EF4-FFF2-40B4-BE49-F238E27FC236}">
                <a16:creationId xmlns:a16="http://schemas.microsoft.com/office/drawing/2014/main" id="{CE8FFDFC-800B-F0F0-DB2F-F33A1BFED60F}"/>
              </a:ext>
            </a:extLst>
          </p:cNvPr>
          <p:cNvSpPr>
            <a:spLocks noGrp="1"/>
          </p:cNvSpPr>
          <p:nvPr>
            <p:ph type="subTitle" idx="1" hasCustomPrompt="1"/>
          </p:nvPr>
        </p:nvSpPr>
        <p:spPr>
          <a:xfrm>
            <a:off x="342000" y="2926787"/>
            <a:ext cx="4318569" cy="553998"/>
          </a:xfrm>
        </p:spPr>
        <p:txBody>
          <a:bodyPr anchor="t" anchorCtr="0">
            <a:spAutoFit/>
          </a:bodyPr>
          <a:lstStyle>
            <a:lvl1pPr marL="0" indent="0" algn="l">
              <a:buNone/>
              <a:defRPr sz="20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tilføje undertitel. </a:t>
            </a:r>
            <a:br>
              <a:rPr lang="da-DK"/>
            </a:br>
            <a:r>
              <a:rPr lang="da-DK"/>
              <a:t>Husk at rykke undertitel op under titel.</a:t>
            </a:r>
          </a:p>
        </p:txBody>
      </p:sp>
      <p:grpSp>
        <p:nvGrpSpPr>
          <p:cNvPr id="32" name="Gruppe 31">
            <a:extLst>
              <a:ext uri="{FF2B5EF4-FFF2-40B4-BE49-F238E27FC236}">
                <a16:creationId xmlns:a16="http://schemas.microsoft.com/office/drawing/2014/main" id="{F5E31ED0-D03D-3B50-37D9-36405955DE9A}"/>
              </a:ext>
            </a:extLst>
          </p:cNvPr>
          <p:cNvGrpSpPr/>
          <p:nvPr userDrawn="1"/>
        </p:nvGrpSpPr>
        <p:grpSpPr>
          <a:xfrm>
            <a:off x="5691849" y="507704"/>
            <a:ext cx="6151471" cy="6050563"/>
            <a:chOff x="5691849" y="507704"/>
            <a:chExt cx="6151471" cy="6050563"/>
          </a:xfrm>
        </p:grpSpPr>
        <p:sp>
          <p:nvSpPr>
            <p:cNvPr id="23" name="Rektangel 22">
              <a:extLst>
                <a:ext uri="{FF2B5EF4-FFF2-40B4-BE49-F238E27FC236}">
                  <a16:creationId xmlns:a16="http://schemas.microsoft.com/office/drawing/2014/main" id="{7908458E-FEFD-03E9-FDEC-57B389D764A4}"/>
                </a:ext>
              </a:extLst>
            </p:cNvPr>
            <p:cNvSpPr/>
            <p:nvPr userDrawn="1"/>
          </p:nvSpPr>
          <p:spPr>
            <a:xfrm>
              <a:off x="10043320" y="524934"/>
              <a:ext cx="1800000" cy="1800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4" name="Rektangel 23">
              <a:extLst>
                <a:ext uri="{FF2B5EF4-FFF2-40B4-BE49-F238E27FC236}">
                  <a16:creationId xmlns:a16="http://schemas.microsoft.com/office/drawing/2014/main" id="{3893B142-C1C6-67CA-11A7-4D6B96EC6C1B}"/>
                </a:ext>
              </a:extLst>
            </p:cNvPr>
            <p:cNvSpPr/>
            <p:nvPr userDrawn="1"/>
          </p:nvSpPr>
          <p:spPr>
            <a:xfrm>
              <a:off x="10043320" y="4127033"/>
              <a:ext cx="1800000" cy="1800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5" name="Ellipse 24">
              <a:extLst>
                <a:ext uri="{FF2B5EF4-FFF2-40B4-BE49-F238E27FC236}">
                  <a16:creationId xmlns:a16="http://schemas.microsoft.com/office/drawing/2014/main" id="{3A05D9E9-F69E-2CCC-B4BD-DB2DC22F3B90}"/>
                </a:ext>
              </a:extLst>
            </p:cNvPr>
            <p:cNvSpPr/>
            <p:nvPr userDrawn="1"/>
          </p:nvSpPr>
          <p:spPr>
            <a:xfrm>
              <a:off x="10043320" y="2327033"/>
              <a:ext cx="1800000" cy="180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 name="Rektangel 26">
              <a:extLst>
                <a:ext uri="{FF2B5EF4-FFF2-40B4-BE49-F238E27FC236}">
                  <a16:creationId xmlns:a16="http://schemas.microsoft.com/office/drawing/2014/main" id="{15C23F57-016A-44C3-7F60-D59B6BD255C0}"/>
                </a:ext>
              </a:extLst>
            </p:cNvPr>
            <p:cNvSpPr/>
            <p:nvPr userDrawn="1"/>
          </p:nvSpPr>
          <p:spPr>
            <a:xfrm>
              <a:off x="8243320" y="2327033"/>
              <a:ext cx="1800000" cy="1800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8" name="Ellipse 27">
              <a:extLst>
                <a:ext uri="{FF2B5EF4-FFF2-40B4-BE49-F238E27FC236}">
                  <a16:creationId xmlns:a16="http://schemas.microsoft.com/office/drawing/2014/main" id="{1511B13E-EE4F-5F83-F9E6-A7F4DAC2EF8C}"/>
                </a:ext>
              </a:extLst>
            </p:cNvPr>
            <p:cNvSpPr/>
            <p:nvPr userDrawn="1"/>
          </p:nvSpPr>
          <p:spPr>
            <a:xfrm>
              <a:off x="8243320" y="4758267"/>
              <a:ext cx="1800000" cy="1800000"/>
            </a:xfrm>
            <a:prstGeom prst="ellipse">
              <a:avLst/>
            </a:prstGeom>
            <a:solidFill>
              <a:srgbClr val="FFD3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9" name="Rektangel 28">
              <a:extLst>
                <a:ext uri="{FF2B5EF4-FFF2-40B4-BE49-F238E27FC236}">
                  <a16:creationId xmlns:a16="http://schemas.microsoft.com/office/drawing/2014/main" id="{956AF6BC-1146-B94D-CAFE-5C6AC60A299A}"/>
                </a:ext>
              </a:extLst>
            </p:cNvPr>
            <p:cNvSpPr/>
            <p:nvPr userDrawn="1"/>
          </p:nvSpPr>
          <p:spPr>
            <a:xfrm rot="-720000">
              <a:off x="6449713" y="507704"/>
              <a:ext cx="1800000" cy="1800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0" name="Rektangel 29">
              <a:extLst>
                <a:ext uri="{FF2B5EF4-FFF2-40B4-BE49-F238E27FC236}">
                  <a16:creationId xmlns:a16="http://schemas.microsoft.com/office/drawing/2014/main" id="{0E846ADA-0CF5-7135-32DE-16B50EB3AC68}"/>
                </a:ext>
              </a:extLst>
            </p:cNvPr>
            <p:cNvSpPr/>
            <p:nvPr userDrawn="1"/>
          </p:nvSpPr>
          <p:spPr>
            <a:xfrm rot="780000">
              <a:off x="6449713" y="4127033"/>
              <a:ext cx="1800000" cy="1800000"/>
            </a:xfrm>
            <a:prstGeom prst="rect">
              <a:avLst/>
            </a:prstGeom>
            <a:solidFill>
              <a:srgbClr val="E94E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1" name="Ellipse 30">
              <a:extLst>
                <a:ext uri="{FF2B5EF4-FFF2-40B4-BE49-F238E27FC236}">
                  <a16:creationId xmlns:a16="http://schemas.microsoft.com/office/drawing/2014/main" id="{C756ED01-0A20-07D9-8C66-883A514C8B36}"/>
                </a:ext>
              </a:extLst>
            </p:cNvPr>
            <p:cNvSpPr/>
            <p:nvPr userDrawn="1"/>
          </p:nvSpPr>
          <p:spPr>
            <a:xfrm>
              <a:off x="5691849" y="1911828"/>
              <a:ext cx="1800000" cy="1800000"/>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6" name="Ellipse 25">
              <a:extLst>
                <a:ext uri="{FF2B5EF4-FFF2-40B4-BE49-F238E27FC236}">
                  <a16:creationId xmlns:a16="http://schemas.microsoft.com/office/drawing/2014/main" id="{FA7A3369-7A67-05CD-302E-3C529EEE970D}"/>
                </a:ext>
              </a:extLst>
            </p:cNvPr>
            <p:cNvSpPr/>
            <p:nvPr userDrawn="1"/>
          </p:nvSpPr>
          <p:spPr>
            <a:xfrm>
              <a:off x="8243320" y="524934"/>
              <a:ext cx="1800000" cy="1800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43" name="Tekstfelt 42">
            <a:extLst>
              <a:ext uri="{FF2B5EF4-FFF2-40B4-BE49-F238E27FC236}">
                <a16:creationId xmlns:a16="http://schemas.microsoft.com/office/drawing/2014/main" id="{4D51EBE9-AC7D-86DF-DB02-272B7F67F9EC}"/>
              </a:ext>
            </a:extLst>
          </p:cNvPr>
          <p:cNvSpPr txBox="1"/>
          <p:nvPr userDrawn="1"/>
        </p:nvSpPr>
        <p:spPr>
          <a:xfrm>
            <a:off x="-1330325" y="5911850"/>
            <a:ext cx="0" cy="0"/>
          </a:xfrm>
          <a:prstGeom prst="rect">
            <a:avLst/>
          </a:prstGeom>
          <a:noFill/>
        </p:spPr>
        <p:txBody>
          <a:bodyPr wrap="none" lIns="0" tIns="0" rIns="0" bIns="108000" rtlCol="0">
            <a:noAutofit/>
          </a:bodyPr>
          <a:lstStyle/>
          <a:p>
            <a:pPr algn="l"/>
            <a:endParaRPr lang="da-DK" err="1"/>
          </a:p>
        </p:txBody>
      </p:sp>
    </p:spTree>
    <p:extLst>
      <p:ext uri="{BB962C8B-B14F-4D97-AF65-F5344CB8AC3E}">
        <p14:creationId xmlns:p14="http://schemas.microsoft.com/office/powerpoint/2010/main" val="2108758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slide mørk, kvadratisk billede">
    <p:bg>
      <p:bgPr>
        <a:solidFill>
          <a:schemeClr val="tx1"/>
        </a:solidFill>
        <a:effectLst/>
      </p:bgPr>
    </p:bg>
    <p:spTree>
      <p:nvGrpSpPr>
        <p:cNvPr id="1" name=""/>
        <p:cNvGrpSpPr/>
        <p:nvPr/>
      </p:nvGrpSpPr>
      <p:grpSpPr>
        <a:xfrm>
          <a:off x="0" y="0"/>
          <a:ext cx="0" cy="0"/>
          <a:chOff x="0" y="0"/>
          <a:chExt cx="0" cy="0"/>
        </a:xfrm>
      </p:grpSpPr>
      <p:sp>
        <p:nvSpPr>
          <p:cNvPr id="8" name="Pladsholder til billede 7">
            <a:extLst>
              <a:ext uri="{FF2B5EF4-FFF2-40B4-BE49-F238E27FC236}">
                <a16:creationId xmlns:a16="http://schemas.microsoft.com/office/drawing/2014/main" id="{578F8CA6-4763-F7AD-07DE-EE88B8289321}"/>
              </a:ext>
            </a:extLst>
          </p:cNvPr>
          <p:cNvSpPr>
            <a:spLocks noGrp="1"/>
          </p:cNvSpPr>
          <p:nvPr>
            <p:ph type="pic" sz="quarter" idx="13"/>
          </p:nvPr>
        </p:nvSpPr>
        <p:spPr>
          <a:xfrm rot="-240000">
            <a:off x="5865308" y="532125"/>
            <a:ext cx="5796614" cy="5796614"/>
          </a:xfrm>
          <a:solidFill>
            <a:schemeClr val="bg1"/>
          </a:solidFill>
        </p:spPr>
        <p:txBody>
          <a:bodyPr lIns="108000" tIns="108000" rIns="108000" bIns="108000"/>
          <a:lstStyle>
            <a:lvl1pPr marL="0" indent="0">
              <a:buNone/>
              <a:defRPr sz="1200">
                <a:solidFill>
                  <a:schemeClr val="tx1"/>
                </a:solidFill>
              </a:defRPr>
            </a:lvl1pPr>
          </a:lstStyle>
          <a:p>
            <a:endParaRPr lang="da-DK"/>
          </a:p>
        </p:txBody>
      </p:sp>
      <p:sp>
        <p:nvSpPr>
          <p:cNvPr id="4" name="Pladsholder til dato 3">
            <a:extLst>
              <a:ext uri="{FF2B5EF4-FFF2-40B4-BE49-F238E27FC236}">
                <a16:creationId xmlns:a16="http://schemas.microsoft.com/office/drawing/2014/main" id="{A2FBCD4C-0540-F34E-37A2-618A8276BAD4}"/>
              </a:ext>
            </a:extLst>
          </p:cNvPr>
          <p:cNvSpPr>
            <a:spLocks noGrp="1"/>
          </p:cNvSpPr>
          <p:nvPr>
            <p:ph type="dt" sz="half" idx="10"/>
          </p:nvPr>
        </p:nvSpPr>
        <p:spPr>
          <a:xfrm>
            <a:off x="10763320" y="6304971"/>
            <a:ext cx="1080000" cy="291574"/>
          </a:xfrm>
        </p:spPr>
        <p:txBody>
          <a:bodyPr/>
          <a:lstStyle>
            <a:lvl1pPr algn="r">
              <a:defRPr sz="1400">
                <a:solidFill>
                  <a:schemeClr val="bg2"/>
                </a:solidFill>
              </a:defRPr>
            </a:lvl1pPr>
          </a:lstStyle>
          <a:p>
            <a:fld id="{39FBF725-BACB-6248-98BB-E960E802AEF0}" type="datetime1">
              <a:t>6/3/2026</a:t>
            </a:fld>
            <a:endParaRPr lang="da-DK"/>
          </a:p>
        </p:txBody>
      </p:sp>
      <p:sp>
        <p:nvSpPr>
          <p:cNvPr id="5" name="Pladsholder til sidefod 4">
            <a:extLst>
              <a:ext uri="{FF2B5EF4-FFF2-40B4-BE49-F238E27FC236}">
                <a16:creationId xmlns:a16="http://schemas.microsoft.com/office/drawing/2014/main" id="{ACDAE8C3-3C27-28FE-71F2-F2B0F9BFCCBB}"/>
              </a:ext>
            </a:extLst>
          </p:cNvPr>
          <p:cNvSpPr>
            <a:spLocks noGrp="1"/>
          </p:cNvSpPr>
          <p:nvPr>
            <p:ph type="ftr" sz="quarter" idx="11"/>
          </p:nvPr>
        </p:nvSpPr>
        <p:spPr>
          <a:xfrm>
            <a:off x="6248392" y="9571983"/>
            <a:ext cx="4114800" cy="210705"/>
          </a:xfrm>
        </p:spPr>
        <p:txBody>
          <a:bodyPr/>
          <a:lstStyle/>
          <a:p>
            <a:r>
              <a:rPr lang="da-DK"/>
              <a:t>Diabetes og blodsukker</a:t>
            </a:r>
          </a:p>
        </p:txBody>
      </p:sp>
      <p:sp>
        <p:nvSpPr>
          <p:cNvPr id="6" name="Pladsholder til slidenummer 5">
            <a:extLst>
              <a:ext uri="{FF2B5EF4-FFF2-40B4-BE49-F238E27FC236}">
                <a16:creationId xmlns:a16="http://schemas.microsoft.com/office/drawing/2014/main" id="{34C740E7-BAC5-B18A-D8BF-DF9EA3FCA4B5}"/>
              </a:ext>
            </a:extLst>
          </p:cNvPr>
          <p:cNvSpPr>
            <a:spLocks noGrp="1"/>
          </p:cNvSpPr>
          <p:nvPr>
            <p:ph type="sldNum" sz="quarter" idx="12"/>
          </p:nvPr>
        </p:nvSpPr>
        <p:spPr>
          <a:xfrm>
            <a:off x="11259120" y="9571983"/>
            <a:ext cx="584200" cy="210705"/>
          </a:xfrm>
        </p:spPr>
        <p:txBody>
          <a:bodyPr/>
          <a:lstStyle/>
          <a:p>
            <a:fld id="{8C0A4E09-8E86-EF4A-9820-DF214B1893AD}" type="slidenum">
              <a:rPr lang="da-DK" smtClean="0"/>
              <a:t>‹#›</a:t>
            </a:fld>
            <a:endParaRPr lang="da-DK"/>
          </a:p>
        </p:txBody>
      </p:sp>
      <p:pic>
        <p:nvPicPr>
          <p:cNvPr id="20" name="Grafik 19">
            <a:extLst>
              <a:ext uri="{FF2B5EF4-FFF2-40B4-BE49-F238E27FC236}">
                <a16:creationId xmlns:a16="http://schemas.microsoft.com/office/drawing/2014/main" id="{9FECC538-0A22-9EBF-0D10-6A6EDE171387}"/>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946285" y="6271714"/>
            <a:ext cx="1823759" cy="179044"/>
          </a:xfrm>
          <a:prstGeom prst="rect">
            <a:avLst/>
          </a:prstGeom>
        </p:spPr>
      </p:pic>
      <p:sp>
        <p:nvSpPr>
          <p:cNvPr id="9" name="Titel 1">
            <a:extLst>
              <a:ext uri="{FF2B5EF4-FFF2-40B4-BE49-F238E27FC236}">
                <a16:creationId xmlns:a16="http://schemas.microsoft.com/office/drawing/2014/main" id="{9411E1D2-2589-35FE-235B-8FCBF072BA9F}"/>
              </a:ext>
            </a:extLst>
          </p:cNvPr>
          <p:cNvSpPr>
            <a:spLocks noGrp="1"/>
          </p:cNvSpPr>
          <p:nvPr>
            <p:ph type="ctrTitle"/>
          </p:nvPr>
        </p:nvSpPr>
        <p:spPr>
          <a:xfrm>
            <a:off x="342000" y="476250"/>
            <a:ext cx="4318569" cy="2307235"/>
          </a:xfrm>
        </p:spPr>
        <p:txBody>
          <a:bodyPr anchor="t" anchorCtr="0">
            <a:spAutoFit/>
          </a:bodyPr>
          <a:lstStyle>
            <a:lvl1pPr algn="l">
              <a:lnSpc>
                <a:spcPct val="85000"/>
              </a:lnSpc>
              <a:defRPr sz="4400" b="1">
                <a:solidFill>
                  <a:schemeClr val="bg2"/>
                </a:solidFill>
              </a:defRPr>
            </a:lvl1pPr>
          </a:lstStyle>
          <a:p>
            <a:r>
              <a:rPr lang="da-DK"/>
              <a:t>Klik for at redigere titeltypografien i masteren</a:t>
            </a:r>
          </a:p>
        </p:txBody>
      </p:sp>
      <p:sp>
        <p:nvSpPr>
          <p:cNvPr id="10" name="Undertitel 2">
            <a:extLst>
              <a:ext uri="{FF2B5EF4-FFF2-40B4-BE49-F238E27FC236}">
                <a16:creationId xmlns:a16="http://schemas.microsoft.com/office/drawing/2014/main" id="{214287ED-868D-6172-AF81-95E46075EDB3}"/>
              </a:ext>
            </a:extLst>
          </p:cNvPr>
          <p:cNvSpPr>
            <a:spLocks noGrp="1"/>
          </p:cNvSpPr>
          <p:nvPr>
            <p:ph type="subTitle" idx="1" hasCustomPrompt="1"/>
          </p:nvPr>
        </p:nvSpPr>
        <p:spPr>
          <a:xfrm>
            <a:off x="342000" y="2926787"/>
            <a:ext cx="4318569" cy="553998"/>
          </a:xfrm>
        </p:spPr>
        <p:txBody>
          <a:bodyPr anchor="t" anchorCtr="0">
            <a:spAutoFit/>
          </a:bodyPr>
          <a:lstStyle>
            <a:lvl1pPr marL="0" indent="0" algn="l">
              <a:buNone/>
              <a:defRPr sz="20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tilføje undertitel. </a:t>
            </a:r>
            <a:br>
              <a:rPr lang="da-DK"/>
            </a:br>
            <a:r>
              <a:rPr lang="da-DK"/>
              <a:t>Husk at rykke undertitel op under titel.</a:t>
            </a:r>
          </a:p>
        </p:txBody>
      </p:sp>
      <p:grpSp>
        <p:nvGrpSpPr>
          <p:cNvPr id="2" name="Gruppe 1">
            <a:extLst>
              <a:ext uri="{FF2B5EF4-FFF2-40B4-BE49-F238E27FC236}">
                <a16:creationId xmlns:a16="http://schemas.microsoft.com/office/drawing/2014/main" id="{EC3F5F46-FDB6-9AD0-2651-BF8B47E0B395}"/>
              </a:ext>
            </a:extLst>
          </p:cNvPr>
          <p:cNvGrpSpPr/>
          <p:nvPr userDrawn="1"/>
        </p:nvGrpSpPr>
        <p:grpSpPr>
          <a:xfrm>
            <a:off x="281103" y="6161910"/>
            <a:ext cx="493558" cy="485462"/>
            <a:chOff x="5691849" y="507704"/>
            <a:chExt cx="6151471" cy="6050563"/>
          </a:xfrm>
        </p:grpSpPr>
        <p:sp>
          <p:nvSpPr>
            <p:cNvPr id="3" name="Rektangel 2">
              <a:extLst>
                <a:ext uri="{FF2B5EF4-FFF2-40B4-BE49-F238E27FC236}">
                  <a16:creationId xmlns:a16="http://schemas.microsoft.com/office/drawing/2014/main" id="{E422DE30-D49F-7199-7D02-E633C6D4E7FB}"/>
                </a:ext>
              </a:extLst>
            </p:cNvPr>
            <p:cNvSpPr/>
            <p:nvPr userDrawn="1"/>
          </p:nvSpPr>
          <p:spPr>
            <a:xfrm>
              <a:off x="10043320" y="524934"/>
              <a:ext cx="1800000" cy="1800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ektangel 6">
              <a:extLst>
                <a:ext uri="{FF2B5EF4-FFF2-40B4-BE49-F238E27FC236}">
                  <a16:creationId xmlns:a16="http://schemas.microsoft.com/office/drawing/2014/main" id="{9084FF48-AFF7-2149-FBA8-EC7205E6A148}"/>
                </a:ext>
              </a:extLst>
            </p:cNvPr>
            <p:cNvSpPr/>
            <p:nvPr userDrawn="1"/>
          </p:nvSpPr>
          <p:spPr>
            <a:xfrm>
              <a:off x="10043320" y="4127033"/>
              <a:ext cx="1800000" cy="1800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9" name="Ellipse 18">
              <a:extLst>
                <a:ext uri="{FF2B5EF4-FFF2-40B4-BE49-F238E27FC236}">
                  <a16:creationId xmlns:a16="http://schemas.microsoft.com/office/drawing/2014/main" id="{86FB661C-95CF-4ED5-D4D0-945C108179F5}"/>
                </a:ext>
              </a:extLst>
            </p:cNvPr>
            <p:cNvSpPr/>
            <p:nvPr userDrawn="1"/>
          </p:nvSpPr>
          <p:spPr>
            <a:xfrm>
              <a:off x="10043320" y="2327033"/>
              <a:ext cx="1800000" cy="180000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3" name="Rektangel 22">
              <a:extLst>
                <a:ext uri="{FF2B5EF4-FFF2-40B4-BE49-F238E27FC236}">
                  <a16:creationId xmlns:a16="http://schemas.microsoft.com/office/drawing/2014/main" id="{55415754-19FE-502A-0187-4335809226B0}"/>
                </a:ext>
              </a:extLst>
            </p:cNvPr>
            <p:cNvSpPr/>
            <p:nvPr userDrawn="1"/>
          </p:nvSpPr>
          <p:spPr>
            <a:xfrm>
              <a:off x="8243320" y="2327033"/>
              <a:ext cx="1800000" cy="1800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4" name="Ellipse 23">
              <a:extLst>
                <a:ext uri="{FF2B5EF4-FFF2-40B4-BE49-F238E27FC236}">
                  <a16:creationId xmlns:a16="http://schemas.microsoft.com/office/drawing/2014/main" id="{A9BF3A66-74FC-3E72-222D-D1CA058968F3}"/>
                </a:ext>
              </a:extLst>
            </p:cNvPr>
            <p:cNvSpPr/>
            <p:nvPr userDrawn="1"/>
          </p:nvSpPr>
          <p:spPr>
            <a:xfrm>
              <a:off x="8243320" y="4758267"/>
              <a:ext cx="1800000" cy="1800000"/>
            </a:xfrm>
            <a:prstGeom prst="ellipse">
              <a:avLst/>
            </a:prstGeom>
            <a:solidFill>
              <a:srgbClr val="FFD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5" name="Rektangel 24">
              <a:extLst>
                <a:ext uri="{FF2B5EF4-FFF2-40B4-BE49-F238E27FC236}">
                  <a16:creationId xmlns:a16="http://schemas.microsoft.com/office/drawing/2014/main" id="{C3A3F6AC-46B4-626B-1A23-146EBE38BF1F}"/>
                </a:ext>
              </a:extLst>
            </p:cNvPr>
            <p:cNvSpPr/>
            <p:nvPr userDrawn="1"/>
          </p:nvSpPr>
          <p:spPr>
            <a:xfrm rot="-720000">
              <a:off x="6449713" y="507704"/>
              <a:ext cx="1800000" cy="1800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6" name="Rektangel 25">
              <a:extLst>
                <a:ext uri="{FF2B5EF4-FFF2-40B4-BE49-F238E27FC236}">
                  <a16:creationId xmlns:a16="http://schemas.microsoft.com/office/drawing/2014/main" id="{2865F5F6-E8AF-AAEF-F728-60C1FBC12D38}"/>
                </a:ext>
              </a:extLst>
            </p:cNvPr>
            <p:cNvSpPr/>
            <p:nvPr userDrawn="1"/>
          </p:nvSpPr>
          <p:spPr>
            <a:xfrm rot="780000">
              <a:off x="6449713" y="4127033"/>
              <a:ext cx="1800000" cy="1800000"/>
            </a:xfrm>
            <a:prstGeom prst="rect">
              <a:avLst/>
            </a:prstGeom>
            <a:solidFill>
              <a:srgbClr val="E94E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 name="Ellipse 26">
              <a:extLst>
                <a:ext uri="{FF2B5EF4-FFF2-40B4-BE49-F238E27FC236}">
                  <a16:creationId xmlns:a16="http://schemas.microsoft.com/office/drawing/2014/main" id="{BA501C51-B04E-618D-A52E-2DE84F9BB53E}"/>
                </a:ext>
              </a:extLst>
            </p:cNvPr>
            <p:cNvSpPr/>
            <p:nvPr userDrawn="1"/>
          </p:nvSpPr>
          <p:spPr>
            <a:xfrm>
              <a:off x="5691849" y="1911828"/>
              <a:ext cx="1800000" cy="1800000"/>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8" name="Ellipse 27">
              <a:extLst>
                <a:ext uri="{FF2B5EF4-FFF2-40B4-BE49-F238E27FC236}">
                  <a16:creationId xmlns:a16="http://schemas.microsoft.com/office/drawing/2014/main" id="{7005B24F-DAC4-89B1-36C5-FEAE6EDAED49}"/>
                </a:ext>
              </a:extLst>
            </p:cNvPr>
            <p:cNvSpPr/>
            <p:nvPr userDrawn="1"/>
          </p:nvSpPr>
          <p:spPr>
            <a:xfrm>
              <a:off x="8243320" y="524934"/>
              <a:ext cx="1800000" cy="1800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pSp>
    </p:spTree>
    <p:extLst>
      <p:ext uri="{BB962C8B-B14F-4D97-AF65-F5344CB8AC3E}">
        <p14:creationId xmlns:p14="http://schemas.microsoft.com/office/powerpoint/2010/main" val="558871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slide mørk, rundt billede">
    <p:bg>
      <p:bgPr>
        <a:solidFill>
          <a:schemeClr val="tx1"/>
        </a:solidFill>
        <a:effectLst/>
      </p:bgPr>
    </p:bg>
    <p:spTree>
      <p:nvGrpSpPr>
        <p:cNvPr id="1" name=""/>
        <p:cNvGrpSpPr/>
        <p:nvPr/>
      </p:nvGrpSpPr>
      <p:grpSpPr>
        <a:xfrm>
          <a:off x="0" y="0"/>
          <a:ext cx="0" cy="0"/>
          <a:chOff x="0" y="0"/>
          <a:chExt cx="0" cy="0"/>
        </a:xfrm>
      </p:grpSpPr>
      <p:sp>
        <p:nvSpPr>
          <p:cNvPr id="8" name="Pladsholder til billede 7">
            <a:extLst>
              <a:ext uri="{FF2B5EF4-FFF2-40B4-BE49-F238E27FC236}">
                <a16:creationId xmlns:a16="http://schemas.microsoft.com/office/drawing/2014/main" id="{578F8CA6-4763-F7AD-07DE-EE88B8289321}"/>
              </a:ext>
            </a:extLst>
          </p:cNvPr>
          <p:cNvSpPr>
            <a:spLocks noGrp="1"/>
          </p:cNvSpPr>
          <p:nvPr>
            <p:ph type="pic" sz="quarter" idx="13"/>
          </p:nvPr>
        </p:nvSpPr>
        <p:spPr>
          <a:xfrm rot="-240000">
            <a:off x="5707028" y="328079"/>
            <a:ext cx="6163614" cy="6163614"/>
          </a:xfrm>
          <a:prstGeom prst="ellipse">
            <a:avLst/>
          </a:prstGeom>
          <a:solidFill>
            <a:schemeClr val="bg1"/>
          </a:solidFill>
        </p:spPr>
        <p:txBody>
          <a:bodyPr lIns="108000" tIns="108000" rIns="108000" bIns="108000"/>
          <a:lstStyle>
            <a:lvl1pPr marL="0" indent="0" algn="ctr">
              <a:buNone/>
              <a:defRPr sz="1200">
                <a:solidFill>
                  <a:schemeClr val="tx1"/>
                </a:solidFill>
              </a:defRPr>
            </a:lvl1pPr>
          </a:lstStyle>
          <a:p>
            <a:endParaRPr lang="da-DK"/>
          </a:p>
        </p:txBody>
      </p:sp>
      <p:sp>
        <p:nvSpPr>
          <p:cNvPr id="4" name="Pladsholder til dato 3">
            <a:extLst>
              <a:ext uri="{FF2B5EF4-FFF2-40B4-BE49-F238E27FC236}">
                <a16:creationId xmlns:a16="http://schemas.microsoft.com/office/drawing/2014/main" id="{A2FBCD4C-0540-F34E-37A2-618A8276BAD4}"/>
              </a:ext>
            </a:extLst>
          </p:cNvPr>
          <p:cNvSpPr>
            <a:spLocks noGrp="1"/>
          </p:cNvSpPr>
          <p:nvPr>
            <p:ph type="dt" sz="half" idx="10"/>
          </p:nvPr>
        </p:nvSpPr>
        <p:spPr>
          <a:xfrm>
            <a:off x="10763320" y="6304971"/>
            <a:ext cx="1080000" cy="291574"/>
          </a:xfrm>
        </p:spPr>
        <p:txBody>
          <a:bodyPr/>
          <a:lstStyle>
            <a:lvl1pPr algn="r">
              <a:defRPr sz="1400">
                <a:solidFill>
                  <a:schemeClr val="bg2"/>
                </a:solidFill>
              </a:defRPr>
            </a:lvl1pPr>
          </a:lstStyle>
          <a:p>
            <a:fld id="{1C58CD4B-829F-2542-96DB-4ED8D1D4DF0B}" type="datetime1">
              <a:t>6/3/2026</a:t>
            </a:fld>
            <a:endParaRPr lang="da-DK"/>
          </a:p>
        </p:txBody>
      </p:sp>
      <p:sp>
        <p:nvSpPr>
          <p:cNvPr id="5" name="Pladsholder til sidefod 4">
            <a:extLst>
              <a:ext uri="{FF2B5EF4-FFF2-40B4-BE49-F238E27FC236}">
                <a16:creationId xmlns:a16="http://schemas.microsoft.com/office/drawing/2014/main" id="{ACDAE8C3-3C27-28FE-71F2-F2B0F9BFCCBB}"/>
              </a:ext>
            </a:extLst>
          </p:cNvPr>
          <p:cNvSpPr>
            <a:spLocks noGrp="1"/>
          </p:cNvSpPr>
          <p:nvPr>
            <p:ph type="ftr" sz="quarter" idx="11"/>
          </p:nvPr>
        </p:nvSpPr>
        <p:spPr>
          <a:xfrm>
            <a:off x="6248392" y="9571983"/>
            <a:ext cx="4114800" cy="210705"/>
          </a:xfrm>
        </p:spPr>
        <p:txBody>
          <a:bodyPr/>
          <a:lstStyle/>
          <a:p>
            <a:r>
              <a:rPr lang="da-DK"/>
              <a:t>Diabetes og blodsukker</a:t>
            </a:r>
          </a:p>
        </p:txBody>
      </p:sp>
      <p:sp>
        <p:nvSpPr>
          <p:cNvPr id="6" name="Pladsholder til slidenummer 5">
            <a:extLst>
              <a:ext uri="{FF2B5EF4-FFF2-40B4-BE49-F238E27FC236}">
                <a16:creationId xmlns:a16="http://schemas.microsoft.com/office/drawing/2014/main" id="{34C740E7-BAC5-B18A-D8BF-DF9EA3FCA4B5}"/>
              </a:ext>
            </a:extLst>
          </p:cNvPr>
          <p:cNvSpPr>
            <a:spLocks noGrp="1"/>
          </p:cNvSpPr>
          <p:nvPr>
            <p:ph type="sldNum" sz="quarter" idx="12"/>
          </p:nvPr>
        </p:nvSpPr>
        <p:spPr>
          <a:xfrm>
            <a:off x="11259120" y="9571983"/>
            <a:ext cx="584200" cy="210705"/>
          </a:xfrm>
        </p:spPr>
        <p:txBody>
          <a:bodyPr/>
          <a:lstStyle/>
          <a:p>
            <a:fld id="{8C0A4E09-8E86-EF4A-9820-DF214B1893AD}" type="slidenum">
              <a:rPr lang="da-DK" smtClean="0"/>
              <a:t>‹#›</a:t>
            </a:fld>
            <a:endParaRPr lang="da-DK"/>
          </a:p>
        </p:txBody>
      </p:sp>
      <p:pic>
        <p:nvPicPr>
          <p:cNvPr id="20" name="Grafik 19">
            <a:extLst>
              <a:ext uri="{FF2B5EF4-FFF2-40B4-BE49-F238E27FC236}">
                <a16:creationId xmlns:a16="http://schemas.microsoft.com/office/drawing/2014/main" id="{9FECC538-0A22-9EBF-0D10-6A6EDE171387}"/>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946285" y="6271714"/>
            <a:ext cx="1823759" cy="179044"/>
          </a:xfrm>
          <a:prstGeom prst="rect">
            <a:avLst/>
          </a:prstGeom>
        </p:spPr>
      </p:pic>
      <p:sp>
        <p:nvSpPr>
          <p:cNvPr id="9" name="Titel 1">
            <a:extLst>
              <a:ext uri="{FF2B5EF4-FFF2-40B4-BE49-F238E27FC236}">
                <a16:creationId xmlns:a16="http://schemas.microsoft.com/office/drawing/2014/main" id="{9411E1D2-2589-35FE-235B-8FCBF072BA9F}"/>
              </a:ext>
            </a:extLst>
          </p:cNvPr>
          <p:cNvSpPr>
            <a:spLocks noGrp="1"/>
          </p:cNvSpPr>
          <p:nvPr>
            <p:ph type="ctrTitle"/>
          </p:nvPr>
        </p:nvSpPr>
        <p:spPr>
          <a:xfrm>
            <a:off x="342000" y="476250"/>
            <a:ext cx="4318569" cy="2307235"/>
          </a:xfrm>
        </p:spPr>
        <p:txBody>
          <a:bodyPr anchor="t" anchorCtr="0">
            <a:spAutoFit/>
          </a:bodyPr>
          <a:lstStyle>
            <a:lvl1pPr algn="l">
              <a:lnSpc>
                <a:spcPct val="85000"/>
              </a:lnSpc>
              <a:defRPr sz="4400" b="1">
                <a:solidFill>
                  <a:schemeClr val="bg2"/>
                </a:solidFill>
              </a:defRPr>
            </a:lvl1pPr>
          </a:lstStyle>
          <a:p>
            <a:r>
              <a:rPr lang="da-DK"/>
              <a:t>Klik for at redigere titeltypografien i masteren</a:t>
            </a:r>
          </a:p>
        </p:txBody>
      </p:sp>
      <p:sp>
        <p:nvSpPr>
          <p:cNvPr id="10" name="Undertitel 2">
            <a:extLst>
              <a:ext uri="{FF2B5EF4-FFF2-40B4-BE49-F238E27FC236}">
                <a16:creationId xmlns:a16="http://schemas.microsoft.com/office/drawing/2014/main" id="{214287ED-868D-6172-AF81-95E46075EDB3}"/>
              </a:ext>
            </a:extLst>
          </p:cNvPr>
          <p:cNvSpPr>
            <a:spLocks noGrp="1"/>
          </p:cNvSpPr>
          <p:nvPr>
            <p:ph type="subTitle" idx="1" hasCustomPrompt="1"/>
          </p:nvPr>
        </p:nvSpPr>
        <p:spPr>
          <a:xfrm>
            <a:off x="342000" y="2926787"/>
            <a:ext cx="4318569" cy="553998"/>
          </a:xfrm>
        </p:spPr>
        <p:txBody>
          <a:bodyPr anchor="t" anchorCtr="0">
            <a:spAutoFit/>
          </a:bodyPr>
          <a:lstStyle>
            <a:lvl1pPr marL="0" indent="0" algn="l">
              <a:buNone/>
              <a:defRPr sz="20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tilføje undertitel. </a:t>
            </a:r>
            <a:br>
              <a:rPr lang="da-DK"/>
            </a:br>
            <a:r>
              <a:rPr lang="da-DK"/>
              <a:t>Husk at rykke undertitel op under titel.</a:t>
            </a:r>
          </a:p>
        </p:txBody>
      </p:sp>
      <p:grpSp>
        <p:nvGrpSpPr>
          <p:cNvPr id="29" name="Gruppe 28">
            <a:extLst>
              <a:ext uri="{FF2B5EF4-FFF2-40B4-BE49-F238E27FC236}">
                <a16:creationId xmlns:a16="http://schemas.microsoft.com/office/drawing/2014/main" id="{CA6ECF08-0F39-620D-8F19-74AC9CB1FBD2}"/>
              </a:ext>
            </a:extLst>
          </p:cNvPr>
          <p:cNvGrpSpPr/>
          <p:nvPr userDrawn="1"/>
        </p:nvGrpSpPr>
        <p:grpSpPr>
          <a:xfrm>
            <a:off x="281103" y="6161910"/>
            <a:ext cx="493558" cy="485462"/>
            <a:chOff x="5691849" y="507704"/>
            <a:chExt cx="6151471" cy="6050563"/>
          </a:xfrm>
        </p:grpSpPr>
        <p:sp>
          <p:nvSpPr>
            <p:cNvPr id="30" name="Rektangel 29">
              <a:extLst>
                <a:ext uri="{FF2B5EF4-FFF2-40B4-BE49-F238E27FC236}">
                  <a16:creationId xmlns:a16="http://schemas.microsoft.com/office/drawing/2014/main" id="{31B4778C-B2B3-9DFE-8F6F-1DD65E09CE6C}"/>
                </a:ext>
              </a:extLst>
            </p:cNvPr>
            <p:cNvSpPr/>
            <p:nvPr userDrawn="1"/>
          </p:nvSpPr>
          <p:spPr>
            <a:xfrm>
              <a:off x="10043320" y="524934"/>
              <a:ext cx="1800000" cy="1800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1" name="Rektangel 30">
              <a:extLst>
                <a:ext uri="{FF2B5EF4-FFF2-40B4-BE49-F238E27FC236}">
                  <a16:creationId xmlns:a16="http://schemas.microsoft.com/office/drawing/2014/main" id="{27DCFE82-B77F-BC25-64CC-C8AA93F9BDB6}"/>
                </a:ext>
              </a:extLst>
            </p:cNvPr>
            <p:cNvSpPr/>
            <p:nvPr userDrawn="1"/>
          </p:nvSpPr>
          <p:spPr>
            <a:xfrm>
              <a:off x="10043320" y="4127033"/>
              <a:ext cx="1800000" cy="1800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2" name="Ellipse 31">
              <a:extLst>
                <a:ext uri="{FF2B5EF4-FFF2-40B4-BE49-F238E27FC236}">
                  <a16:creationId xmlns:a16="http://schemas.microsoft.com/office/drawing/2014/main" id="{B091EC99-0867-8AFA-19D3-B19631C66EAB}"/>
                </a:ext>
              </a:extLst>
            </p:cNvPr>
            <p:cNvSpPr/>
            <p:nvPr userDrawn="1"/>
          </p:nvSpPr>
          <p:spPr>
            <a:xfrm>
              <a:off x="10043320" y="2327033"/>
              <a:ext cx="1800000" cy="180000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3" name="Rektangel 32">
              <a:extLst>
                <a:ext uri="{FF2B5EF4-FFF2-40B4-BE49-F238E27FC236}">
                  <a16:creationId xmlns:a16="http://schemas.microsoft.com/office/drawing/2014/main" id="{DC376688-FAA3-E0B2-9B3B-DE0A3CE0F6B9}"/>
                </a:ext>
              </a:extLst>
            </p:cNvPr>
            <p:cNvSpPr/>
            <p:nvPr userDrawn="1"/>
          </p:nvSpPr>
          <p:spPr>
            <a:xfrm>
              <a:off x="8243320" y="2327033"/>
              <a:ext cx="1800000" cy="1800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4" name="Ellipse 33">
              <a:extLst>
                <a:ext uri="{FF2B5EF4-FFF2-40B4-BE49-F238E27FC236}">
                  <a16:creationId xmlns:a16="http://schemas.microsoft.com/office/drawing/2014/main" id="{5018678B-E140-AD8E-A0EB-C21A74B6A222}"/>
                </a:ext>
              </a:extLst>
            </p:cNvPr>
            <p:cNvSpPr/>
            <p:nvPr userDrawn="1"/>
          </p:nvSpPr>
          <p:spPr>
            <a:xfrm>
              <a:off x="8243320" y="4758267"/>
              <a:ext cx="1800000" cy="1800000"/>
            </a:xfrm>
            <a:prstGeom prst="ellipse">
              <a:avLst/>
            </a:prstGeom>
            <a:solidFill>
              <a:srgbClr val="FFD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5" name="Rektangel 34">
              <a:extLst>
                <a:ext uri="{FF2B5EF4-FFF2-40B4-BE49-F238E27FC236}">
                  <a16:creationId xmlns:a16="http://schemas.microsoft.com/office/drawing/2014/main" id="{7361EB8C-3D9C-869E-BE74-C215A6B91E77}"/>
                </a:ext>
              </a:extLst>
            </p:cNvPr>
            <p:cNvSpPr/>
            <p:nvPr userDrawn="1"/>
          </p:nvSpPr>
          <p:spPr>
            <a:xfrm rot="-720000">
              <a:off x="6449713" y="507704"/>
              <a:ext cx="1800000" cy="1800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6" name="Rektangel 35">
              <a:extLst>
                <a:ext uri="{FF2B5EF4-FFF2-40B4-BE49-F238E27FC236}">
                  <a16:creationId xmlns:a16="http://schemas.microsoft.com/office/drawing/2014/main" id="{9B31E190-346B-BB90-7FC3-24B535F6C4E1}"/>
                </a:ext>
              </a:extLst>
            </p:cNvPr>
            <p:cNvSpPr/>
            <p:nvPr userDrawn="1"/>
          </p:nvSpPr>
          <p:spPr>
            <a:xfrm rot="780000">
              <a:off x="6449713" y="4127033"/>
              <a:ext cx="1800000" cy="1800000"/>
            </a:xfrm>
            <a:prstGeom prst="rect">
              <a:avLst/>
            </a:prstGeom>
            <a:solidFill>
              <a:srgbClr val="E94E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7" name="Ellipse 36">
              <a:extLst>
                <a:ext uri="{FF2B5EF4-FFF2-40B4-BE49-F238E27FC236}">
                  <a16:creationId xmlns:a16="http://schemas.microsoft.com/office/drawing/2014/main" id="{290D68D7-D6AC-E077-53A4-B2FB387EBD4C}"/>
                </a:ext>
              </a:extLst>
            </p:cNvPr>
            <p:cNvSpPr/>
            <p:nvPr userDrawn="1"/>
          </p:nvSpPr>
          <p:spPr>
            <a:xfrm>
              <a:off x="5691849" y="1911828"/>
              <a:ext cx="1800000" cy="1800000"/>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8" name="Ellipse 37">
              <a:extLst>
                <a:ext uri="{FF2B5EF4-FFF2-40B4-BE49-F238E27FC236}">
                  <a16:creationId xmlns:a16="http://schemas.microsoft.com/office/drawing/2014/main" id="{0FD2ABC7-2314-272E-94A5-827B6C8090B6}"/>
                </a:ext>
              </a:extLst>
            </p:cNvPr>
            <p:cNvSpPr/>
            <p:nvPr userDrawn="1"/>
          </p:nvSpPr>
          <p:spPr>
            <a:xfrm>
              <a:off x="8243320" y="524934"/>
              <a:ext cx="1800000" cy="1800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pSp>
    </p:spTree>
    <p:extLst>
      <p:ext uri="{BB962C8B-B14F-4D97-AF65-F5344CB8AC3E}">
        <p14:creationId xmlns:p14="http://schemas.microsoft.com/office/powerpoint/2010/main" val="4250853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B45B49-6E41-74F3-2E12-F6FFEEEA3A95}"/>
              </a:ext>
            </a:extLst>
          </p:cNvPr>
          <p:cNvSpPr>
            <a:spLocks noGrp="1"/>
          </p:cNvSpPr>
          <p:nvPr>
            <p:ph type="title"/>
          </p:nvPr>
        </p:nvSpPr>
        <p:spPr>
          <a:xfrm>
            <a:off x="342000" y="477338"/>
            <a:ext cx="11517848" cy="1080000"/>
          </a:xfrm>
        </p:spPr>
        <p:txBody>
          <a:bodyPr/>
          <a:lstStyle>
            <a:lvl1pPr>
              <a:defRPr sz="3200" b="1"/>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48BCE653-97E7-C99B-CA13-961BD35116F7}"/>
              </a:ext>
            </a:extLst>
          </p:cNvPr>
          <p:cNvSpPr>
            <a:spLocks noGrp="1"/>
          </p:cNvSpPr>
          <p:nvPr>
            <p:ph idx="1"/>
          </p:nvPr>
        </p:nvSpPr>
        <p:spPr>
          <a:xfrm>
            <a:off x="342000" y="1557339"/>
            <a:ext cx="11526837" cy="4461364"/>
          </a:xfrm>
        </p:spPr>
        <p:txBody>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11999AB3-74FB-01C8-CD5F-A1BDE8F33198}"/>
              </a:ext>
            </a:extLst>
          </p:cNvPr>
          <p:cNvSpPr>
            <a:spLocks noGrp="1"/>
          </p:cNvSpPr>
          <p:nvPr>
            <p:ph type="dt" sz="half" idx="10"/>
          </p:nvPr>
        </p:nvSpPr>
        <p:spPr>
          <a:xfrm>
            <a:off x="10748514" y="6501600"/>
            <a:ext cx="768092" cy="216000"/>
          </a:xfrm>
        </p:spPr>
        <p:txBody>
          <a:bodyPr/>
          <a:lstStyle>
            <a:lvl1pPr>
              <a:defRPr>
                <a:solidFill>
                  <a:schemeClr val="bg2">
                    <a:lumMod val="75000"/>
                  </a:schemeClr>
                </a:solidFill>
              </a:defRPr>
            </a:lvl1pPr>
          </a:lstStyle>
          <a:p>
            <a:fld id="{C70F28FC-0AD7-9C40-B909-A2F83EAD9DBD}" type="datetime1">
              <a:t>6/3/2026</a:t>
            </a:fld>
            <a:endParaRPr lang="da-DK"/>
          </a:p>
        </p:txBody>
      </p:sp>
      <p:sp>
        <p:nvSpPr>
          <p:cNvPr id="5" name="Pladsholder til sidefod 4">
            <a:extLst>
              <a:ext uri="{FF2B5EF4-FFF2-40B4-BE49-F238E27FC236}">
                <a16:creationId xmlns:a16="http://schemas.microsoft.com/office/drawing/2014/main" id="{54462BEE-B917-0324-FDBC-D398700A9A13}"/>
              </a:ext>
            </a:extLst>
          </p:cNvPr>
          <p:cNvSpPr>
            <a:spLocks noGrp="1"/>
          </p:cNvSpPr>
          <p:nvPr>
            <p:ph type="ftr" sz="quarter" idx="11"/>
          </p:nvPr>
        </p:nvSpPr>
        <p:spPr>
          <a:xfrm>
            <a:off x="6635751" y="6501600"/>
            <a:ext cx="4081868" cy="216000"/>
          </a:xfrm>
        </p:spPr>
        <p:txBody>
          <a:bodyPr/>
          <a:lstStyle>
            <a:lvl1pPr>
              <a:defRPr sz="800">
                <a:solidFill>
                  <a:schemeClr val="bg2">
                    <a:lumMod val="75000"/>
                  </a:schemeClr>
                </a:solidFill>
              </a:defRPr>
            </a:lvl1pPr>
          </a:lstStyle>
          <a:p>
            <a:r>
              <a:rPr lang="da-DK"/>
              <a:t>Diabetes og blodsukker</a:t>
            </a:r>
          </a:p>
        </p:txBody>
      </p:sp>
      <p:sp>
        <p:nvSpPr>
          <p:cNvPr id="6" name="Pladsholder til slidenummer 5">
            <a:extLst>
              <a:ext uri="{FF2B5EF4-FFF2-40B4-BE49-F238E27FC236}">
                <a16:creationId xmlns:a16="http://schemas.microsoft.com/office/drawing/2014/main" id="{7C2868B7-29C4-B8D2-B05E-C789D83F6D46}"/>
              </a:ext>
            </a:extLst>
          </p:cNvPr>
          <p:cNvSpPr>
            <a:spLocks noGrp="1"/>
          </p:cNvSpPr>
          <p:nvPr>
            <p:ph type="sldNum" sz="quarter" idx="12"/>
          </p:nvPr>
        </p:nvSpPr>
        <p:spPr>
          <a:xfrm>
            <a:off x="11539870" y="6501600"/>
            <a:ext cx="317168" cy="216000"/>
          </a:xfrm>
        </p:spPr>
        <p:txBody>
          <a:bodyPr/>
          <a:lstStyle>
            <a:lvl1pPr>
              <a:defRPr>
                <a:solidFill>
                  <a:schemeClr val="bg2">
                    <a:lumMod val="75000"/>
                  </a:schemeClr>
                </a:solidFill>
              </a:defRPr>
            </a:lvl1pPr>
          </a:lstStyle>
          <a:p>
            <a:fld id="{8C0A4E09-8E86-EF4A-9820-DF214B1893AD}" type="slidenum">
              <a:rPr lang="da-DK" smtClean="0"/>
              <a:pPr/>
              <a:t>‹#›</a:t>
            </a:fld>
            <a:endParaRPr lang="da-DK"/>
          </a:p>
        </p:txBody>
      </p:sp>
      <p:sp>
        <p:nvSpPr>
          <p:cNvPr id="10" name="Tekstfelt 9">
            <a:extLst>
              <a:ext uri="{FF2B5EF4-FFF2-40B4-BE49-F238E27FC236}">
                <a16:creationId xmlns:a16="http://schemas.microsoft.com/office/drawing/2014/main" id="{92FA72F1-66FE-574C-E819-DA377E898B13}"/>
              </a:ext>
            </a:extLst>
          </p:cNvPr>
          <p:cNvSpPr txBox="1"/>
          <p:nvPr userDrawn="1"/>
        </p:nvSpPr>
        <p:spPr>
          <a:xfrm>
            <a:off x="14095562" y="1319842"/>
            <a:ext cx="0" cy="0"/>
          </a:xfrm>
          <a:prstGeom prst="rect">
            <a:avLst/>
          </a:prstGeom>
          <a:noFill/>
        </p:spPr>
        <p:txBody>
          <a:bodyPr wrap="none" lIns="0" tIns="0" rIns="0" bIns="108000" rtlCol="0">
            <a:noAutofit/>
          </a:bodyPr>
          <a:lstStyle/>
          <a:p>
            <a:pPr algn="l"/>
            <a:endParaRPr lang="da-DK" err="1"/>
          </a:p>
        </p:txBody>
      </p:sp>
      <p:sp>
        <p:nvSpPr>
          <p:cNvPr id="11" name="Tekstfelt 10">
            <a:extLst>
              <a:ext uri="{FF2B5EF4-FFF2-40B4-BE49-F238E27FC236}">
                <a16:creationId xmlns:a16="http://schemas.microsoft.com/office/drawing/2014/main" id="{B2C5FBD8-5EDB-AC6B-61EC-9EEA059E5277}"/>
              </a:ext>
            </a:extLst>
          </p:cNvPr>
          <p:cNvSpPr txBox="1"/>
          <p:nvPr userDrawn="1"/>
        </p:nvSpPr>
        <p:spPr>
          <a:xfrm>
            <a:off x="-2095018" y="340251"/>
            <a:ext cx="1843568" cy="2622868"/>
          </a:xfrm>
          <a:prstGeom prst="rect">
            <a:avLst/>
          </a:prstGeom>
          <a:noFill/>
        </p:spPr>
        <p:txBody>
          <a:bodyPr wrap="square" lIns="0" tIns="0" rIns="0" bIns="108000" rtlCol="0">
            <a:noAutofit/>
          </a:bodyPr>
          <a:lstStyle/>
          <a:p>
            <a:pPr algn="l"/>
            <a:r>
              <a:rPr lang="da-DK" sz="1400">
                <a:solidFill>
                  <a:schemeClr val="tx2">
                    <a:lumMod val="60000"/>
                    <a:lumOff val="40000"/>
                  </a:schemeClr>
                </a:solidFill>
              </a:rPr>
              <a:t>Baggrunden kan </a:t>
            </a:r>
            <a:br>
              <a:rPr lang="da-DK" sz="1400">
                <a:solidFill>
                  <a:schemeClr val="tx2">
                    <a:lumMod val="60000"/>
                    <a:lumOff val="40000"/>
                  </a:schemeClr>
                </a:solidFill>
              </a:rPr>
            </a:br>
            <a:r>
              <a:rPr lang="da-DK" sz="1400">
                <a:solidFill>
                  <a:schemeClr val="tx2">
                    <a:lumMod val="60000"/>
                    <a:lumOff val="40000"/>
                  </a:schemeClr>
                </a:solidFill>
              </a:rPr>
              <a:t>skifte farve i </a:t>
            </a:r>
            <a:br>
              <a:rPr lang="da-DK" sz="1400">
                <a:solidFill>
                  <a:schemeClr val="tx2">
                    <a:lumMod val="60000"/>
                    <a:lumOff val="40000"/>
                  </a:schemeClr>
                </a:solidFill>
              </a:rPr>
            </a:br>
            <a:r>
              <a:rPr lang="da-DK" sz="1400">
                <a:solidFill>
                  <a:schemeClr val="tx2">
                    <a:lumMod val="60000"/>
                    <a:lumOff val="40000"/>
                  </a:schemeClr>
                </a:solidFill>
              </a:rPr>
              <a:t>Formatér baggrund. Vælg en lys tone, så dele af logoet ikke forsvinder. </a:t>
            </a:r>
          </a:p>
        </p:txBody>
      </p:sp>
      <p:grpSp>
        <p:nvGrpSpPr>
          <p:cNvPr id="8" name="Gruppe 7">
            <a:extLst>
              <a:ext uri="{FF2B5EF4-FFF2-40B4-BE49-F238E27FC236}">
                <a16:creationId xmlns:a16="http://schemas.microsoft.com/office/drawing/2014/main" id="{4A48F9A9-76D3-4226-2AC8-62474DD0FF47}"/>
              </a:ext>
            </a:extLst>
          </p:cNvPr>
          <p:cNvGrpSpPr/>
          <p:nvPr userDrawn="1"/>
        </p:nvGrpSpPr>
        <p:grpSpPr>
          <a:xfrm>
            <a:off x="281103" y="6161910"/>
            <a:ext cx="493558" cy="485462"/>
            <a:chOff x="5691849" y="507704"/>
            <a:chExt cx="6151471" cy="6050563"/>
          </a:xfrm>
        </p:grpSpPr>
        <p:sp>
          <p:nvSpPr>
            <p:cNvPr id="20" name="Rektangel 19">
              <a:extLst>
                <a:ext uri="{FF2B5EF4-FFF2-40B4-BE49-F238E27FC236}">
                  <a16:creationId xmlns:a16="http://schemas.microsoft.com/office/drawing/2014/main" id="{7A2AB1A8-0CF1-C148-49FB-EE31C205CD4A}"/>
                </a:ext>
              </a:extLst>
            </p:cNvPr>
            <p:cNvSpPr/>
            <p:nvPr userDrawn="1"/>
          </p:nvSpPr>
          <p:spPr>
            <a:xfrm>
              <a:off x="10043320" y="524934"/>
              <a:ext cx="1800000" cy="1800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1" name="Rektangel 20">
              <a:extLst>
                <a:ext uri="{FF2B5EF4-FFF2-40B4-BE49-F238E27FC236}">
                  <a16:creationId xmlns:a16="http://schemas.microsoft.com/office/drawing/2014/main" id="{55D5D93C-CDFC-B95D-9001-37F9FB98AE48}"/>
                </a:ext>
              </a:extLst>
            </p:cNvPr>
            <p:cNvSpPr/>
            <p:nvPr userDrawn="1"/>
          </p:nvSpPr>
          <p:spPr>
            <a:xfrm>
              <a:off x="10043320" y="4127033"/>
              <a:ext cx="1800000" cy="1800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2" name="Ellipse 21">
              <a:extLst>
                <a:ext uri="{FF2B5EF4-FFF2-40B4-BE49-F238E27FC236}">
                  <a16:creationId xmlns:a16="http://schemas.microsoft.com/office/drawing/2014/main" id="{8967E095-7223-C2A2-2E0C-76E0310587E4}"/>
                </a:ext>
              </a:extLst>
            </p:cNvPr>
            <p:cNvSpPr/>
            <p:nvPr userDrawn="1"/>
          </p:nvSpPr>
          <p:spPr>
            <a:xfrm>
              <a:off x="10043320" y="2327033"/>
              <a:ext cx="1800000" cy="1800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3" name="Rektangel 22">
              <a:extLst>
                <a:ext uri="{FF2B5EF4-FFF2-40B4-BE49-F238E27FC236}">
                  <a16:creationId xmlns:a16="http://schemas.microsoft.com/office/drawing/2014/main" id="{3C2861EC-2217-2580-B664-05088FBC50FB}"/>
                </a:ext>
              </a:extLst>
            </p:cNvPr>
            <p:cNvSpPr/>
            <p:nvPr userDrawn="1"/>
          </p:nvSpPr>
          <p:spPr>
            <a:xfrm>
              <a:off x="8243320" y="2327033"/>
              <a:ext cx="1800000" cy="1800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4" name="Ellipse 23">
              <a:extLst>
                <a:ext uri="{FF2B5EF4-FFF2-40B4-BE49-F238E27FC236}">
                  <a16:creationId xmlns:a16="http://schemas.microsoft.com/office/drawing/2014/main" id="{14538EDC-E768-1DF2-AEA0-B8673EAD9147}"/>
                </a:ext>
              </a:extLst>
            </p:cNvPr>
            <p:cNvSpPr/>
            <p:nvPr userDrawn="1"/>
          </p:nvSpPr>
          <p:spPr>
            <a:xfrm>
              <a:off x="8243320" y="4758267"/>
              <a:ext cx="1800000" cy="1800000"/>
            </a:xfrm>
            <a:prstGeom prst="ellipse">
              <a:avLst/>
            </a:prstGeom>
            <a:solidFill>
              <a:srgbClr val="FFD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5" name="Rektangel 24">
              <a:extLst>
                <a:ext uri="{FF2B5EF4-FFF2-40B4-BE49-F238E27FC236}">
                  <a16:creationId xmlns:a16="http://schemas.microsoft.com/office/drawing/2014/main" id="{009D3801-CE19-FFC6-4F25-594F387A9309}"/>
                </a:ext>
              </a:extLst>
            </p:cNvPr>
            <p:cNvSpPr/>
            <p:nvPr userDrawn="1"/>
          </p:nvSpPr>
          <p:spPr>
            <a:xfrm rot="-720000">
              <a:off x="6449713" y="507704"/>
              <a:ext cx="1800000" cy="1800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6" name="Rektangel 25">
              <a:extLst>
                <a:ext uri="{FF2B5EF4-FFF2-40B4-BE49-F238E27FC236}">
                  <a16:creationId xmlns:a16="http://schemas.microsoft.com/office/drawing/2014/main" id="{A6763ACB-BE85-2496-2933-516681670B43}"/>
                </a:ext>
              </a:extLst>
            </p:cNvPr>
            <p:cNvSpPr/>
            <p:nvPr userDrawn="1"/>
          </p:nvSpPr>
          <p:spPr>
            <a:xfrm rot="780000">
              <a:off x="6449713" y="4127033"/>
              <a:ext cx="1800000" cy="1800000"/>
            </a:xfrm>
            <a:prstGeom prst="rect">
              <a:avLst/>
            </a:prstGeom>
            <a:solidFill>
              <a:srgbClr val="E94E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 name="Ellipse 26">
              <a:extLst>
                <a:ext uri="{FF2B5EF4-FFF2-40B4-BE49-F238E27FC236}">
                  <a16:creationId xmlns:a16="http://schemas.microsoft.com/office/drawing/2014/main" id="{50F054ED-20F6-D7EA-85C9-F999BF250052}"/>
                </a:ext>
              </a:extLst>
            </p:cNvPr>
            <p:cNvSpPr/>
            <p:nvPr userDrawn="1"/>
          </p:nvSpPr>
          <p:spPr>
            <a:xfrm>
              <a:off x="5691849" y="1911828"/>
              <a:ext cx="1800000" cy="1800000"/>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8" name="Ellipse 27">
              <a:extLst>
                <a:ext uri="{FF2B5EF4-FFF2-40B4-BE49-F238E27FC236}">
                  <a16:creationId xmlns:a16="http://schemas.microsoft.com/office/drawing/2014/main" id="{082D96EA-E2AF-A87D-8BF2-474CC766A4E4}"/>
                </a:ext>
              </a:extLst>
            </p:cNvPr>
            <p:cNvSpPr/>
            <p:nvPr userDrawn="1"/>
          </p:nvSpPr>
          <p:spPr>
            <a:xfrm>
              <a:off x="8243320" y="524934"/>
              <a:ext cx="1800000" cy="1800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pSp>
    </p:spTree>
    <p:extLst>
      <p:ext uri="{BB962C8B-B14F-4D97-AF65-F5344CB8AC3E}">
        <p14:creationId xmlns:p14="http://schemas.microsoft.com/office/powerpoint/2010/main" val="3805629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og rundt billede">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B45B49-6E41-74F3-2E12-F6FFEEEA3A95}"/>
              </a:ext>
            </a:extLst>
          </p:cNvPr>
          <p:cNvSpPr>
            <a:spLocks noGrp="1"/>
          </p:cNvSpPr>
          <p:nvPr>
            <p:ph type="title"/>
          </p:nvPr>
        </p:nvSpPr>
        <p:spPr>
          <a:xfrm>
            <a:off x="342000" y="477338"/>
            <a:ext cx="5570720" cy="1080000"/>
          </a:xfrm>
        </p:spPr>
        <p:txBody>
          <a:bodyPr/>
          <a:lstStyle>
            <a:lvl1pPr>
              <a:defRPr sz="3200" b="1"/>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48BCE653-97E7-C99B-CA13-961BD35116F7}"/>
              </a:ext>
            </a:extLst>
          </p:cNvPr>
          <p:cNvSpPr>
            <a:spLocks noGrp="1"/>
          </p:cNvSpPr>
          <p:nvPr>
            <p:ph idx="1"/>
          </p:nvPr>
        </p:nvSpPr>
        <p:spPr>
          <a:xfrm>
            <a:off x="342000" y="1557338"/>
            <a:ext cx="5570721" cy="4461364"/>
          </a:xfrm>
        </p:spPr>
        <p:txBody>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11999AB3-74FB-01C8-CD5F-A1BDE8F33198}"/>
              </a:ext>
            </a:extLst>
          </p:cNvPr>
          <p:cNvSpPr>
            <a:spLocks noGrp="1"/>
          </p:cNvSpPr>
          <p:nvPr>
            <p:ph type="dt" sz="half" idx="10"/>
          </p:nvPr>
        </p:nvSpPr>
        <p:spPr>
          <a:xfrm>
            <a:off x="10748514" y="6501600"/>
            <a:ext cx="768092" cy="216000"/>
          </a:xfrm>
        </p:spPr>
        <p:txBody>
          <a:bodyPr/>
          <a:lstStyle>
            <a:lvl1pPr>
              <a:defRPr>
                <a:solidFill>
                  <a:schemeClr val="tx2">
                    <a:lumMod val="40000"/>
                    <a:lumOff val="60000"/>
                  </a:schemeClr>
                </a:solidFill>
              </a:defRPr>
            </a:lvl1pPr>
          </a:lstStyle>
          <a:p>
            <a:fld id="{AE720A74-79ED-5245-B411-502F8940838E}" type="datetime1">
              <a:t>6/3/2026</a:t>
            </a:fld>
            <a:endParaRPr lang="da-DK"/>
          </a:p>
        </p:txBody>
      </p:sp>
      <p:sp>
        <p:nvSpPr>
          <p:cNvPr id="5" name="Pladsholder til sidefod 4">
            <a:extLst>
              <a:ext uri="{FF2B5EF4-FFF2-40B4-BE49-F238E27FC236}">
                <a16:creationId xmlns:a16="http://schemas.microsoft.com/office/drawing/2014/main" id="{54462BEE-B917-0324-FDBC-D398700A9A13}"/>
              </a:ext>
            </a:extLst>
          </p:cNvPr>
          <p:cNvSpPr>
            <a:spLocks noGrp="1"/>
          </p:cNvSpPr>
          <p:nvPr>
            <p:ph type="ftr" sz="quarter" idx="11"/>
          </p:nvPr>
        </p:nvSpPr>
        <p:spPr>
          <a:xfrm>
            <a:off x="6635751" y="6501600"/>
            <a:ext cx="4081868" cy="216000"/>
          </a:xfrm>
        </p:spPr>
        <p:txBody>
          <a:bodyPr/>
          <a:lstStyle>
            <a:lvl1pPr>
              <a:defRPr sz="800">
                <a:solidFill>
                  <a:schemeClr val="tx2">
                    <a:lumMod val="40000"/>
                    <a:lumOff val="60000"/>
                  </a:schemeClr>
                </a:solidFill>
              </a:defRPr>
            </a:lvl1pPr>
          </a:lstStyle>
          <a:p>
            <a:r>
              <a:rPr lang="da-DK"/>
              <a:t>Diabetes og blodsukker</a:t>
            </a:r>
          </a:p>
        </p:txBody>
      </p:sp>
      <p:sp>
        <p:nvSpPr>
          <p:cNvPr id="6" name="Pladsholder til slidenummer 5">
            <a:extLst>
              <a:ext uri="{FF2B5EF4-FFF2-40B4-BE49-F238E27FC236}">
                <a16:creationId xmlns:a16="http://schemas.microsoft.com/office/drawing/2014/main" id="{7C2868B7-29C4-B8D2-B05E-C789D83F6D46}"/>
              </a:ext>
            </a:extLst>
          </p:cNvPr>
          <p:cNvSpPr>
            <a:spLocks noGrp="1"/>
          </p:cNvSpPr>
          <p:nvPr>
            <p:ph type="sldNum" sz="quarter" idx="12"/>
          </p:nvPr>
        </p:nvSpPr>
        <p:spPr>
          <a:xfrm>
            <a:off x="11539870" y="6501600"/>
            <a:ext cx="317168" cy="216000"/>
          </a:xfrm>
        </p:spPr>
        <p:txBody>
          <a:bodyPr/>
          <a:lstStyle>
            <a:lvl1pPr>
              <a:defRPr>
                <a:solidFill>
                  <a:schemeClr val="tx2">
                    <a:lumMod val="40000"/>
                    <a:lumOff val="60000"/>
                  </a:schemeClr>
                </a:solidFill>
              </a:defRPr>
            </a:lvl1pPr>
          </a:lstStyle>
          <a:p>
            <a:fld id="{8C0A4E09-8E86-EF4A-9820-DF214B1893AD}" type="slidenum">
              <a:rPr lang="da-DK" smtClean="0"/>
              <a:pPr/>
              <a:t>‹#›</a:t>
            </a:fld>
            <a:endParaRPr lang="da-DK"/>
          </a:p>
        </p:txBody>
      </p:sp>
      <p:sp>
        <p:nvSpPr>
          <p:cNvPr id="11" name="Pladsholder til billede 10">
            <a:extLst>
              <a:ext uri="{FF2B5EF4-FFF2-40B4-BE49-F238E27FC236}">
                <a16:creationId xmlns:a16="http://schemas.microsoft.com/office/drawing/2014/main" id="{2D495905-B66D-D52A-56FA-E568172DC1C4}"/>
              </a:ext>
            </a:extLst>
          </p:cNvPr>
          <p:cNvSpPr>
            <a:spLocks noGrp="1"/>
          </p:cNvSpPr>
          <p:nvPr>
            <p:ph type="pic" sz="quarter" idx="14"/>
          </p:nvPr>
        </p:nvSpPr>
        <p:spPr>
          <a:xfrm>
            <a:off x="6275388" y="464975"/>
            <a:ext cx="5570719" cy="5570719"/>
          </a:xfrm>
          <a:prstGeom prst="ellipse">
            <a:avLst/>
          </a:prstGeom>
          <a:solidFill>
            <a:schemeClr val="tx2">
              <a:lumMod val="20000"/>
              <a:lumOff val="80000"/>
            </a:schemeClr>
          </a:solidFill>
        </p:spPr>
        <p:txBody>
          <a:bodyPr lIns="0"/>
          <a:lstStyle>
            <a:lvl1pPr marL="0" indent="0" algn="ctr">
              <a:buNone/>
              <a:defRPr sz="1200">
                <a:solidFill>
                  <a:schemeClr val="tx1"/>
                </a:solidFill>
              </a:defRPr>
            </a:lvl1pPr>
          </a:lstStyle>
          <a:p>
            <a:endParaRPr lang="da-DK"/>
          </a:p>
        </p:txBody>
      </p:sp>
      <p:sp>
        <p:nvSpPr>
          <p:cNvPr id="10" name="Tekstfelt 9">
            <a:extLst>
              <a:ext uri="{FF2B5EF4-FFF2-40B4-BE49-F238E27FC236}">
                <a16:creationId xmlns:a16="http://schemas.microsoft.com/office/drawing/2014/main" id="{DEE5EE26-0862-EDBF-CC25-D7953D102FBE}"/>
              </a:ext>
            </a:extLst>
          </p:cNvPr>
          <p:cNvSpPr txBox="1"/>
          <p:nvPr userDrawn="1"/>
        </p:nvSpPr>
        <p:spPr>
          <a:xfrm>
            <a:off x="-2095018" y="340251"/>
            <a:ext cx="1843568" cy="2622868"/>
          </a:xfrm>
          <a:prstGeom prst="rect">
            <a:avLst/>
          </a:prstGeom>
          <a:noFill/>
        </p:spPr>
        <p:txBody>
          <a:bodyPr wrap="square" lIns="0" tIns="0" rIns="0" bIns="108000" rtlCol="0">
            <a:noAutofit/>
          </a:bodyPr>
          <a:lstStyle/>
          <a:p>
            <a:pPr algn="l"/>
            <a:r>
              <a:rPr lang="da-DK" sz="1400">
                <a:solidFill>
                  <a:schemeClr val="tx2">
                    <a:lumMod val="60000"/>
                    <a:lumOff val="40000"/>
                  </a:schemeClr>
                </a:solidFill>
              </a:rPr>
              <a:t>Baggrunden kan </a:t>
            </a:r>
            <a:br>
              <a:rPr lang="da-DK" sz="1400">
                <a:solidFill>
                  <a:schemeClr val="tx2">
                    <a:lumMod val="60000"/>
                    <a:lumOff val="40000"/>
                  </a:schemeClr>
                </a:solidFill>
              </a:rPr>
            </a:br>
            <a:r>
              <a:rPr lang="da-DK" sz="1400">
                <a:solidFill>
                  <a:schemeClr val="tx2">
                    <a:lumMod val="60000"/>
                    <a:lumOff val="40000"/>
                  </a:schemeClr>
                </a:solidFill>
              </a:rPr>
              <a:t>skifte farve i </a:t>
            </a:r>
            <a:br>
              <a:rPr lang="da-DK" sz="1400">
                <a:solidFill>
                  <a:schemeClr val="tx2">
                    <a:lumMod val="60000"/>
                    <a:lumOff val="40000"/>
                  </a:schemeClr>
                </a:solidFill>
              </a:rPr>
            </a:br>
            <a:r>
              <a:rPr lang="da-DK" sz="1400">
                <a:solidFill>
                  <a:schemeClr val="tx2">
                    <a:lumMod val="60000"/>
                    <a:lumOff val="40000"/>
                  </a:schemeClr>
                </a:solidFill>
              </a:rPr>
              <a:t>Formatér baggrund. Vælg en lys tone, så dele af logoet ikke forsvinder. </a:t>
            </a:r>
          </a:p>
        </p:txBody>
      </p:sp>
      <p:grpSp>
        <p:nvGrpSpPr>
          <p:cNvPr id="39" name="Gruppe 38">
            <a:extLst>
              <a:ext uri="{FF2B5EF4-FFF2-40B4-BE49-F238E27FC236}">
                <a16:creationId xmlns:a16="http://schemas.microsoft.com/office/drawing/2014/main" id="{6EE1AEA0-2719-87AB-A538-6FFA20CEF5A3}"/>
              </a:ext>
            </a:extLst>
          </p:cNvPr>
          <p:cNvGrpSpPr/>
          <p:nvPr userDrawn="1"/>
        </p:nvGrpSpPr>
        <p:grpSpPr>
          <a:xfrm>
            <a:off x="281103" y="6161910"/>
            <a:ext cx="493558" cy="485462"/>
            <a:chOff x="5691849" y="507704"/>
            <a:chExt cx="6151471" cy="6050563"/>
          </a:xfrm>
        </p:grpSpPr>
        <p:sp>
          <p:nvSpPr>
            <p:cNvPr id="40" name="Rektangel 39">
              <a:extLst>
                <a:ext uri="{FF2B5EF4-FFF2-40B4-BE49-F238E27FC236}">
                  <a16:creationId xmlns:a16="http://schemas.microsoft.com/office/drawing/2014/main" id="{0EE16F2D-7EDB-8898-9368-66ABD63B27B8}"/>
                </a:ext>
              </a:extLst>
            </p:cNvPr>
            <p:cNvSpPr/>
            <p:nvPr userDrawn="1"/>
          </p:nvSpPr>
          <p:spPr>
            <a:xfrm>
              <a:off x="10043320" y="524934"/>
              <a:ext cx="1800000" cy="1800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1" name="Rektangel 40">
              <a:extLst>
                <a:ext uri="{FF2B5EF4-FFF2-40B4-BE49-F238E27FC236}">
                  <a16:creationId xmlns:a16="http://schemas.microsoft.com/office/drawing/2014/main" id="{AF209BCE-B842-C358-2FB5-363010FABD0E}"/>
                </a:ext>
              </a:extLst>
            </p:cNvPr>
            <p:cNvSpPr/>
            <p:nvPr userDrawn="1"/>
          </p:nvSpPr>
          <p:spPr>
            <a:xfrm>
              <a:off x="10043320" y="4127033"/>
              <a:ext cx="1800000" cy="1800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2" name="Ellipse 41">
              <a:extLst>
                <a:ext uri="{FF2B5EF4-FFF2-40B4-BE49-F238E27FC236}">
                  <a16:creationId xmlns:a16="http://schemas.microsoft.com/office/drawing/2014/main" id="{0B38F020-CF8C-5104-7E5A-9E16359CD764}"/>
                </a:ext>
              </a:extLst>
            </p:cNvPr>
            <p:cNvSpPr/>
            <p:nvPr userDrawn="1"/>
          </p:nvSpPr>
          <p:spPr>
            <a:xfrm>
              <a:off x="10043320" y="2327033"/>
              <a:ext cx="1800000" cy="1800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3" name="Rektangel 42">
              <a:extLst>
                <a:ext uri="{FF2B5EF4-FFF2-40B4-BE49-F238E27FC236}">
                  <a16:creationId xmlns:a16="http://schemas.microsoft.com/office/drawing/2014/main" id="{7DED0C2B-7B62-487B-F665-4411BA669E57}"/>
                </a:ext>
              </a:extLst>
            </p:cNvPr>
            <p:cNvSpPr/>
            <p:nvPr userDrawn="1"/>
          </p:nvSpPr>
          <p:spPr>
            <a:xfrm>
              <a:off x="8243320" y="2327033"/>
              <a:ext cx="1800000" cy="1800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4" name="Ellipse 43">
              <a:extLst>
                <a:ext uri="{FF2B5EF4-FFF2-40B4-BE49-F238E27FC236}">
                  <a16:creationId xmlns:a16="http://schemas.microsoft.com/office/drawing/2014/main" id="{DD16A48C-A2B8-D3C9-CFB1-7384C721A6F8}"/>
                </a:ext>
              </a:extLst>
            </p:cNvPr>
            <p:cNvSpPr/>
            <p:nvPr userDrawn="1"/>
          </p:nvSpPr>
          <p:spPr>
            <a:xfrm>
              <a:off x="8243320" y="4758267"/>
              <a:ext cx="1800000" cy="1800000"/>
            </a:xfrm>
            <a:prstGeom prst="ellipse">
              <a:avLst/>
            </a:prstGeom>
            <a:solidFill>
              <a:srgbClr val="FFD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5" name="Rektangel 44">
              <a:extLst>
                <a:ext uri="{FF2B5EF4-FFF2-40B4-BE49-F238E27FC236}">
                  <a16:creationId xmlns:a16="http://schemas.microsoft.com/office/drawing/2014/main" id="{B5D035C6-9D4C-0D82-223B-B36D834F00A0}"/>
                </a:ext>
              </a:extLst>
            </p:cNvPr>
            <p:cNvSpPr/>
            <p:nvPr userDrawn="1"/>
          </p:nvSpPr>
          <p:spPr>
            <a:xfrm rot="-720000">
              <a:off x="6449713" y="507704"/>
              <a:ext cx="1800000" cy="1800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6" name="Rektangel 45">
              <a:extLst>
                <a:ext uri="{FF2B5EF4-FFF2-40B4-BE49-F238E27FC236}">
                  <a16:creationId xmlns:a16="http://schemas.microsoft.com/office/drawing/2014/main" id="{C19107D6-CD05-BD7D-D8B3-F10E373880BE}"/>
                </a:ext>
              </a:extLst>
            </p:cNvPr>
            <p:cNvSpPr/>
            <p:nvPr userDrawn="1"/>
          </p:nvSpPr>
          <p:spPr>
            <a:xfrm rot="780000">
              <a:off x="6449713" y="4127033"/>
              <a:ext cx="1800000" cy="1800000"/>
            </a:xfrm>
            <a:prstGeom prst="rect">
              <a:avLst/>
            </a:prstGeom>
            <a:solidFill>
              <a:srgbClr val="E94E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7" name="Ellipse 46">
              <a:extLst>
                <a:ext uri="{FF2B5EF4-FFF2-40B4-BE49-F238E27FC236}">
                  <a16:creationId xmlns:a16="http://schemas.microsoft.com/office/drawing/2014/main" id="{069A899E-1B08-6B5D-2C47-D25C91E8E3C2}"/>
                </a:ext>
              </a:extLst>
            </p:cNvPr>
            <p:cNvSpPr/>
            <p:nvPr userDrawn="1"/>
          </p:nvSpPr>
          <p:spPr>
            <a:xfrm>
              <a:off x="5691849" y="1911828"/>
              <a:ext cx="1800000" cy="1800000"/>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8" name="Ellipse 47">
              <a:extLst>
                <a:ext uri="{FF2B5EF4-FFF2-40B4-BE49-F238E27FC236}">
                  <a16:creationId xmlns:a16="http://schemas.microsoft.com/office/drawing/2014/main" id="{AD5A5C2D-8282-EACA-BAA0-0C51033D1E65}"/>
                </a:ext>
              </a:extLst>
            </p:cNvPr>
            <p:cNvSpPr/>
            <p:nvPr userDrawn="1"/>
          </p:nvSpPr>
          <p:spPr>
            <a:xfrm>
              <a:off x="8243320" y="524934"/>
              <a:ext cx="1800000" cy="1800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pSp>
    </p:spTree>
    <p:extLst>
      <p:ext uri="{BB962C8B-B14F-4D97-AF65-F5344CB8AC3E}">
        <p14:creationId xmlns:p14="http://schemas.microsoft.com/office/powerpoint/2010/main" val="1855154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 og kvadratisk billede">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B45B49-6E41-74F3-2E12-F6FFEEEA3A95}"/>
              </a:ext>
            </a:extLst>
          </p:cNvPr>
          <p:cNvSpPr>
            <a:spLocks noGrp="1"/>
          </p:cNvSpPr>
          <p:nvPr>
            <p:ph type="title"/>
          </p:nvPr>
        </p:nvSpPr>
        <p:spPr>
          <a:xfrm>
            <a:off x="342000" y="477338"/>
            <a:ext cx="5579537" cy="1080000"/>
          </a:xfrm>
        </p:spPr>
        <p:txBody>
          <a:bodyPr/>
          <a:lstStyle>
            <a:lvl1pPr>
              <a:defRPr sz="3200" b="1"/>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48BCE653-97E7-C99B-CA13-961BD35116F7}"/>
              </a:ext>
            </a:extLst>
          </p:cNvPr>
          <p:cNvSpPr>
            <a:spLocks noGrp="1"/>
          </p:cNvSpPr>
          <p:nvPr>
            <p:ph idx="1"/>
          </p:nvPr>
        </p:nvSpPr>
        <p:spPr>
          <a:xfrm>
            <a:off x="342000" y="1557338"/>
            <a:ext cx="5579537" cy="4461364"/>
          </a:xfrm>
        </p:spPr>
        <p:txBody>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11999AB3-74FB-01C8-CD5F-A1BDE8F33198}"/>
              </a:ext>
            </a:extLst>
          </p:cNvPr>
          <p:cNvSpPr>
            <a:spLocks noGrp="1"/>
          </p:cNvSpPr>
          <p:nvPr>
            <p:ph type="dt" sz="half" idx="10"/>
          </p:nvPr>
        </p:nvSpPr>
        <p:spPr>
          <a:xfrm>
            <a:off x="10748514" y="6501600"/>
            <a:ext cx="768092" cy="216000"/>
          </a:xfrm>
        </p:spPr>
        <p:txBody>
          <a:bodyPr/>
          <a:lstStyle>
            <a:lvl1pPr>
              <a:defRPr>
                <a:solidFill>
                  <a:schemeClr val="tx2">
                    <a:lumMod val="40000"/>
                    <a:lumOff val="60000"/>
                  </a:schemeClr>
                </a:solidFill>
              </a:defRPr>
            </a:lvl1pPr>
          </a:lstStyle>
          <a:p>
            <a:fld id="{7A302DBD-8125-8F47-9035-01F8AE24FDFA}" type="datetime1">
              <a:t>6/3/2026</a:t>
            </a:fld>
            <a:endParaRPr lang="da-DK"/>
          </a:p>
        </p:txBody>
      </p:sp>
      <p:sp>
        <p:nvSpPr>
          <p:cNvPr id="5" name="Pladsholder til sidefod 4">
            <a:extLst>
              <a:ext uri="{FF2B5EF4-FFF2-40B4-BE49-F238E27FC236}">
                <a16:creationId xmlns:a16="http://schemas.microsoft.com/office/drawing/2014/main" id="{54462BEE-B917-0324-FDBC-D398700A9A13}"/>
              </a:ext>
            </a:extLst>
          </p:cNvPr>
          <p:cNvSpPr>
            <a:spLocks noGrp="1"/>
          </p:cNvSpPr>
          <p:nvPr>
            <p:ph type="ftr" sz="quarter" idx="11"/>
          </p:nvPr>
        </p:nvSpPr>
        <p:spPr>
          <a:xfrm>
            <a:off x="6635751" y="6501600"/>
            <a:ext cx="4081868" cy="216000"/>
          </a:xfrm>
        </p:spPr>
        <p:txBody>
          <a:bodyPr/>
          <a:lstStyle>
            <a:lvl1pPr>
              <a:defRPr sz="800">
                <a:solidFill>
                  <a:schemeClr val="tx2">
                    <a:lumMod val="40000"/>
                    <a:lumOff val="60000"/>
                  </a:schemeClr>
                </a:solidFill>
              </a:defRPr>
            </a:lvl1pPr>
          </a:lstStyle>
          <a:p>
            <a:r>
              <a:rPr lang="da-DK"/>
              <a:t>Diabetes og blodsukker</a:t>
            </a:r>
          </a:p>
        </p:txBody>
      </p:sp>
      <p:sp>
        <p:nvSpPr>
          <p:cNvPr id="6" name="Pladsholder til slidenummer 5">
            <a:extLst>
              <a:ext uri="{FF2B5EF4-FFF2-40B4-BE49-F238E27FC236}">
                <a16:creationId xmlns:a16="http://schemas.microsoft.com/office/drawing/2014/main" id="{7C2868B7-29C4-B8D2-B05E-C789D83F6D46}"/>
              </a:ext>
            </a:extLst>
          </p:cNvPr>
          <p:cNvSpPr>
            <a:spLocks noGrp="1"/>
          </p:cNvSpPr>
          <p:nvPr>
            <p:ph type="sldNum" sz="quarter" idx="12"/>
          </p:nvPr>
        </p:nvSpPr>
        <p:spPr>
          <a:xfrm>
            <a:off x="11539870" y="6501600"/>
            <a:ext cx="317168" cy="216000"/>
          </a:xfrm>
        </p:spPr>
        <p:txBody>
          <a:bodyPr/>
          <a:lstStyle>
            <a:lvl1pPr>
              <a:defRPr>
                <a:solidFill>
                  <a:schemeClr val="tx2">
                    <a:lumMod val="40000"/>
                    <a:lumOff val="60000"/>
                  </a:schemeClr>
                </a:solidFill>
              </a:defRPr>
            </a:lvl1pPr>
          </a:lstStyle>
          <a:p>
            <a:fld id="{8C0A4E09-8E86-EF4A-9820-DF214B1893AD}" type="slidenum">
              <a:rPr lang="da-DK" smtClean="0"/>
              <a:pPr/>
              <a:t>‹#›</a:t>
            </a:fld>
            <a:endParaRPr lang="da-DK"/>
          </a:p>
        </p:txBody>
      </p:sp>
      <p:sp>
        <p:nvSpPr>
          <p:cNvPr id="11" name="Pladsholder til billede 10">
            <a:extLst>
              <a:ext uri="{FF2B5EF4-FFF2-40B4-BE49-F238E27FC236}">
                <a16:creationId xmlns:a16="http://schemas.microsoft.com/office/drawing/2014/main" id="{2D495905-B66D-D52A-56FA-E568172DC1C4}"/>
              </a:ext>
            </a:extLst>
          </p:cNvPr>
          <p:cNvSpPr>
            <a:spLocks noGrp="1"/>
          </p:cNvSpPr>
          <p:nvPr>
            <p:ph type="pic" sz="quarter" idx="14"/>
          </p:nvPr>
        </p:nvSpPr>
        <p:spPr>
          <a:xfrm rot="-240000">
            <a:off x="6447452" y="659853"/>
            <a:ext cx="5234843" cy="5234843"/>
          </a:xfrm>
          <a:prstGeom prst="rect">
            <a:avLst/>
          </a:prstGeom>
          <a:solidFill>
            <a:schemeClr val="tx2">
              <a:lumMod val="20000"/>
              <a:lumOff val="80000"/>
            </a:schemeClr>
          </a:solidFill>
        </p:spPr>
        <p:txBody>
          <a:bodyPr lIns="108000" tIns="108000" rIns="108000" bIns="108000"/>
          <a:lstStyle>
            <a:lvl1pPr marL="0" indent="0" algn="l">
              <a:buNone/>
              <a:defRPr sz="1200">
                <a:solidFill>
                  <a:schemeClr val="tx1"/>
                </a:solidFill>
              </a:defRPr>
            </a:lvl1pPr>
          </a:lstStyle>
          <a:p>
            <a:endParaRPr lang="da-DK"/>
          </a:p>
        </p:txBody>
      </p:sp>
      <p:sp>
        <p:nvSpPr>
          <p:cNvPr id="10" name="Tekstfelt 9">
            <a:extLst>
              <a:ext uri="{FF2B5EF4-FFF2-40B4-BE49-F238E27FC236}">
                <a16:creationId xmlns:a16="http://schemas.microsoft.com/office/drawing/2014/main" id="{DEE5EE26-0862-EDBF-CC25-D7953D102FBE}"/>
              </a:ext>
            </a:extLst>
          </p:cNvPr>
          <p:cNvSpPr txBox="1"/>
          <p:nvPr userDrawn="1"/>
        </p:nvSpPr>
        <p:spPr>
          <a:xfrm>
            <a:off x="-2095018" y="340251"/>
            <a:ext cx="1843568" cy="2622868"/>
          </a:xfrm>
          <a:prstGeom prst="rect">
            <a:avLst/>
          </a:prstGeom>
          <a:noFill/>
        </p:spPr>
        <p:txBody>
          <a:bodyPr wrap="square" lIns="0" tIns="0" rIns="0" bIns="108000" rtlCol="0">
            <a:noAutofit/>
          </a:bodyPr>
          <a:lstStyle/>
          <a:p>
            <a:pPr algn="l"/>
            <a:r>
              <a:rPr lang="da-DK" sz="1400">
                <a:solidFill>
                  <a:schemeClr val="tx2">
                    <a:lumMod val="60000"/>
                    <a:lumOff val="40000"/>
                  </a:schemeClr>
                </a:solidFill>
              </a:rPr>
              <a:t>Baggrunden kan </a:t>
            </a:r>
            <a:br>
              <a:rPr lang="da-DK" sz="1400">
                <a:solidFill>
                  <a:schemeClr val="tx2">
                    <a:lumMod val="60000"/>
                    <a:lumOff val="40000"/>
                  </a:schemeClr>
                </a:solidFill>
              </a:rPr>
            </a:br>
            <a:r>
              <a:rPr lang="da-DK" sz="1400">
                <a:solidFill>
                  <a:schemeClr val="tx2">
                    <a:lumMod val="60000"/>
                    <a:lumOff val="40000"/>
                  </a:schemeClr>
                </a:solidFill>
              </a:rPr>
              <a:t>skifte farve i </a:t>
            </a:r>
            <a:br>
              <a:rPr lang="da-DK" sz="1400">
                <a:solidFill>
                  <a:schemeClr val="tx2">
                    <a:lumMod val="60000"/>
                    <a:lumOff val="40000"/>
                  </a:schemeClr>
                </a:solidFill>
              </a:rPr>
            </a:br>
            <a:r>
              <a:rPr lang="da-DK" sz="1400">
                <a:solidFill>
                  <a:schemeClr val="tx2">
                    <a:lumMod val="60000"/>
                    <a:lumOff val="40000"/>
                  </a:schemeClr>
                </a:solidFill>
              </a:rPr>
              <a:t>Formatér baggrund. Vælg en lys tone, så dele af logoet ikke forsvinder. </a:t>
            </a:r>
          </a:p>
        </p:txBody>
      </p:sp>
      <p:grpSp>
        <p:nvGrpSpPr>
          <p:cNvPr id="39" name="Gruppe 38">
            <a:extLst>
              <a:ext uri="{FF2B5EF4-FFF2-40B4-BE49-F238E27FC236}">
                <a16:creationId xmlns:a16="http://schemas.microsoft.com/office/drawing/2014/main" id="{A93B63C2-9277-584B-5C2E-E2BA32C60A7D}"/>
              </a:ext>
            </a:extLst>
          </p:cNvPr>
          <p:cNvGrpSpPr/>
          <p:nvPr userDrawn="1"/>
        </p:nvGrpSpPr>
        <p:grpSpPr>
          <a:xfrm>
            <a:off x="281103" y="6161910"/>
            <a:ext cx="493558" cy="485462"/>
            <a:chOff x="5691849" y="507704"/>
            <a:chExt cx="6151471" cy="6050563"/>
          </a:xfrm>
        </p:grpSpPr>
        <p:sp>
          <p:nvSpPr>
            <p:cNvPr id="40" name="Rektangel 39">
              <a:extLst>
                <a:ext uri="{FF2B5EF4-FFF2-40B4-BE49-F238E27FC236}">
                  <a16:creationId xmlns:a16="http://schemas.microsoft.com/office/drawing/2014/main" id="{A4E83134-D7E2-836F-E815-69205C82C6CC}"/>
                </a:ext>
              </a:extLst>
            </p:cNvPr>
            <p:cNvSpPr/>
            <p:nvPr userDrawn="1"/>
          </p:nvSpPr>
          <p:spPr>
            <a:xfrm>
              <a:off x="10043320" y="524934"/>
              <a:ext cx="1800000" cy="1800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1" name="Rektangel 40">
              <a:extLst>
                <a:ext uri="{FF2B5EF4-FFF2-40B4-BE49-F238E27FC236}">
                  <a16:creationId xmlns:a16="http://schemas.microsoft.com/office/drawing/2014/main" id="{B9980A5C-B1D3-C56F-0E0F-E4B1AAEED739}"/>
                </a:ext>
              </a:extLst>
            </p:cNvPr>
            <p:cNvSpPr/>
            <p:nvPr userDrawn="1"/>
          </p:nvSpPr>
          <p:spPr>
            <a:xfrm>
              <a:off x="10043320" y="4127033"/>
              <a:ext cx="1800000" cy="1800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2" name="Ellipse 41">
              <a:extLst>
                <a:ext uri="{FF2B5EF4-FFF2-40B4-BE49-F238E27FC236}">
                  <a16:creationId xmlns:a16="http://schemas.microsoft.com/office/drawing/2014/main" id="{6D3D51E8-27F3-6CED-09E2-0EC573CB6216}"/>
                </a:ext>
              </a:extLst>
            </p:cNvPr>
            <p:cNvSpPr/>
            <p:nvPr userDrawn="1"/>
          </p:nvSpPr>
          <p:spPr>
            <a:xfrm>
              <a:off x="10043320" y="2327033"/>
              <a:ext cx="1800000" cy="1800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3" name="Rektangel 42">
              <a:extLst>
                <a:ext uri="{FF2B5EF4-FFF2-40B4-BE49-F238E27FC236}">
                  <a16:creationId xmlns:a16="http://schemas.microsoft.com/office/drawing/2014/main" id="{7F21CE43-9E1D-AE94-8432-442AA08F7E49}"/>
                </a:ext>
              </a:extLst>
            </p:cNvPr>
            <p:cNvSpPr/>
            <p:nvPr userDrawn="1"/>
          </p:nvSpPr>
          <p:spPr>
            <a:xfrm>
              <a:off x="8243320" y="2327033"/>
              <a:ext cx="1800000" cy="1800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4" name="Ellipse 43">
              <a:extLst>
                <a:ext uri="{FF2B5EF4-FFF2-40B4-BE49-F238E27FC236}">
                  <a16:creationId xmlns:a16="http://schemas.microsoft.com/office/drawing/2014/main" id="{98F21D4A-FF8F-61EF-9D51-0AABBBA6245B}"/>
                </a:ext>
              </a:extLst>
            </p:cNvPr>
            <p:cNvSpPr/>
            <p:nvPr userDrawn="1"/>
          </p:nvSpPr>
          <p:spPr>
            <a:xfrm>
              <a:off x="8243320" y="4758267"/>
              <a:ext cx="1800000" cy="1800000"/>
            </a:xfrm>
            <a:prstGeom prst="ellipse">
              <a:avLst/>
            </a:prstGeom>
            <a:solidFill>
              <a:srgbClr val="FFD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5" name="Rektangel 44">
              <a:extLst>
                <a:ext uri="{FF2B5EF4-FFF2-40B4-BE49-F238E27FC236}">
                  <a16:creationId xmlns:a16="http://schemas.microsoft.com/office/drawing/2014/main" id="{ACCCEFFD-5F93-2453-8803-7897B5391CDC}"/>
                </a:ext>
              </a:extLst>
            </p:cNvPr>
            <p:cNvSpPr/>
            <p:nvPr userDrawn="1"/>
          </p:nvSpPr>
          <p:spPr>
            <a:xfrm rot="-720000">
              <a:off x="6449713" y="507704"/>
              <a:ext cx="1800000" cy="1800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6" name="Rektangel 45">
              <a:extLst>
                <a:ext uri="{FF2B5EF4-FFF2-40B4-BE49-F238E27FC236}">
                  <a16:creationId xmlns:a16="http://schemas.microsoft.com/office/drawing/2014/main" id="{9D4322A0-A274-4007-7FCF-08B854FF47D1}"/>
                </a:ext>
              </a:extLst>
            </p:cNvPr>
            <p:cNvSpPr/>
            <p:nvPr userDrawn="1"/>
          </p:nvSpPr>
          <p:spPr>
            <a:xfrm rot="780000">
              <a:off x="6449713" y="4127033"/>
              <a:ext cx="1800000" cy="1800000"/>
            </a:xfrm>
            <a:prstGeom prst="rect">
              <a:avLst/>
            </a:prstGeom>
            <a:solidFill>
              <a:srgbClr val="E94E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7" name="Ellipse 46">
              <a:extLst>
                <a:ext uri="{FF2B5EF4-FFF2-40B4-BE49-F238E27FC236}">
                  <a16:creationId xmlns:a16="http://schemas.microsoft.com/office/drawing/2014/main" id="{1A967F0F-51D1-F3F1-F97E-44B81F23468A}"/>
                </a:ext>
              </a:extLst>
            </p:cNvPr>
            <p:cNvSpPr/>
            <p:nvPr userDrawn="1"/>
          </p:nvSpPr>
          <p:spPr>
            <a:xfrm>
              <a:off x="5691849" y="1911828"/>
              <a:ext cx="1800000" cy="1800000"/>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8" name="Ellipse 47">
              <a:extLst>
                <a:ext uri="{FF2B5EF4-FFF2-40B4-BE49-F238E27FC236}">
                  <a16:creationId xmlns:a16="http://schemas.microsoft.com/office/drawing/2014/main" id="{70EC36A6-825B-E8DE-EB80-0C19440E36E7}"/>
                </a:ext>
              </a:extLst>
            </p:cNvPr>
            <p:cNvSpPr/>
            <p:nvPr userDrawn="1"/>
          </p:nvSpPr>
          <p:spPr>
            <a:xfrm>
              <a:off x="8243320" y="524934"/>
              <a:ext cx="1800000" cy="1800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pSp>
    </p:spTree>
    <p:extLst>
      <p:ext uri="{BB962C8B-B14F-4D97-AF65-F5344CB8AC3E}">
        <p14:creationId xmlns:p14="http://schemas.microsoft.com/office/powerpoint/2010/main" val="622084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08B2DF26-2F17-9764-E2AE-67D3B454EEC7}"/>
              </a:ext>
            </a:extLst>
          </p:cNvPr>
          <p:cNvSpPr>
            <a:spLocks noGrp="1"/>
          </p:cNvSpPr>
          <p:nvPr>
            <p:ph type="title"/>
          </p:nvPr>
        </p:nvSpPr>
        <p:spPr>
          <a:xfrm>
            <a:off x="334963" y="476249"/>
            <a:ext cx="11528950" cy="1080000"/>
          </a:xfrm>
          <a:prstGeom prst="rect">
            <a:avLst/>
          </a:prstGeom>
        </p:spPr>
        <p:txBody>
          <a:bodyPr vert="horz" lIns="0" tIns="0" rIns="0" bIns="0" rtlCol="0" anchor="t" anchorCtr="0">
            <a:no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81602DD6-3154-2A5D-DB4D-FC28E4778AAB}"/>
              </a:ext>
            </a:extLst>
          </p:cNvPr>
          <p:cNvSpPr>
            <a:spLocks noGrp="1"/>
          </p:cNvSpPr>
          <p:nvPr>
            <p:ph type="body" idx="1"/>
          </p:nvPr>
        </p:nvSpPr>
        <p:spPr>
          <a:xfrm>
            <a:off x="334963" y="1557339"/>
            <a:ext cx="11528950" cy="4461363"/>
          </a:xfrm>
          <a:prstGeom prst="rect">
            <a:avLst/>
          </a:prstGeom>
        </p:spPr>
        <p:txBody>
          <a:bodyPr vert="horz" lIns="0" tIns="0" rIns="0" bIns="0" rtlCol="0">
            <a:no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5D38BC96-55D2-E900-0CEB-943D5DCB6284}"/>
              </a:ext>
            </a:extLst>
          </p:cNvPr>
          <p:cNvSpPr>
            <a:spLocks noGrp="1"/>
          </p:cNvSpPr>
          <p:nvPr>
            <p:ph type="dt" sz="half" idx="2"/>
          </p:nvPr>
        </p:nvSpPr>
        <p:spPr>
          <a:xfrm>
            <a:off x="10748514" y="6589365"/>
            <a:ext cx="768092" cy="216000"/>
          </a:xfrm>
          <a:prstGeom prst="rect">
            <a:avLst/>
          </a:prstGeom>
        </p:spPr>
        <p:txBody>
          <a:bodyPr vert="horz" lIns="0" tIns="0" rIns="0" bIns="0" rtlCol="0" anchor="t" anchorCtr="0"/>
          <a:lstStyle>
            <a:lvl1pPr algn="r">
              <a:defRPr sz="800">
                <a:solidFill>
                  <a:schemeClr val="tx2">
                    <a:lumMod val="40000"/>
                    <a:lumOff val="60000"/>
                  </a:schemeClr>
                </a:solidFill>
              </a:defRPr>
            </a:lvl1pPr>
          </a:lstStyle>
          <a:p>
            <a:fld id="{52923EC9-069C-F547-B278-EDEF1925F67F}" type="datetime1">
              <a:t>6/3/2026</a:t>
            </a:fld>
            <a:endParaRPr lang="da-DK"/>
          </a:p>
        </p:txBody>
      </p:sp>
      <p:sp>
        <p:nvSpPr>
          <p:cNvPr id="5" name="Pladsholder til sidefod 4">
            <a:extLst>
              <a:ext uri="{FF2B5EF4-FFF2-40B4-BE49-F238E27FC236}">
                <a16:creationId xmlns:a16="http://schemas.microsoft.com/office/drawing/2014/main" id="{6991E866-86E6-9B24-1658-10E0FCDAC82F}"/>
              </a:ext>
            </a:extLst>
          </p:cNvPr>
          <p:cNvSpPr>
            <a:spLocks noGrp="1"/>
          </p:cNvSpPr>
          <p:nvPr>
            <p:ph type="ftr" sz="quarter" idx="3"/>
          </p:nvPr>
        </p:nvSpPr>
        <p:spPr>
          <a:xfrm>
            <a:off x="6635751" y="6589365"/>
            <a:ext cx="4081868" cy="216000"/>
          </a:xfrm>
          <a:prstGeom prst="rect">
            <a:avLst/>
          </a:prstGeom>
        </p:spPr>
        <p:txBody>
          <a:bodyPr vert="horz" lIns="0" tIns="0" rIns="0" bIns="0" rtlCol="0" anchor="t" anchorCtr="0"/>
          <a:lstStyle>
            <a:lvl1pPr algn="r">
              <a:defRPr sz="800">
                <a:solidFill>
                  <a:schemeClr val="tx2">
                    <a:lumMod val="40000"/>
                    <a:lumOff val="60000"/>
                  </a:schemeClr>
                </a:solidFill>
              </a:defRPr>
            </a:lvl1pPr>
          </a:lstStyle>
          <a:p>
            <a:r>
              <a:rPr lang="da-DK"/>
              <a:t>Diabetes og blodsukker</a:t>
            </a:r>
          </a:p>
        </p:txBody>
      </p:sp>
      <p:sp>
        <p:nvSpPr>
          <p:cNvPr id="6" name="Pladsholder til slidenummer 5">
            <a:extLst>
              <a:ext uri="{FF2B5EF4-FFF2-40B4-BE49-F238E27FC236}">
                <a16:creationId xmlns:a16="http://schemas.microsoft.com/office/drawing/2014/main" id="{4BBB05E4-CC77-CF47-E227-713F6890E29E}"/>
              </a:ext>
            </a:extLst>
          </p:cNvPr>
          <p:cNvSpPr>
            <a:spLocks noGrp="1"/>
          </p:cNvSpPr>
          <p:nvPr>
            <p:ph type="sldNum" sz="quarter" idx="4"/>
          </p:nvPr>
        </p:nvSpPr>
        <p:spPr>
          <a:xfrm>
            <a:off x="11539870" y="6589365"/>
            <a:ext cx="317168" cy="216000"/>
          </a:xfrm>
          <a:prstGeom prst="rect">
            <a:avLst/>
          </a:prstGeom>
        </p:spPr>
        <p:txBody>
          <a:bodyPr vert="horz" lIns="0" tIns="0" rIns="0" bIns="0" rtlCol="0" anchor="t" anchorCtr="0"/>
          <a:lstStyle>
            <a:lvl1pPr algn="r">
              <a:defRPr sz="800">
                <a:solidFill>
                  <a:schemeClr val="tx2">
                    <a:lumMod val="40000"/>
                    <a:lumOff val="60000"/>
                  </a:schemeClr>
                </a:solidFill>
              </a:defRPr>
            </a:lvl1pPr>
          </a:lstStyle>
          <a:p>
            <a:fld id="{8C0A4E09-8E86-EF4A-9820-DF214B1893AD}" type="slidenum">
              <a:rPr lang="da-DK" smtClean="0"/>
              <a:pPr/>
              <a:t>‹#›</a:t>
            </a:fld>
            <a:endParaRPr lang="da-DK"/>
          </a:p>
        </p:txBody>
      </p:sp>
    </p:spTree>
    <p:extLst>
      <p:ext uri="{BB962C8B-B14F-4D97-AF65-F5344CB8AC3E}">
        <p14:creationId xmlns:p14="http://schemas.microsoft.com/office/powerpoint/2010/main" val="3257838603"/>
      </p:ext>
    </p:extLst>
  </p:cSld>
  <p:clrMap bg1="lt1" tx1="dk1" bg2="lt2" tx2="dk2" accent1="accent1" accent2="accent2" accent3="accent3" accent4="accent4" accent5="accent5" accent6="accent6" hlink="hlink" folHlink="folHlink"/>
  <p:sldLayoutIdLst>
    <p:sldLayoutId id="2147483669" r:id="rId1"/>
    <p:sldLayoutId id="2147483649" r:id="rId2"/>
    <p:sldLayoutId id="2147483671" r:id="rId3"/>
    <p:sldLayoutId id="2147483672" r:id="rId4"/>
    <p:sldLayoutId id="2147483673" r:id="rId5"/>
    <p:sldLayoutId id="2147483674" r:id="rId6"/>
    <p:sldLayoutId id="2147483650" r:id="rId7"/>
    <p:sldLayoutId id="2147483666" r:id="rId8"/>
    <p:sldLayoutId id="2147483670" r:id="rId9"/>
    <p:sldLayoutId id="2147483656" r:id="rId10"/>
    <p:sldLayoutId id="2147483652" r:id="rId11"/>
    <p:sldLayoutId id="2147483655" r:id="rId12"/>
    <p:sldLayoutId id="2147483675" r:id="rId13"/>
    <p:sldLayoutId id="2147483654" r:id="rId14"/>
    <p:sldLayoutId id="2147483665" r:id="rId15"/>
  </p:sldLayoutIdLst>
  <p:hf sldNum="0" hdr="0" ftr="0" dt="0"/>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182563" indent="-182563" algn="l" defTabSz="914400" rtl="0" eaLnBrk="1" latinLnBrk="0" hangingPunct="1">
        <a:lnSpc>
          <a:spcPct val="90000"/>
        </a:lnSpc>
        <a:spcBef>
          <a:spcPts val="1000"/>
        </a:spcBef>
        <a:buFont typeface="Arial" panose="020B0604020202020204" pitchFamily="34" charset="0"/>
        <a:buChar char="•"/>
        <a:tabLst/>
        <a:defRPr sz="2000" kern="1200">
          <a:solidFill>
            <a:schemeClr val="tx1"/>
          </a:solidFill>
          <a:latin typeface="+mn-lt"/>
          <a:ea typeface="+mn-ea"/>
          <a:cs typeface="+mn-cs"/>
        </a:defRPr>
      </a:lvl1pPr>
      <a:lvl2pPr marL="358775" indent="-176213" algn="l" defTabSz="914400" rtl="0" eaLnBrk="1" latinLnBrk="0" hangingPunct="1">
        <a:lnSpc>
          <a:spcPct val="90000"/>
        </a:lnSpc>
        <a:spcBef>
          <a:spcPts val="500"/>
        </a:spcBef>
        <a:buSzPct val="70000"/>
        <a:buFont typeface="Normal systemskrift"/>
        <a:buChar char="–"/>
        <a:tabLst/>
        <a:defRPr sz="2000" kern="1200">
          <a:solidFill>
            <a:schemeClr val="tx1"/>
          </a:solidFill>
          <a:latin typeface="+mn-lt"/>
          <a:ea typeface="+mn-ea"/>
          <a:cs typeface="+mn-cs"/>
        </a:defRPr>
      </a:lvl2pPr>
      <a:lvl3pPr marL="533400" indent="-174625" algn="l" defTabSz="914400" rtl="0" eaLnBrk="1" latinLnBrk="0" hangingPunct="1">
        <a:lnSpc>
          <a:spcPct val="90000"/>
        </a:lnSpc>
        <a:spcBef>
          <a:spcPts val="500"/>
        </a:spcBef>
        <a:buSzPct val="70000"/>
        <a:buFont typeface="Normal systemskrift"/>
        <a:buChar char="–"/>
        <a:tabLst/>
        <a:defRPr sz="2000" kern="1200">
          <a:solidFill>
            <a:schemeClr val="tx1"/>
          </a:solidFill>
          <a:latin typeface="+mn-lt"/>
          <a:ea typeface="+mn-ea"/>
          <a:cs typeface="+mn-cs"/>
        </a:defRPr>
      </a:lvl3pPr>
      <a:lvl4pPr marL="717550" indent="-184150" algn="l" defTabSz="914400" rtl="0" eaLnBrk="1" latinLnBrk="0" hangingPunct="1">
        <a:lnSpc>
          <a:spcPct val="90000"/>
        </a:lnSpc>
        <a:spcBef>
          <a:spcPts val="500"/>
        </a:spcBef>
        <a:buSzPct val="70000"/>
        <a:buFont typeface="Normal systemskrift"/>
        <a:buChar char="–"/>
        <a:tabLst/>
        <a:defRPr sz="2000" kern="1200">
          <a:solidFill>
            <a:schemeClr val="tx1"/>
          </a:solidFill>
          <a:latin typeface="+mn-lt"/>
          <a:ea typeface="+mn-ea"/>
          <a:cs typeface="+mn-cs"/>
        </a:defRPr>
      </a:lvl4pPr>
      <a:lvl5pPr marL="892175" indent="-174625" algn="l" defTabSz="914400" rtl="0" eaLnBrk="1" latinLnBrk="0" hangingPunct="1">
        <a:lnSpc>
          <a:spcPct val="90000"/>
        </a:lnSpc>
        <a:spcBef>
          <a:spcPts val="500"/>
        </a:spcBef>
        <a:buSzPct val="70000"/>
        <a:buFont typeface="Normal systemskrift"/>
        <a:buChar char="–"/>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953" userDrawn="1">
          <p15:clr>
            <a:srgbClr val="F26B43"/>
          </p15:clr>
        </p15:guide>
        <p15:guide id="3" pos="3727" userDrawn="1">
          <p15:clr>
            <a:srgbClr val="F26B43"/>
          </p15:clr>
        </p15:guide>
        <p15:guide id="4" pos="7469" userDrawn="1">
          <p15:clr>
            <a:srgbClr val="F26B43"/>
          </p15:clr>
        </p15:guide>
        <p15:guide id="5" pos="211" userDrawn="1">
          <p15:clr>
            <a:srgbClr val="F26B43"/>
          </p15:clr>
        </p15:guide>
        <p15:guide id="6" orient="horz" pos="981" userDrawn="1">
          <p15:clr>
            <a:srgbClr val="F26B43"/>
          </p15:clr>
        </p15:guide>
        <p15:guide id="7" orient="horz" pos="300" userDrawn="1">
          <p15:clr>
            <a:srgbClr val="F26B43"/>
          </p15:clr>
        </p15:guide>
        <p15:guide id="8" orient="horz" pos="4020" userDrawn="1">
          <p15:clr>
            <a:srgbClr val="F26B43"/>
          </p15:clr>
        </p15:guide>
        <p15:guide id="9" orient="horz" pos="379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2F5D56-1BDB-F90F-0E49-26860D531210}"/>
            </a:ext>
          </a:extLst>
        </p:cNvPr>
        <p:cNvGrpSpPr/>
        <p:nvPr/>
      </p:nvGrpSpPr>
      <p:grpSpPr>
        <a:xfrm>
          <a:off x="0" y="0"/>
          <a:ext cx="0" cy="0"/>
          <a:chOff x="0" y="0"/>
          <a:chExt cx="0" cy="0"/>
        </a:xfrm>
      </p:grpSpPr>
      <p:sp>
        <p:nvSpPr>
          <p:cNvPr id="6" name="Titel 5">
            <a:extLst>
              <a:ext uri="{FF2B5EF4-FFF2-40B4-BE49-F238E27FC236}">
                <a16:creationId xmlns:a16="http://schemas.microsoft.com/office/drawing/2014/main" id="{096F0E8D-EC09-54A5-41FC-82D81DB3D468}"/>
              </a:ext>
            </a:extLst>
          </p:cNvPr>
          <p:cNvSpPr>
            <a:spLocks noGrp="1"/>
          </p:cNvSpPr>
          <p:nvPr>
            <p:ph type="ctrTitle"/>
          </p:nvPr>
        </p:nvSpPr>
        <p:spPr>
          <a:xfrm>
            <a:off x="400450" y="819240"/>
            <a:ext cx="4318569" cy="580608"/>
          </a:xfrm>
        </p:spPr>
        <p:txBody>
          <a:bodyPr/>
          <a:lstStyle/>
          <a:p>
            <a:r>
              <a:rPr lang="da-DK"/>
              <a:t>Følgesygdomme</a:t>
            </a:r>
          </a:p>
        </p:txBody>
      </p:sp>
    </p:spTree>
    <p:extLst>
      <p:ext uri="{BB962C8B-B14F-4D97-AF65-F5344CB8AC3E}">
        <p14:creationId xmlns:p14="http://schemas.microsoft.com/office/powerpoint/2010/main" val="701546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BAA969-1243-612E-30C9-86102F4F771C}"/>
              </a:ext>
            </a:extLst>
          </p:cNvPr>
          <p:cNvSpPr txBox="1">
            <a:spLocks/>
          </p:cNvSpPr>
          <p:nvPr/>
        </p:nvSpPr>
        <p:spPr>
          <a:xfrm>
            <a:off x="341999" y="477338"/>
            <a:ext cx="7772098" cy="527837"/>
          </a:xfrm>
          <a:prstGeom prst="rect">
            <a:avLst/>
          </a:prstGeom>
        </p:spPr>
        <p:txBody>
          <a:bodyPr vert="horz" lIns="0" tIns="0" rIns="0" bIns="0" rtlCol="0" anchor="t" anchorCtr="0">
            <a:spAutoFit/>
          </a:bodyPr>
          <a:lstStyle>
            <a:lvl1pPr algn="l" defTabSz="914400" rtl="0" eaLnBrk="1" latinLnBrk="0" hangingPunct="1">
              <a:lnSpc>
                <a:spcPct val="85000"/>
              </a:lnSpc>
              <a:spcBef>
                <a:spcPct val="0"/>
              </a:spcBef>
              <a:buNone/>
              <a:defRPr sz="4400" b="1" kern="1200">
                <a:solidFill>
                  <a:schemeClr val="tx1"/>
                </a:solidFill>
                <a:latin typeface="+mj-lt"/>
                <a:ea typeface="+mj-ea"/>
                <a:cs typeface="+mj-cs"/>
              </a:defRPr>
            </a:lvl1pPr>
          </a:lstStyle>
          <a:p>
            <a:r>
              <a:rPr lang="da-DK" sz="4000"/>
              <a:t>Nerveskader og diabetes</a:t>
            </a:r>
          </a:p>
        </p:txBody>
      </p:sp>
      <p:sp>
        <p:nvSpPr>
          <p:cNvPr id="3" name="Titel 2">
            <a:extLst>
              <a:ext uri="{FF2B5EF4-FFF2-40B4-BE49-F238E27FC236}">
                <a16:creationId xmlns:a16="http://schemas.microsoft.com/office/drawing/2014/main" id="{E954994D-48F9-51DA-0050-5A0C894394A0}"/>
              </a:ext>
            </a:extLst>
          </p:cNvPr>
          <p:cNvSpPr>
            <a:spLocks noGrp="1"/>
          </p:cNvSpPr>
          <p:nvPr>
            <p:ph type="ctrTitle"/>
          </p:nvPr>
        </p:nvSpPr>
        <p:spPr>
          <a:xfrm>
            <a:off x="341999" y="1005175"/>
            <a:ext cx="4856197" cy="422295"/>
          </a:xfrm>
        </p:spPr>
        <p:txBody>
          <a:bodyPr/>
          <a:lstStyle/>
          <a:p>
            <a:r>
              <a:rPr lang="da-DK" sz="3200" b="0"/>
              <a:t>Fødderne</a:t>
            </a:r>
          </a:p>
        </p:txBody>
      </p:sp>
      <p:sp>
        <p:nvSpPr>
          <p:cNvPr id="18" name="Undertitel 17">
            <a:extLst>
              <a:ext uri="{FF2B5EF4-FFF2-40B4-BE49-F238E27FC236}">
                <a16:creationId xmlns:a16="http://schemas.microsoft.com/office/drawing/2014/main" id="{9C4F6590-B5CE-874D-B070-6DDEB2E58CB4}"/>
              </a:ext>
            </a:extLst>
          </p:cNvPr>
          <p:cNvSpPr>
            <a:spLocks noGrp="1"/>
          </p:cNvSpPr>
          <p:nvPr>
            <p:ph type="subTitle" idx="1"/>
          </p:nvPr>
        </p:nvSpPr>
        <p:spPr>
          <a:xfrm>
            <a:off x="341999" y="1820224"/>
            <a:ext cx="7767567" cy="2964914"/>
          </a:xfrm>
        </p:spPr>
        <p:txBody>
          <a:bodyPr/>
          <a:lstStyle/>
          <a:p>
            <a:pPr marL="342900" indent="-342900">
              <a:buFont typeface="Arial"/>
              <a:buChar char="•"/>
            </a:pPr>
            <a:r>
              <a:rPr lang="da-DK"/>
              <a:t>Fodsår er en hyppig følgesygdom til diabetes</a:t>
            </a:r>
            <a:endParaRPr lang="en-US"/>
          </a:p>
          <a:p>
            <a:pPr marL="342900" indent="-342900">
              <a:buFont typeface="Arial"/>
              <a:buChar char="•"/>
            </a:pPr>
            <a:r>
              <a:rPr lang="da-DK"/>
              <a:t>Skyldes nerveskader og/eller nedsat blodomløb</a:t>
            </a:r>
          </a:p>
          <a:p>
            <a:pPr marL="342900" indent="-342900">
              <a:buFont typeface="Arial"/>
              <a:buChar char="•"/>
            </a:pPr>
            <a:r>
              <a:rPr lang="da-DK"/>
              <a:t>Opdages ofte først, når skaden er sket</a:t>
            </a:r>
          </a:p>
          <a:p>
            <a:pPr marL="342900" indent="-342900">
              <a:spcBef>
                <a:spcPts val="3000"/>
              </a:spcBef>
              <a:buFont typeface="Arial"/>
              <a:buChar char="•"/>
            </a:pPr>
            <a:r>
              <a:rPr lang="da-DK" b="1"/>
              <a:t>Hjælp borgeren med forebyggende tiltag:</a:t>
            </a:r>
            <a:endParaRPr lang="da-DK"/>
          </a:p>
          <a:p>
            <a:pPr marL="342900" indent="-342900">
              <a:buFont typeface="Arial"/>
              <a:buChar char="•"/>
            </a:pPr>
            <a:r>
              <a:rPr lang="da-DK"/>
              <a:t>Brug det rigtige fodtøj</a:t>
            </a:r>
          </a:p>
          <a:p>
            <a:pPr marL="342900" indent="-342900">
              <a:buFont typeface="Arial"/>
              <a:buChar char="•"/>
            </a:pPr>
            <a:r>
              <a:rPr lang="da-DK"/>
              <a:t>Tjek dagligt fødderne efter</a:t>
            </a:r>
          </a:p>
          <a:p>
            <a:pPr marL="342900" indent="-342900">
              <a:buFont typeface="Arial"/>
              <a:buChar char="•"/>
            </a:pPr>
            <a:r>
              <a:rPr lang="da-DK"/>
              <a:t>Jævnlige besøg hos fodterapeut</a:t>
            </a:r>
          </a:p>
        </p:txBody>
      </p:sp>
      <p:pic>
        <p:nvPicPr>
          <p:cNvPr id="7" name="Billede 6">
            <a:extLst>
              <a:ext uri="{FF2B5EF4-FFF2-40B4-BE49-F238E27FC236}">
                <a16:creationId xmlns:a16="http://schemas.microsoft.com/office/drawing/2014/main" id="{70D74533-8DED-F42E-63B1-8EA5C64BDAFD}"/>
              </a:ext>
              <a:ext uri="{C183D7F6-B498-43B3-948B-1728B52AA6E4}">
                <adec:decorative xmlns:adec="http://schemas.microsoft.com/office/drawing/2017/decorative" val="1"/>
              </a:ext>
            </a:extLst>
          </p:cNvPr>
          <p:cNvPicPr>
            <a:picLocks noChangeAspect="1"/>
          </p:cNvPicPr>
          <p:nvPr/>
        </p:nvPicPr>
        <p:blipFill>
          <a:blip r:embed="rId3"/>
          <a:srcRect b="13118"/>
          <a:stretch/>
        </p:blipFill>
        <p:spPr>
          <a:xfrm flipH="1">
            <a:off x="6711191" y="1108044"/>
            <a:ext cx="4179148" cy="4389274"/>
          </a:xfrm>
          <a:prstGeom prst="rect">
            <a:avLst/>
          </a:prstGeom>
        </p:spPr>
      </p:pic>
    </p:spTree>
    <p:extLst>
      <p:ext uri="{BB962C8B-B14F-4D97-AF65-F5344CB8AC3E}">
        <p14:creationId xmlns:p14="http://schemas.microsoft.com/office/powerpoint/2010/main" val="4213746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a:extLst>
            <a:ext uri="{FF2B5EF4-FFF2-40B4-BE49-F238E27FC236}">
              <a16:creationId xmlns:a16="http://schemas.microsoft.com/office/drawing/2014/main" id="{3E9E8C56-C563-937A-EEC0-A09823D899E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997017A-A4E8-AD66-890F-EF6127BEDE3A}"/>
              </a:ext>
            </a:extLst>
          </p:cNvPr>
          <p:cNvSpPr>
            <a:spLocks noGrp="1"/>
          </p:cNvSpPr>
          <p:nvPr>
            <p:ph type="title"/>
          </p:nvPr>
        </p:nvSpPr>
        <p:spPr>
          <a:xfrm>
            <a:off x="341999" y="477338"/>
            <a:ext cx="6530141" cy="1080000"/>
          </a:xfrm>
        </p:spPr>
        <p:txBody>
          <a:bodyPr/>
          <a:lstStyle/>
          <a:p>
            <a:r>
              <a:rPr lang="da-DK" sz="4400"/>
              <a:t>Nerveskader</a:t>
            </a:r>
            <a:br>
              <a:rPr lang="da-DK" sz="4400"/>
            </a:br>
            <a:r>
              <a:rPr lang="da-DK" sz="3600" b="0"/>
              <a:t>Sved og hud</a:t>
            </a:r>
          </a:p>
        </p:txBody>
      </p:sp>
      <p:sp>
        <p:nvSpPr>
          <p:cNvPr id="3" name="Pladsholder til indhold 2">
            <a:extLst>
              <a:ext uri="{FF2B5EF4-FFF2-40B4-BE49-F238E27FC236}">
                <a16:creationId xmlns:a16="http://schemas.microsoft.com/office/drawing/2014/main" id="{E0E248EB-AAD0-4F79-DEF1-83510381370D}"/>
              </a:ext>
            </a:extLst>
          </p:cNvPr>
          <p:cNvSpPr>
            <a:spLocks noGrp="1"/>
          </p:cNvSpPr>
          <p:nvPr>
            <p:ph idx="1"/>
          </p:nvPr>
        </p:nvSpPr>
        <p:spPr>
          <a:xfrm>
            <a:off x="342000" y="1356055"/>
            <a:ext cx="5570721" cy="4461364"/>
          </a:xfrm>
        </p:spPr>
        <p:txBody>
          <a:bodyPr vert="horz" lIns="0" tIns="0" rIns="0" bIns="0" rtlCol="0" anchor="t">
            <a:noAutofit/>
          </a:bodyPr>
          <a:lstStyle/>
          <a:p>
            <a:pPr>
              <a:buFont typeface="Arial"/>
            </a:pPr>
            <a:endParaRPr lang="da-DK"/>
          </a:p>
          <a:p>
            <a:pPr marL="0" indent="0">
              <a:buNone/>
            </a:pPr>
            <a:r>
              <a:rPr lang="da-DK" b="1"/>
              <a:t>Symptomer:</a:t>
            </a:r>
          </a:p>
          <a:p>
            <a:pPr marL="182245" indent="-182245"/>
            <a:r>
              <a:rPr lang="da-DK"/>
              <a:t>Nedsat eller øget svedproduktion</a:t>
            </a:r>
          </a:p>
          <a:p>
            <a:pPr marL="182245" indent="-182245"/>
            <a:r>
              <a:rPr lang="da-DK"/>
              <a:t>Tør hud (især på fødderne)</a:t>
            </a:r>
          </a:p>
          <a:p>
            <a:pPr marL="182245" indent="-182245"/>
            <a:r>
              <a:rPr lang="da-DK"/>
              <a:t>Øget risiko for hudrevner</a:t>
            </a:r>
          </a:p>
          <a:p>
            <a:pPr marL="182245" indent="-182245"/>
            <a:endParaRPr lang="da-DK"/>
          </a:p>
          <a:p>
            <a:pPr marL="0" indent="0">
              <a:buNone/>
            </a:pPr>
            <a:r>
              <a:rPr lang="da-DK" b="1"/>
              <a:t>Hjælp din borger med forebyggende tiltag:</a:t>
            </a:r>
          </a:p>
          <a:p>
            <a:pPr marL="182245" indent="-182245"/>
            <a:r>
              <a:rPr lang="da-DK"/>
              <a:t>Daglig hudpleje med fedt- eller fugtighedscreme</a:t>
            </a:r>
          </a:p>
          <a:p>
            <a:pPr marL="182245" indent="-182245"/>
            <a:r>
              <a:rPr lang="da-DK"/>
              <a:t>Undgå meget varme bade, som kan udtørre huden</a:t>
            </a:r>
          </a:p>
          <a:p>
            <a:pPr marL="182245" indent="-182245"/>
            <a:r>
              <a:rPr lang="da-DK"/>
              <a:t>Regelmæssig inspektion af huden, især på fødderne</a:t>
            </a:r>
          </a:p>
          <a:p>
            <a:pPr marL="182245" indent="-182245"/>
            <a:r>
              <a:rPr lang="da-DK"/>
              <a:t>Holde huden hel, ren og tør</a:t>
            </a:r>
          </a:p>
        </p:txBody>
      </p:sp>
      <p:sp>
        <p:nvSpPr>
          <p:cNvPr id="8" name="Pladsholder til billede 7">
            <a:extLst>
              <a:ext uri="{FF2B5EF4-FFF2-40B4-BE49-F238E27FC236}">
                <a16:creationId xmlns:a16="http://schemas.microsoft.com/office/drawing/2014/main" id="{0FDDD838-CF56-42CC-0161-CDA1630FD46E}"/>
              </a:ext>
            </a:extLst>
          </p:cNvPr>
          <p:cNvSpPr>
            <a:spLocks noGrp="1"/>
          </p:cNvSpPr>
          <p:nvPr>
            <p:ph type="pic" sz="quarter" idx="14"/>
          </p:nvPr>
        </p:nvSpPr>
        <p:spPr>
          <a:solidFill>
            <a:schemeClr val="accent2"/>
          </a:solidFill>
          <a:ln>
            <a:solidFill>
              <a:srgbClr val="FFC000"/>
            </a:solidFill>
          </a:ln>
        </p:spPr>
        <p:txBody>
          <a:bodyPr/>
          <a:lstStyle/>
          <a:p>
            <a:endParaRPr lang="da-DK"/>
          </a:p>
        </p:txBody>
      </p:sp>
      <p:pic>
        <p:nvPicPr>
          <p:cNvPr id="2058" name="Picture 10">
            <a:extLst>
              <a:ext uri="{FF2B5EF4-FFF2-40B4-BE49-F238E27FC236}">
                <a16:creationId xmlns:a16="http://schemas.microsoft.com/office/drawing/2014/main" id="{F73E206C-E8D2-17A2-44BA-44DB5AB0AAF8}"/>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655" b="16804"/>
          <a:stretch>
            <a:fillRect/>
          </a:stretch>
        </p:blipFill>
        <p:spPr bwMode="auto">
          <a:xfrm>
            <a:off x="7618243" y="2122304"/>
            <a:ext cx="2888901" cy="2274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4981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a:extLst>
            <a:ext uri="{FF2B5EF4-FFF2-40B4-BE49-F238E27FC236}">
              <a16:creationId xmlns:a16="http://schemas.microsoft.com/office/drawing/2014/main" id="{D79E4897-C188-5390-0F61-DED48401AD34}"/>
            </a:ext>
          </a:extLst>
        </p:cNvPr>
        <p:cNvGrpSpPr/>
        <p:nvPr/>
      </p:nvGrpSpPr>
      <p:grpSpPr>
        <a:xfrm>
          <a:off x="0" y="0"/>
          <a:ext cx="0" cy="0"/>
          <a:chOff x="0" y="0"/>
          <a:chExt cx="0" cy="0"/>
        </a:xfrm>
      </p:grpSpPr>
      <p:sp>
        <p:nvSpPr>
          <p:cNvPr id="12" name="Titel 1">
            <a:extLst>
              <a:ext uri="{FF2B5EF4-FFF2-40B4-BE49-F238E27FC236}">
                <a16:creationId xmlns:a16="http://schemas.microsoft.com/office/drawing/2014/main" id="{DA348767-87F5-945D-FE2C-10D3F5443877}"/>
              </a:ext>
            </a:extLst>
          </p:cNvPr>
          <p:cNvSpPr txBox="1">
            <a:spLocks/>
          </p:cNvSpPr>
          <p:nvPr/>
        </p:nvSpPr>
        <p:spPr>
          <a:xfrm>
            <a:off x="341999" y="477338"/>
            <a:ext cx="7772098" cy="527837"/>
          </a:xfrm>
          <a:prstGeom prst="rect">
            <a:avLst/>
          </a:prstGeom>
        </p:spPr>
        <p:txBody>
          <a:bodyPr vert="horz" lIns="0" tIns="0" rIns="0" bIns="0" rtlCol="0" anchor="t" anchorCtr="0">
            <a:spAutoFit/>
          </a:bodyPr>
          <a:lstStyle>
            <a:lvl1pPr algn="l" defTabSz="914400" rtl="0" eaLnBrk="1" latinLnBrk="0" hangingPunct="1">
              <a:lnSpc>
                <a:spcPct val="85000"/>
              </a:lnSpc>
              <a:spcBef>
                <a:spcPct val="0"/>
              </a:spcBef>
              <a:buNone/>
              <a:defRPr sz="4400" b="1" kern="1200">
                <a:solidFill>
                  <a:schemeClr val="tx1"/>
                </a:solidFill>
                <a:latin typeface="+mj-lt"/>
                <a:ea typeface="+mj-ea"/>
                <a:cs typeface="+mj-cs"/>
              </a:defRPr>
            </a:lvl1pPr>
          </a:lstStyle>
          <a:p>
            <a:r>
              <a:rPr lang="da-DK" sz="4000"/>
              <a:t>Nerveskader og diabetes</a:t>
            </a:r>
          </a:p>
        </p:txBody>
      </p:sp>
      <p:sp>
        <p:nvSpPr>
          <p:cNvPr id="11" name="Titel 2">
            <a:extLst>
              <a:ext uri="{FF2B5EF4-FFF2-40B4-BE49-F238E27FC236}">
                <a16:creationId xmlns:a16="http://schemas.microsoft.com/office/drawing/2014/main" id="{EE6D1241-C336-5EC9-5F89-49AA7ABC96C3}"/>
              </a:ext>
            </a:extLst>
          </p:cNvPr>
          <p:cNvSpPr txBox="1">
            <a:spLocks/>
          </p:cNvSpPr>
          <p:nvPr/>
        </p:nvSpPr>
        <p:spPr>
          <a:xfrm>
            <a:off x="341999" y="1005175"/>
            <a:ext cx="4856197" cy="422295"/>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r>
              <a:rPr lang="da-DK" b="0"/>
              <a:t>Hjerte og kredsløb</a:t>
            </a:r>
          </a:p>
        </p:txBody>
      </p:sp>
      <p:sp>
        <p:nvSpPr>
          <p:cNvPr id="9" name="Pladsholder til indhold 2">
            <a:extLst>
              <a:ext uri="{FF2B5EF4-FFF2-40B4-BE49-F238E27FC236}">
                <a16:creationId xmlns:a16="http://schemas.microsoft.com/office/drawing/2014/main" id="{A4542987-3430-3094-CDF9-4AB0F0869E37}"/>
              </a:ext>
            </a:extLst>
          </p:cNvPr>
          <p:cNvSpPr txBox="1">
            <a:spLocks/>
          </p:cNvSpPr>
          <p:nvPr/>
        </p:nvSpPr>
        <p:spPr>
          <a:xfrm>
            <a:off x="342000" y="1557338"/>
            <a:ext cx="5570721" cy="4550989"/>
          </a:xfrm>
          <a:prstGeom prst="rect">
            <a:avLst/>
          </a:prstGeom>
        </p:spPr>
        <p:txBody>
          <a:bodyPr vert="horz" lIns="0" tIns="0" rIns="0" bIns="0" rtlCol="0" anchor="t" anchorCtr="0">
            <a:spAutoFit/>
          </a:bodyPr>
          <a:lstStyle>
            <a:lvl1pPr marL="0" indent="0" algn="l" defTabSz="914400" rtl="0" eaLnBrk="1" latinLnBrk="0" hangingPunct="1">
              <a:lnSpc>
                <a:spcPct val="90000"/>
              </a:lnSpc>
              <a:spcBef>
                <a:spcPts val="1000"/>
              </a:spcBef>
              <a:buFont typeface="Arial" panose="020B0604020202020204" pitchFamily="34" charset="0"/>
              <a:buNone/>
              <a:tabLst/>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SzPct val="70000"/>
              <a:buFont typeface="Normal systemskrift"/>
              <a:buNone/>
              <a:tabLst/>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SzPct val="70000"/>
              <a:buFont typeface="Normal systemskrift"/>
              <a:buNone/>
              <a:tabLst/>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SzPct val="70000"/>
              <a:buFont typeface="Normal systemskrift"/>
              <a:buNone/>
              <a:tabLst/>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SzPct val="70000"/>
              <a:buFont typeface="Normal systemskrift"/>
              <a:buNone/>
              <a:tabLst/>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da-DK" sz="1800"/>
          </a:p>
          <a:p>
            <a:r>
              <a:rPr lang="da-DK" b="1"/>
              <a:t>Symptomer:</a:t>
            </a:r>
          </a:p>
          <a:p>
            <a:pPr marL="285750" indent="-285750">
              <a:buFont typeface="Arial" panose="020B0604020202020204" pitchFamily="34" charset="0"/>
              <a:buChar char="•"/>
            </a:pPr>
            <a:r>
              <a:rPr lang="da-DK"/>
              <a:t>Svimmelhed ved stillingsskift (</a:t>
            </a:r>
            <a:r>
              <a:rPr lang="da-DK" err="1"/>
              <a:t>ortostatisk</a:t>
            </a:r>
            <a:r>
              <a:rPr lang="da-DK"/>
              <a:t> </a:t>
            </a:r>
            <a:r>
              <a:rPr lang="da-DK" err="1"/>
              <a:t>hypotenstion</a:t>
            </a:r>
            <a:r>
              <a:rPr lang="da-DK"/>
              <a:t>)</a:t>
            </a:r>
          </a:p>
          <a:p>
            <a:pPr marL="285750" indent="-285750">
              <a:buFont typeface="Arial" panose="020B0604020202020204" pitchFamily="34" charset="0"/>
              <a:buChar char="•"/>
            </a:pPr>
            <a:r>
              <a:rPr lang="da-DK"/>
              <a:t>Nedsat evne til at regulere puls og blodtryk</a:t>
            </a:r>
          </a:p>
          <a:p>
            <a:pPr>
              <a:buFontTx/>
              <a:buChar char="-"/>
            </a:pPr>
            <a:endParaRPr lang="da-DK" b="1"/>
          </a:p>
          <a:p>
            <a:r>
              <a:rPr lang="da-DK" b="1"/>
              <a:t>Hjælp borgeren med forebyggende tiltag:</a:t>
            </a:r>
          </a:p>
          <a:p>
            <a:pPr marL="285750" indent="-285750">
              <a:buFont typeface="Arial" panose="020B0604020202020204" pitchFamily="34" charset="0"/>
              <a:buChar char="•"/>
            </a:pPr>
            <a:r>
              <a:rPr lang="da-DK"/>
              <a:t>Rejse sig langsomt fra seng eller stol</a:t>
            </a:r>
          </a:p>
          <a:p>
            <a:pPr marL="285750" indent="-285750">
              <a:buFont typeface="Arial" panose="020B0604020202020204" pitchFamily="34" charset="0"/>
              <a:buChar char="•"/>
            </a:pPr>
            <a:r>
              <a:rPr lang="da-DK"/>
              <a:t>Drik rigeligt med væske</a:t>
            </a:r>
          </a:p>
          <a:p>
            <a:pPr marL="285750" indent="-285750">
              <a:buFont typeface="Arial" panose="020B0604020202020204" pitchFamily="34" charset="0"/>
              <a:buChar char="•"/>
            </a:pPr>
            <a:r>
              <a:rPr lang="da-DK"/>
              <a:t>Undgå langvarig stående stilling</a:t>
            </a:r>
          </a:p>
          <a:p>
            <a:pPr marL="285750" indent="-285750">
              <a:buFont typeface="Arial" panose="020B0604020202020204" pitchFamily="34" charset="0"/>
              <a:buChar char="•"/>
            </a:pPr>
            <a:r>
              <a:rPr lang="da-DK"/>
              <a:t>Støttestrømper kan forbedre blodcirkulationen</a:t>
            </a:r>
          </a:p>
          <a:p>
            <a:endParaRPr lang="da-DK" sz="1800" b="1"/>
          </a:p>
        </p:txBody>
      </p:sp>
      <p:sp>
        <p:nvSpPr>
          <p:cNvPr id="13" name="Ellipse 12">
            <a:extLst>
              <a:ext uri="{FF2B5EF4-FFF2-40B4-BE49-F238E27FC236}">
                <a16:creationId xmlns:a16="http://schemas.microsoft.com/office/drawing/2014/main" id="{01673E84-A18B-5793-32A5-42772D75A1EC}"/>
              </a:ext>
            </a:extLst>
          </p:cNvPr>
          <p:cNvSpPr>
            <a:spLocks noChangeAspect="1"/>
          </p:cNvSpPr>
          <p:nvPr/>
        </p:nvSpPr>
        <p:spPr>
          <a:xfrm>
            <a:off x="6279279" y="485805"/>
            <a:ext cx="5570721" cy="5570719"/>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Picture 2">
            <a:extLst>
              <a:ext uri="{FF2B5EF4-FFF2-40B4-BE49-F238E27FC236}">
                <a16:creationId xmlns:a16="http://schemas.microsoft.com/office/drawing/2014/main" id="{FB80213E-252A-2838-3269-4276ADA9BAD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9277" y="1953578"/>
            <a:ext cx="2965507" cy="2635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0271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a:extLst>
            <a:ext uri="{FF2B5EF4-FFF2-40B4-BE49-F238E27FC236}">
              <a16:creationId xmlns:a16="http://schemas.microsoft.com/office/drawing/2014/main" id="{2DD96A82-881F-FE4C-9F67-B97CF9752047}"/>
            </a:ext>
          </a:extLst>
        </p:cNvPr>
        <p:cNvGrpSpPr/>
        <p:nvPr/>
      </p:nvGrpSpPr>
      <p:grpSpPr>
        <a:xfrm>
          <a:off x="0" y="0"/>
          <a:ext cx="0" cy="0"/>
          <a:chOff x="0" y="0"/>
          <a:chExt cx="0" cy="0"/>
        </a:xfrm>
      </p:grpSpPr>
      <p:sp>
        <p:nvSpPr>
          <p:cNvPr id="7" name="Titel 1">
            <a:extLst>
              <a:ext uri="{FF2B5EF4-FFF2-40B4-BE49-F238E27FC236}">
                <a16:creationId xmlns:a16="http://schemas.microsoft.com/office/drawing/2014/main" id="{A513A14A-9600-C0A1-02C6-E4848102491D}"/>
              </a:ext>
            </a:extLst>
          </p:cNvPr>
          <p:cNvSpPr txBox="1">
            <a:spLocks/>
          </p:cNvSpPr>
          <p:nvPr/>
        </p:nvSpPr>
        <p:spPr>
          <a:xfrm>
            <a:off x="341999" y="485805"/>
            <a:ext cx="7772098" cy="527837"/>
          </a:xfrm>
          <a:prstGeom prst="rect">
            <a:avLst/>
          </a:prstGeom>
        </p:spPr>
        <p:txBody>
          <a:bodyPr vert="horz" lIns="0" tIns="0" rIns="0" bIns="0" rtlCol="0" anchor="t" anchorCtr="0">
            <a:spAutoFit/>
          </a:bodyPr>
          <a:lstStyle>
            <a:lvl1pPr algn="l" defTabSz="914400" rtl="0" eaLnBrk="1" latinLnBrk="0" hangingPunct="1">
              <a:lnSpc>
                <a:spcPct val="85000"/>
              </a:lnSpc>
              <a:spcBef>
                <a:spcPct val="0"/>
              </a:spcBef>
              <a:buNone/>
              <a:defRPr sz="4400" b="1" kern="1200">
                <a:solidFill>
                  <a:schemeClr val="tx1"/>
                </a:solidFill>
                <a:latin typeface="+mj-lt"/>
                <a:ea typeface="+mj-ea"/>
                <a:cs typeface="+mj-cs"/>
              </a:defRPr>
            </a:lvl1pPr>
          </a:lstStyle>
          <a:p>
            <a:r>
              <a:rPr lang="da-DK" sz="4000"/>
              <a:t>Nerveskader og diabetes</a:t>
            </a:r>
          </a:p>
        </p:txBody>
      </p:sp>
      <p:sp>
        <p:nvSpPr>
          <p:cNvPr id="6" name="Titel 2">
            <a:extLst>
              <a:ext uri="{FF2B5EF4-FFF2-40B4-BE49-F238E27FC236}">
                <a16:creationId xmlns:a16="http://schemas.microsoft.com/office/drawing/2014/main" id="{9FDEE219-5C68-C2A7-C67C-6E64F88DB537}"/>
              </a:ext>
            </a:extLst>
          </p:cNvPr>
          <p:cNvSpPr txBox="1">
            <a:spLocks/>
          </p:cNvSpPr>
          <p:nvPr/>
        </p:nvSpPr>
        <p:spPr>
          <a:xfrm>
            <a:off x="341999" y="1005175"/>
            <a:ext cx="4856197" cy="422295"/>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r>
              <a:rPr lang="da-DK" b="0"/>
              <a:t>Mave og tarm</a:t>
            </a:r>
          </a:p>
        </p:txBody>
      </p:sp>
      <p:sp>
        <p:nvSpPr>
          <p:cNvPr id="2" name="Pladsholder til indhold 2">
            <a:extLst>
              <a:ext uri="{FF2B5EF4-FFF2-40B4-BE49-F238E27FC236}">
                <a16:creationId xmlns:a16="http://schemas.microsoft.com/office/drawing/2014/main" id="{538042A4-D496-7B52-79F4-16B29A08979A}"/>
              </a:ext>
            </a:extLst>
          </p:cNvPr>
          <p:cNvSpPr txBox="1">
            <a:spLocks/>
          </p:cNvSpPr>
          <p:nvPr/>
        </p:nvSpPr>
        <p:spPr>
          <a:xfrm>
            <a:off x="342001" y="1607839"/>
            <a:ext cx="5570721" cy="5794407"/>
          </a:xfrm>
          <a:prstGeom prst="rect">
            <a:avLst/>
          </a:prstGeom>
        </p:spPr>
        <p:txBody>
          <a:bodyPr vert="horz" lIns="0" tIns="0" rIns="0" bIns="0" rtlCol="0" anchor="t" anchorCtr="0">
            <a:spAutoFit/>
          </a:bodyPr>
          <a:lstStyle>
            <a:lvl1pPr marL="0" indent="0" algn="l" defTabSz="914400" rtl="0" eaLnBrk="1" latinLnBrk="0" hangingPunct="1">
              <a:lnSpc>
                <a:spcPct val="90000"/>
              </a:lnSpc>
              <a:spcBef>
                <a:spcPts val="1000"/>
              </a:spcBef>
              <a:buFont typeface="Arial" panose="020B0604020202020204" pitchFamily="34" charset="0"/>
              <a:buNone/>
              <a:tabLst/>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SzPct val="70000"/>
              <a:buFont typeface="Normal systemskrift"/>
              <a:buNone/>
              <a:tabLst/>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SzPct val="70000"/>
              <a:buFont typeface="Normal systemskrift"/>
              <a:buNone/>
              <a:tabLst/>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SzPct val="70000"/>
              <a:buFont typeface="Normal systemskrift"/>
              <a:buNone/>
              <a:tabLst/>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SzPct val="70000"/>
              <a:buFont typeface="Normal systemskrift"/>
              <a:buNone/>
              <a:tabLst/>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a-DK" b="1"/>
              <a:t>Symptomer:</a:t>
            </a:r>
          </a:p>
          <a:p>
            <a:pPr marL="342900" indent="-342900">
              <a:buFont typeface="Arial" panose="020B0604020202020204" pitchFamily="34" charset="0"/>
              <a:buChar char="•"/>
            </a:pPr>
            <a:r>
              <a:rPr lang="da-DK"/>
              <a:t>Langsom mavetømning (</a:t>
            </a:r>
            <a:r>
              <a:rPr lang="da-DK" err="1"/>
              <a:t>gastroparese</a:t>
            </a:r>
            <a:r>
              <a:rPr lang="da-DK"/>
              <a:t>)</a:t>
            </a:r>
          </a:p>
          <a:p>
            <a:pPr marL="342900" indent="-342900">
              <a:buFont typeface="Arial" panose="020B0604020202020204" pitchFamily="34" charset="0"/>
              <a:buChar char="•"/>
            </a:pPr>
            <a:r>
              <a:rPr lang="da-DK"/>
              <a:t>Kvalme og oppustethed</a:t>
            </a:r>
          </a:p>
          <a:p>
            <a:pPr marL="342900" indent="-342900">
              <a:buFont typeface="Arial" panose="020B0604020202020204" pitchFamily="34" charset="0"/>
              <a:buChar char="•"/>
            </a:pPr>
            <a:r>
              <a:rPr lang="da-DK"/>
              <a:t>Diarré eller forstoppelse</a:t>
            </a:r>
          </a:p>
          <a:p>
            <a:pPr>
              <a:buFontTx/>
              <a:buChar char="-"/>
            </a:pPr>
            <a:endParaRPr lang="da-DK"/>
          </a:p>
          <a:p>
            <a:r>
              <a:rPr lang="da-DK" b="1"/>
              <a:t>Hjælp borgeren med forebyggende tiltag:</a:t>
            </a:r>
          </a:p>
          <a:p>
            <a:pPr marL="342900" indent="-342900">
              <a:buFont typeface="Arial" panose="020B0604020202020204" pitchFamily="34" charset="0"/>
              <a:buChar char="•"/>
            </a:pPr>
            <a:r>
              <a:rPr lang="da-DK"/>
              <a:t>Små og hyppige måltider</a:t>
            </a:r>
          </a:p>
          <a:p>
            <a:pPr marL="342900" indent="-342900">
              <a:buFont typeface="Arial" panose="020B0604020202020204" pitchFamily="34" charset="0"/>
              <a:buChar char="•"/>
            </a:pPr>
            <a:r>
              <a:rPr lang="da-DK"/>
              <a:t>Undgå meget fed og tung mad, som forsinker mavetømning</a:t>
            </a:r>
          </a:p>
          <a:p>
            <a:pPr marL="342900" indent="-342900">
              <a:buFont typeface="Arial" panose="020B0604020202020204" pitchFamily="34" charset="0"/>
              <a:buChar char="•"/>
            </a:pPr>
            <a:r>
              <a:rPr lang="da-DK"/>
              <a:t>Drik rigeligt med væske</a:t>
            </a:r>
          </a:p>
          <a:p>
            <a:pPr marL="342900" indent="-342900">
              <a:buFont typeface="Arial" panose="020B0604020202020204" pitchFamily="34" charset="0"/>
              <a:buChar char="•"/>
            </a:pPr>
            <a:r>
              <a:rPr lang="da-DK"/>
              <a:t>Afføringsmidler for at undgå forstoppelse</a:t>
            </a:r>
          </a:p>
          <a:p>
            <a:endParaRPr lang="da-DK" sz="1800"/>
          </a:p>
          <a:p>
            <a:endParaRPr lang="da-DK" b="1"/>
          </a:p>
          <a:p>
            <a:endParaRPr lang="da-DK"/>
          </a:p>
          <a:p>
            <a:endParaRPr lang="da-DK"/>
          </a:p>
        </p:txBody>
      </p:sp>
      <p:sp>
        <p:nvSpPr>
          <p:cNvPr id="8" name="Ellipse 7">
            <a:extLst>
              <a:ext uri="{FF2B5EF4-FFF2-40B4-BE49-F238E27FC236}">
                <a16:creationId xmlns:a16="http://schemas.microsoft.com/office/drawing/2014/main" id="{44A7CEE0-EAB3-06A9-B09B-4E28D9866886}"/>
              </a:ext>
            </a:extLst>
          </p:cNvPr>
          <p:cNvSpPr>
            <a:spLocks noChangeAspect="1"/>
          </p:cNvSpPr>
          <p:nvPr/>
        </p:nvSpPr>
        <p:spPr>
          <a:xfrm>
            <a:off x="6279279" y="485805"/>
            <a:ext cx="5570721" cy="5570719"/>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4" name="Picture 2" descr="Et billede, der indeholder Grafik, kunst, clipart, tegning&#10;&#10;AI-genereret indhold kan være ukorrekt.">
            <a:extLst>
              <a:ext uri="{FF2B5EF4-FFF2-40B4-BE49-F238E27FC236}">
                <a16:creationId xmlns:a16="http://schemas.microsoft.com/office/drawing/2014/main" id="{4C9474D4-70D1-EB9D-2B30-FA00A5E5767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6645"/>
          <a:stretch>
            <a:fillRect/>
          </a:stretch>
        </p:blipFill>
        <p:spPr bwMode="auto">
          <a:xfrm>
            <a:off x="8053778" y="3145389"/>
            <a:ext cx="2021723" cy="24146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Et billede, der indeholder clipart, tegning, skitse, illustration/afbildning&#10;&#10;AI-genereret indhold kan være ukorrekt.">
            <a:extLst>
              <a:ext uri="{FF2B5EF4-FFF2-40B4-BE49-F238E27FC236}">
                <a16:creationId xmlns:a16="http://schemas.microsoft.com/office/drawing/2014/main" id="{0776F76D-7B65-1E22-798F-0D2C1E7066B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4641"/>
          <a:stretch>
            <a:fillRect/>
          </a:stretch>
        </p:blipFill>
        <p:spPr bwMode="auto">
          <a:xfrm>
            <a:off x="8231543" y="892704"/>
            <a:ext cx="1927277" cy="2275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14507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a:extLst>
            <a:ext uri="{FF2B5EF4-FFF2-40B4-BE49-F238E27FC236}">
              <a16:creationId xmlns:a16="http://schemas.microsoft.com/office/drawing/2014/main" id="{FBB39F60-FA7E-E039-5969-1D2E14C0C586}"/>
            </a:ext>
          </a:extLst>
        </p:cNvPr>
        <p:cNvGrpSpPr/>
        <p:nvPr/>
      </p:nvGrpSpPr>
      <p:grpSpPr>
        <a:xfrm>
          <a:off x="0" y="0"/>
          <a:ext cx="0" cy="0"/>
          <a:chOff x="0" y="0"/>
          <a:chExt cx="0" cy="0"/>
        </a:xfrm>
      </p:grpSpPr>
      <p:sp>
        <p:nvSpPr>
          <p:cNvPr id="14" name="Titel 1">
            <a:extLst>
              <a:ext uri="{FF2B5EF4-FFF2-40B4-BE49-F238E27FC236}">
                <a16:creationId xmlns:a16="http://schemas.microsoft.com/office/drawing/2014/main" id="{0B82BBF4-C03E-1881-66B9-19A5780BE337}"/>
              </a:ext>
            </a:extLst>
          </p:cNvPr>
          <p:cNvSpPr txBox="1">
            <a:spLocks/>
          </p:cNvSpPr>
          <p:nvPr/>
        </p:nvSpPr>
        <p:spPr>
          <a:xfrm>
            <a:off x="341999" y="485805"/>
            <a:ext cx="7772098" cy="527837"/>
          </a:xfrm>
          <a:prstGeom prst="rect">
            <a:avLst/>
          </a:prstGeom>
        </p:spPr>
        <p:txBody>
          <a:bodyPr vert="horz" lIns="0" tIns="0" rIns="0" bIns="0" rtlCol="0" anchor="t" anchorCtr="0">
            <a:spAutoFit/>
          </a:bodyPr>
          <a:lstStyle>
            <a:lvl1pPr algn="l" defTabSz="914400" rtl="0" eaLnBrk="1" latinLnBrk="0" hangingPunct="1">
              <a:lnSpc>
                <a:spcPct val="85000"/>
              </a:lnSpc>
              <a:spcBef>
                <a:spcPct val="0"/>
              </a:spcBef>
              <a:buNone/>
              <a:defRPr sz="4400" b="1" kern="1200">
                <a:solidFill>
                  <a:schemeClr val="tx1"/>
                </a:solidFill>
                <a:latin typeface="+mj-lt"/>
                <a:ea typeface="+mj-ea"/>
                <a:cs typeface="+mj-cs"/>
              </a:defRPr>
            </a:lvl1pPr>
          </a:lstStyle>
          <a:p>
            <a:r>
              <a:rPr lang="da-DK" sz="4000"/>
              <a:t>Nerveskader og diabetes</a:t>
            </a:r>
          </a:p>
        </p:txBody>
      </p:sp>
      <p:sp>
        <p:nvSpPr>
          <p:cNvPr id="13" name="Titel 2">
            <a:extLst>
              <a:ext uri="{FF2B5EF4-FFF2-40B4-BE49-F238E27FC236}">
                <a16:creationId xmlns:a16="http://schemas.microsoft.com/office/drawing/2014/main" id="{AE99DE5E-F488-C201-32FD-7FBB066D243F}"/>
              </a:ext>
            </a:extLst>
          </p:cNvPr>
          <p:cNvSpPr txBox="1">
            <a:spLocks/>
          </p:cNvSpPr>
          <p:nvPr/>
        </p:nvSpPr>
        <p:spPr>
          <a:xfrm>
            <a:off x="341999" y="1005175"/>
            <a:ext cx="4856197" cy="422295"/>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r>
              <a:rPr lang="da-DK" b="0"/>
              <a:t>Blæren</a:t>
            </a:r>
          </a:p>
        </p:txBody>
      </p:sp>
      <p:sp>
        <p:nvSpPr>
          <p:cNvPr id="10" name="Pladsholder til indhold 2">
            <a:extLst>
              <a:ext uri="{FF2B5EF4-FFF2-40B4-BE49-F238E27FC236}">
                <a16:creationId xmlns:a16="http://schemas.microsoft.com/office/drawing/2014/main" id="{73EFFABA-715F-DB20-3239-70D1DD8872C9}"/>
              </a:ext>
            </a:extLst>
          </p:cNvPr>
          <p:cNvSpPr txBox="1">
            <a:spLocks/>
          </p:cNvSpPr>
          <p:nvPr/>
        </p:nvSpPr>
        <p:spPr>
          <a:xfrm>
            <a:off x="426422" y="1600135"/>
            <a:ext cx="5570721" cy="5877506"/>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ts val="1000"/>
              </a:spcBef>
              <a:buFont typeface="Arial" panose="020B0604020202020204" pitchFamily="34" charset="0"/>
              <a:buNone/>
              <a:tabLst/>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SzPct val="70000"/>
              <a:buFont typeface="Normal systemskrift"/>
              <a:buNone/>
              <a:tabLst/>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SzPct val="70000"/>
              <a:buFont typeface="Normal systemskrift"/>
              <a:buNone/>
              <a:tabLst/>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SzPct val="70000"/>
              <a:buFont typeface="Normal systemskrift"/>
              <a:buNone/>
              <a:tabLst/>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SzPct val="70000"/>
              <a:buFont typeface="Normal systemskrift"/>
              <a:buNone/>
              <a:tabLst/>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a-DK" b="1"/>
              <a:t>Symptomer:</a:t>
            </a:r>
          </a:p>
          <a:p>
            <a:pPr marL="285750" indent="-285750">
              <a:buFont typeface="Arial" panose="020B0604020202020204" pitchFamily="34" charset="0"/>
              <a:buChar char="•"/>
            </a:pPr>
            <a:r>
              <a:rPr lang="da-DK"/>
              <a:t>Problemer med at tømme blæren helt (urinretention)</a:t>
            </a:r>
          </a:p>
          <a:p>
            <a:pPr marL="285750" indent="-285750">
              <a:buFont typeface="Arial" panose="020B0604020202020204" pitchFamily="34" charset="0"/>
              <a:buChar char="•"/>
            </a:pPr>
            <a:r>
              <a:rPr lang="da-DK"/>
              <a:t>Øget risiko for blærebetændelse</a:t>
            </a:r>
          </a:p>
          <a:p>
            <a:pPr marL="285750" indent="-285750">
              <a:buFont typeface="Arial" panose="020B0604020202020204" pitchFamily="34" charset="0"/>
              <a:buChar char="•"/>
            </a:pPr>
            <a:r>
              <a:rPr lang="da-DK"/>
              <a:t>Overaktiv blære med evt. urininkontinens</a:t>
            </a:r>
          </a:p>
          <a:p>
            <a:endParaRPr lang="da-DK" sz="900"/>
          </a:p>
          <a:p>
            <a:r>
              <a:rPr lang="da-DK" b="1"/>
              <a:t>Hjælp borgeren med forebyggende tiltag:</a:t>
            </a:r>
          </a:p>
          <a:p>
            <a:pPr marL="285750" indent="-285750">
              <a:buFont typeface="Arial" panose="020B0604020202020204" pitchFamily="34" charset="0"/>
              <a:buChar char="•"/>
            </a:pPr>
            <a:r>
              <a:rPr lang="da-DK"/>
              <a:t>Regelmæssig vandladning og tømning af blæren</a:t>
            </a:r>
          </a:p>
          <a:p>
            <a:pPr marL="285750" indent="-285750">
              <a:buFont typeface="Arial" panose="020B0604020202020204" pitchFamily="34" charset="0"/>
              <a:buChar char="•"/>
            </a:pPr>
            <a:r>
              <a:rPr lang="da-DK"/>
              <a:t>Drikke rigeligt med væske</a:t>
            </a:r>
          </a:p>
          <a:p>
            <a:pPr marL="285750" indent="-285750">
              <a:buFont typeface="Arial" panose="020B0604020202020204" pitchFamily="34" charset="0"/>
              <a:buChar char="•"/>
            </a:pPr>
            <a:r>
              <a:rPr lang="da-DK"/>
              <a:t>Bækkenbundsøvelser</a:t>
            </a:r>
          </a:p>
          <a:p>
            <a:pPr marL="285750" indent="-285750">
              <a:buFont typeface="Arial" panose="020B0604020202020204" pitchFamily="34" charset="0"/>
              <a:buChar char="•"/>
            </a:pPr>
            <a:r>
              <a:rPr lang="da-DK"/>
              <a:t>God intimhygiejne</a:t>
            </a:r>
          </a:p>
          <a:p>
            <a:pPr marL="285750" indent="-285750">
              <a:buFont typeface="Arial" panose="020B0604020202020204" pitchFamily="34" charset="0"/>
              <a:buChar char="•"/>
            </a:pPr>
            <a:r>
              <a:rPr lang="da-DK"/>
              <a:t>Reagere på symptomer på urinvejsinfektion</a:t>
            </a:r>
          </a:p>
          <a:p>
            <a:endParaRPr lang="da-DK" b="1"/>
          </a:p>
          <a:p>
            <a:pPr>
              <a:buFontTx/>
              <a:buChar char="-"/>
            </a:pPr>
            <a:endParaRPr lang="da-DK"/>
          </a:p>
          <a:p>
            <a:endParaRPr lang="da-DK" sz="2400"/>
          </a:p>
        </p:txBody>
      </p:sp>
      <p:sp>
        <p:nvSpPr>
          <p:cNvPr id="12" name="Ellipse 11">
            <a:extLst>
              <a:ext uri="{FF2B5EF4-FFF2-40B4-BE49-F238E27FC236}">
                <a16:creationId xmlns:a16="http://schemas.microsoft.com/office/drawing/2014/main" id="{E5E623BE-55BD-CAFF-D371-A06F50E44FB1}"/>
              </a:ext>
            </a:extLst>
          </p:cNvPr>
          <p:cNvSpPr>
            <a:spLocks noChangeAspect="1"/>
          </p:cNvSpPr>
          <p:nvPr/>
        </p:nvSpPr>
        <p:spPr>
          <a:xfrm>
            <a:off x="6279279" y="485805"/>
            <a:ext cx="5570721" cy="5570719"/>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1" name="Picture 3">
            <a:extLst>
              <a:ext uri="{FF2B5EF4-FFF2-40B4-BE49-F238E27FC236}">
                <a16:creationId xmlns:a16="http://schemas.microsoft.com/office/drawing/2014/main" id="{369D3A09-9C3B-E506-1DC1-3EC207F42F7C}"/>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8491"/>
          <a:stretch>
            <a:fillRect/>
          </a:stretch>
        </p:blipFill>
        <p:spPr bwMode="auto">
          <a:xfrm>
            <a:off x="7510286" y="1613689"/>
            <a:ext cx="3108706" cy="3630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0029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a:extLst>
            <a:ext uri="{FF2B5EF4-FFF2-40B4-BE49-F238E27FC236}">
              <a16:creationId xmlns:a16="http://schemas.microsoft.com/office/drawing/2014/main" id="{D5DA49CC-34E5-F7F8-87B9-99EFE017996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D7C9EB7-C233-2CC6-E62E-8AF37F4A8346}"/>
              </a:ext>
            </a:extLst>
          </p:cNvPr>
          <p:cNvSpPr>
            <a:spLocks noGrp="1"/>
          </p:cNvSpPr>
          <p:nvPr>
            <p:ph type="ctrTitle"/>
          </p:nvPr>
        </p:nvSpPr>
        <p:spPr>
          <a:xfrm>
            <a:off x="402960" y="1756410"/>
            <a:ext cx="4318569" cy="1051506"/>
          </a:xfrm>
        </p:spPr>
        <p:txBody>
          <a:bodyPr/>
          <a:lstStyle/>
          <a:p>
            <a:r>
              <a:rPr lang="da-DK" sz="3600" b="0" i="1"/>
              <a:t>Tid til….</a:t>
            </a:r>
            <a:br>
              <a:rPr lang="da-DK"/>
            </a:br>
            <a:r>
              <a:rPr lang="da-DK"/>
              <a:t>        Dialogkort</a:t>
            </a:r>
          </a:p>
        </p:txBody>
      </p:sp>
    </p:spTree>
    <p:extLst>
      <p:ext uri="{BB962C8B-B14F-4D97-AF65-F5344CB8AC3E}">
        <p14:creationId xmlns:p14="http://schemas.microsoft.com/office/powerpoint/2010/main" val="2193744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6DE06696-8667-E914-807A-34C0C9111327}"/>
              </a:ext>
            </a:extLst>
          </p:cNvPr>
          <p:cNvSpPr txBox="1">
            <a:spLocks/>
          </p:cNvSpPr>
          <p:nvPr/>
        </p:nvSpPr>
        <p:spPr>
          <a:xfrm>
            <a:off x="341999" y="485805"/>
            <a:ext cx="7772098" cy="527837"/>
          </a:xfrm>
          <a:prstGeom prst="rect">
            <a:avLst/>
          </a:prstGeom>
        </p:spPr>
        <p:txBody>
          <a:bodyPr vert="horz" lIns="0" tIns="0" rIns="0" bIns="0" rtlCol="0" anchor="t" anchorCtr="0">
            <a:spAutoFit/>
          </a:bodyPr>
          <a:lstStyle>
            <a:lvl1pPr algn="l" defTabSz="914400" rtl="0" eaLnBrk="1" latinLnBrk="0" hangingPunct="1">
              <a:lnSpc>
                <a:spcPct val="85000"/>
              </a:lnSpc>
              <a:spcBef>
                <a:spcPct val="0"/>
              </a:spcBef>
              <a:buNone/>
              <a:defRPr sz="4400" b="1" kern="1200">
                <a:solidFill>
                  <a:schemeClr val="tx1"/>
                </a:solidFill>
                <a:latin typeface="+mj-lt"/>
                <a:ea typeface="+mj-ea"/>
                <a:cs typeface="+mj-cs"/>
              </a:defRPr>
            </a:lvl1pPr>
          </a:lstStyle>
          <a:p>
            <a:r>
              <a:rPr lang="da-DK" sz="4000"/>
              <a:t>Nyreskader og diabetes</a:t>
            </a:r>
          </a:p>
        </p:txBody>
      </p:sp>
      <p:sp>
        <p:nvSpPr>
          <p:cNvPr id="18" name="Undertitel 17">
            <a:extLst>
              <a:ext uri="{FF2B5EF4-FFF2-40B4-BE49-F238E27FC236}">
                <a16:creationId xmlns:a16="http://schemas.microsoft.com/office/drawing/2014/main" id="{9C4F6590-B5CE-874D-B070-6DDEB2E58CB4}"/>
              </a:ext>
            </a:extLst>
          </p:cNvPr>
          <p:cNvSpPr>
            <a:spLocks noGrp="1"/>
          </p:cNvSpPr>
          <p:nvPr>
            <p:ph type="subTitle" idx="1"/>
          </p:nvPr>
        </p:nvSpPr>
        <p:spPr>
          <a:xfrm>
            <a:off x="401093" y="1255261"/>
            <a:ext cx="7767567" cy="3421449"/>
          </a:xfrm>
        </p:spPr>
        <p:txBody>
          <a:bodyPr/>
          <a:lstStyle/>
          <a:p>
            <a:pPr>
              <a:lnSpc>
                <a:spcPct val="100000"/>
              </a:lnSpc>
            </a:pPr>
            <a:r>
              <a:rPr lang="da-DK"/>
              <a:t>Langvarigt forhøjet blodsukker og blodtryk kan skade nyrerne.</a:t>
            </a:r>
          </a:p>
          <a:p>
            <a:r>
              <a:rPr lang="da-DK"/>
              <a:t>Over tid kan det føre til:</a:t>
            </a:r>
          </a:p>
          <a:p>
            <a:pPr marL="342900" indent="-342900">
              <a:buFont typeface="Arial" panose="05000000000000000000" pitchFamily="2" charset="2"/>
              <a:buChar char="•"/>
            </a:pPr>
            <a:r>
              <a:rPr lang="da-DK"/>
              <a:t>Protein i urinen</a:t>
            </a:r>
          </a:p>
          <a:p>
            <a:pPr marL="342900" indent="-342900">
              <a:buFont typeface="Arial" panose="05000000000000000000" pitchFamily="2" charset="2"/>
              <a:buChar char="•"/>
            </a:pPr>
            <a:r>
              <a:rPr lang="da-DK"/>
              <a:t>Nedsat nyrefunktion</a:t>
            </a:r>
          </a:p>
          <a:p>
            <a:pPr marL="342900" indent="-342900">
              <a:buFont typeface="Arial" panose="05000000000000000000" pitchFamily="2" charset="2"/>
              <a:buChar char="•"/>
            </a:pPr>
            <a:r>
              <a:rPr lang="da-DK"/>
              <a:t>Nyresvigt</a:t>
            </a:r>
          </a:p>
          <a:p>
            <a:endParaRPr lang="da-DK" b="1"/>
          </a:p>
          <a:p>
            <a:r>
              <a:rPr lang="da-DK"/>
              <a:t>Nyreskade</a:t>
            </a:r>
            <a:r>
              <a:rPr lang="da-DK" b="1"/>
              <a:t> </a:t>
            </a:r>
            <a:r>
              <a:rPr lang="da-DK"/>
              <a:t>giver</a:t>
            </a:r>
            <a:r>
              <a:rPr lang="da-DK" b="1"/>
              <a:t> </a:t>
            </a:r>
            <a:r>
              <a:rPr lang="da-DK" b="1" u="sng"/>
              <a:t>ingen</a:t>
            </a:r>
            <a:r>
              <a:rPr lang="da-DK" b="1"/>
              <a:t> </a:t>
            </a:r>
            <a:r>
              <a:rPr lang="da-DK"/>
              <a:t>symptomer indtil </a:t>
            </a:r>
            <a:br>
              <a:rPr lang="da-DK"/>
            </a:br>
            <a:r>
              <a:rPr lang="da-DK"/>
              <a:t>70-80% af nyrefunktionen er tabt </a:t>
            </a:r>
          </a:p>
          <a:p>
            <a:pPr marL="342900" indent="-342900">
              <a:buFont typeface="Arial" panose="05000000000000000000" pitchFamily="2" charset="2"/>
              <a:buChar char="•"/>
            </a:pPr>
            <a:endParaRPr lang="da-DK"/>
          </a:p>
        </p:txBody>
      </p:sp>
      <p:sp>
        <p:nvSpPr>
          <p:cNvPr id="7" name="TextBox 5">
            <a:extLst>
              <a:ext uri="{FF2B5EF4-FFF2-40B4-BE49-F238E27FC236}">
                <a16:creationId xmlns:a16="http://schemas.microsoft.com/office/drawing/2014/main" id="{723B224B-8686-4582-9145-E0B9BB3349A8}"/>
              </a:ext>
            </a:extLst>
          </p:cNvPr>
          <p:cNvSpPr txBox="1"/>
          <p:nvPr/>
        </p:nvSpPr>
        <p:spPr>
          <a:xfrm>
            <a:off x="401093" y="4657061"/>
            <a:ext cx="6870103" cy="1099069"/>
          </a:xfrm>
          <a:prstGeom prst="rect">
            <a:avLst/>
          </a:prstGeom>
          <a:noFill/>
        </p:spPr>
        <p:txBody>
          <a:bodyPr rot="0" spcFirstLastPara="0" vertOverflow="overflow" horzOverflow="overflow" vert="horz" wrap="square" lIns="0" tIns="0" rIns="0" bIns="108000" numCol="1" spcCol="0" rtlCol="0" fromWordArt="0" anchor="t" anchorCtr="0" forceAA="0" compatLnSpc="1">
            <a:prstTxWarp prst="textNoShape">
              <a:avLst/>
            </a:prstTxWarp>
            <a:spAutoFit/>
          </a:bodyPr>
          <a:lstStyle/>
          <a:p>
            <a:r>
              <a:rPr lang="da-DK" sz="2000" b="1"/>
              <a:t>Hjælp borgeren med forebyggende tiltag:</a:t>
            </a:r>
          </a:p>
          <a:p>
            <a:pPr marL="342900" indent="-342900">
              <a:lnSpc>
                <a:spcPct val="90000"/>
              </a:lnSpc>
              <a:spcBef>
                <a:spcPts val="1000"/>
              </a:spcBef>
              <a:buFont typeface="Arial"/>
              <a:buChar char="•"/>
            </a:pPr>
            <a:r>
              <a:rPr lang="da-DK" sz="2000" noProof="0"/>
              <a:t>At få urinen undersøgt og få taget blodprøver </a:t>
            </a:r>
            <a:br>
              <a:rPr lang="da-DK" sz="2000" noProof="0"/>
            </a:br>
            <a:r>
              <a:rPr lang="da-DK" sz="2000" noProof="0"/>
              <a:t>ved lægen x 1 årligt</a:t>
            </a:r>
          </a:p>
        </p:txBody>
      </p:sp>
      <p:grpSp>
        <p:nvGrpSpPr>
          <p:cNvPr id="3" name="Gruppe 2">
            <a:extLst>
              <a:ext uri="{FF2B5EF4-FFF2-40B4-BE49-F238E27FC236}">
                <a16:creationId xmlns:a16="http://schemas.microsoft.com/office/drawing/2014/main" id="{0456ECFF-D276-D9B2-5CB9-A6A667B733F2}"/>
              </a:ext>
              <a:ext uri="{C183D7F6-B498-43B3-948B-1728B52AA6E4}">
                <adec:decorative xmlns:adec="http://schemas.microsoft.com/office/drawing/2017/decorative" val="1"/>
              </a:ext>
            </a:extLst>
          </p:cNvPr>
          <p:cNvGrpSpPr>
            <a:grpSpLocks noChangeAspect="1"/>
          </p:cNvGrpSpPr>
          <p:nvPr/>
        </p:nvGrpSpPr>
        <p:grpSpPr>
          <a:xfrm>
            <a:off x="8184844" y="581945"/>
            <a:ext cx="2847055" cy="2847055"/>
            <a:chOff x="7762405" y="130607"/>
            <a:chExt cx="3676810" cy="3676810"/>
          </a:xfrm>
        </p:grpSpPr>
        <p:sp>
          <p:nvSpPr>
            <p:cNvPr id="9" name="Rektangel 8">
              <a:extLst>
                <a:ext uri="{FF2B5EF4-FFF2-40B4-BE49-F238E27FC236}">
                  <a16:creationId xmlns:a16="http://schemas.microsoft.com/office/drawing/2014/main" id="{B060A9E0-F1C0-633A-3A03-5ED0CCB81EB5}"/>
                </a:ext>
              </a:extLst>
            </p:cNvPr>
            <p:cNvSpPr>
              <a:spLocks noChangeAspect="1"/>
            </p:cNvSpPr>
            <p:nvPr/>
          </p:nvSpPr>
          <p:spPr>
            <a:xfrm>
              <a:off x="7762405" y="130607"/>
              <a:ext cx="3676810" cy="367681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4" name="Billede 3">
              <a:extLst>
                <a:ext uri="{FF2B5EF4-FFF2-40B4-BE49-F238E27FC236}">
                  <a16:creationId xmlns:a16="http://schemas.microsoft.com/office/drawing/2014/main" id="{B7FF990C-CA34-B5CD-AA53-EDBD61A85C4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4696" y="814754"/>
              <a:ext cx="3191526" cy="2397369"/>
            </a:xfrm>
            <a:prstGeom prst="rect">
              <a:avLst/>
            </a:prstGeom>
            <a:noFill/>
          </p:spPr>
        </p:pic>
      </p:grpSp>
      <p:sp>
        <p:nvSpPr>
          <p:cNvPr id="5" name="Ellipse 4">
            <a:extLst>
              <a:ext uri="{FF2B5EF4-FFF2-40B4-BE49-F238E27FC236}">
                <a16:creationId xmlns:a16="http://schemas.microsoft.com/office/drawing/2014/main" id="{2A34DE14-B875-1F70-D32D-BD8CEAA2BC97}"/>
              </a:ext>
              <a:ext uri="{C183D7F6-B498-43B3-948B-1728B52AA6E4}">
                <adec:decorative xmlns:adec="http://schemas.microsoft.com/office/drawing/2017/decorative" val="1"/>
              </a:ext>
            </a:extLst>
          </p:cNvPr>
          <p:cNvSpPr>
            <a:spLocks noChangeAspect="1"/>
          </p:cNvSpPr>
          <p:nvPr/>
        </p:nvSpPr>
        <p:spPr>
          <a:xfrm>
            <a:off x="7991654" y="3437531"/>
            <a:ext cx="3233433" cy="3233433"/>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6" name="Picture 2">
            <a:extLst>
              <a:ext uri="{FF2B5EF4-FFF2-40B4-BE49-F238E27FC236}">
                <a16:creationId xmlns:a16="http://schemas.microsoft.com/office/drawing/2014/main" id="{06C97E7F-AE0B-8E55-2134-D6C5F5C8C5E9}"/>
              </a:ext>
              <a:ext uri="{C183D7F6-B498-43B3-948B-1728B52AA6E4}">
                <adec:decorative xmlns:adec="http://schemas.microsoft.com/office/drawing/2017/decorative" val="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3189"/>
          <a:stretch>
            <a:fillRect/>
          </a:stretch>
        </p:blipFill>
        <p:spPr bwMode="auto">
          <a:xfrm>
            <a:off x="8560614" y="3344905"/>
            <a:ext cx="2471285" cy="3157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76107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a:extLst>
            <a:ext uri="{FF2B5EF4-FFF2-40B4-BE49-F238E27FC236}">
              <a16:creationId xmlns:a16="http://schemas.microsoft.com/office/drawing/2014/main" id="{5A90E741-417C-99D7-14A4-8A3705C98964}"/>
            </a:ext>
          </a:extLst>
        </p:cNvPr>
        <p:cNvGrpSpPr/>
        <p:nvPr/>
      </p:nvGrpSpPr>
      <p:grpSpPr>
        <a:xfrm>
          <a:off x="0" y="0"/>
          <a:ext cx="0" cy="0"/>
          <a:chOff x="0" y="0"/>
          <a:chExt cx="0" cy="0"/>
        </a:xfrm>
      </p:grpSpPr>
      <p:sp>
        <p:nvSpPr>
          <p:cNvPr id="10" name="Titel 1">
            <a:extLst>
              <a:ext uri="{FF2B5EF4-FFF2-40B4-BE49-F238E27FC236}">
                <a16:creationId xmlns:a16="http://schemas.microsoft.com/office/drawing/2014/main" id="{26968AFC-14F7-D622-75A5-75FCA885792C}"/>
              </a:ext>
            </a:extLst>
          </p:cNvPr>
          <p:cNvSpPr txBox="1">
            <a:spLocks/>
          </p:cNvSpPr>
          <p:nvPr/>
        </p:nvSpPr>
        <p:spPr>
          <a:xfrm>
            <a:off x="342000" y="477338"/>
            <a:ext cx="6671542" cy="668290"/>
          </a:xfrm>
          <a:prstGeom prst="rect">
            <a:avLst/>
          </a:prstGeom>
        </p:spPr>
        <p:txBody>
          <a:bodyPr vert="horz" lIns="0" tIns="0" rIns="0" bIns="0" rtlCol="0" anchor="t" anchorCtr="0">
            <a:spAutoFit/>
          </a:bodyPr>
          <a:lstStyle>
            <a:lvl1pPr algn="l" defTabSz="914400" rtl="0" eaLnBrk="1" latinLnBrk="0" hangingPunct="1">
              <a:lnSpc>
                <a:spcPct val="85000"/>
              </a:lnSpc>
              <a:spcBef>
                <a:spcPct val="0"/>
              </a:spcBef>
              <a:buNone/>
              <a:defRPr sz="4400" b="1" kern="1200">
                <a:solidFill>
                  <a:schemeClr val="tx1"/>
                </a:solidFill>
                <a:latin typeface="+mj-lt"/>
                <a:ea typeface="+mj-ea"/>
                <a:cs typeface="+mj-cs"/>
              </a:defRPr>
            </a:lvl1pPr>
          </a:lstStyle>
          <a:p>
            <a:r>
              <a:rPr lang="da-DK" sz="4000"/>
              <a:t>Tænder, mund og diabetes</a:t>
            </a:r>
          </a:p>
        </p:txBody>
      </p:sp>
      <p:sp>
        <p:nvSpPr>
          <p:cNvPr id="11" name="Pladsholder til indhold 2">
            <a:extLst>
              <a:ext uri="{FF2B5EF4-FFF2-40B4-BE49-F238E27FC236}">
                <a16:creationId xmlns:a16="http://schemas.microsoft.com/office/drawing/2014/main" id="{11768A47-C055-FB3C-8ECE-18D5006B87F9}"/>
              </a:ext>
            </a:extLst>
          </p:cNvPr>
          <p:cNvSpPr txBox="1">
            <a:spLocks/>
          </p:cNvSpPr>
          <p:nvPr/>
        </p:nvSpPr>
        <p:spPr>
          <a:xfrm>
            <a:off x="342000" y="1145628"/>
            <a:ext cx="6945154" cy="7011150"/>
          </a:xfrm>
          <a:prstGeom prst="rect">
            <a:avLst/>
          </a:prstGeom>
        </p:spPr>
        <p:txBody>
          <a:bodyPr vert="horz" lIns="0" tIns="0" rIns="0" bIns="0" rtlCol="0" anchor="t" anchorCtr="0">
            <a:spAutoFit/>
          </a:bodyPr>
          <a:lstStyle>
            <a:lvl1pPr marL="0" indent="0" algn="l" defTabSz="914400" rtl="0" eaLnBrk="1" latinLnBrk="0" hangingPunct="1">
              <a:lnSpc>
                <a:spcPct val="90000"/>
              </a:lnSpc>
              <a:spcBef>
                <a:spcPts val="1000"/>
              </a:spcBef>
              <a:buFont typeface="Arial" panose="020B0604020202020204" pitchFamily="34" charset="0"/>
              <a:buNone/>
              <a:tabLst/>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SzPct val="70000"/>
              <a:buFont typeface="Normal systemskrift"/>
              <a:buNone/>
              <a:tabLst/>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SzPct val="70000"/>
              <a:buFont typeface="Normal systemskrift"/>
              <a:buNone/>
              <a:tabLst/>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SzPct val="70000"/>
              <a:buFont typeface="Normal systemskrift"/>
              <a:buNone/>
              <a:tabLst/>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SzPct val="70000"/>
              <a:buFont typeface="Normal systemskrift"/>
              <a:buNone/>
              <a:tabLst/>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a-DK"/>
              <a:t>Forhøjet blodsukker medfører øget sukkerkoncentration i spyttet. </a:t>
            </a:r>
          </a:p>
          <a:p>
            <a:r>
              <a:rPr lang="da-DK" b="1"/>
              <a:t>Over tid kan det føre til:</a:t>
            </a:r>
          </a:p>
          <a:p>
            <a:pPr marL="342900" indent="-342900">
              <a:lnSpc>
                <a:spcPct val="100000"/>
              </a:lnSpc>
              <a:buChar char="•"/>
            </a:pPr>
            <a:r>
              <a:rPr lang="da-DK"/>
              <a:t>Tandkødsbetændelse og paradentose</a:t>
            </a:r>
          </a:p>
          <a:p>
            <a:pPr marL="342900" indent="-342900">
              <a:lnSpc>
                <a:spcPct val="100000"/>
              </a:lnSpc>
              <a:buChar char="•"/>
            </a:pPr>
            <a:r>
              <a:rPr lang="da-DK"/>
              <a:t>Huller i tænderne</a:t>
            </a:r>
          </a:p>
          <a:p>
            <a:pPr marL="342900" indent="-342900">
              <a:lnSpc>
                <a:spcPct val="100000"/>
              </a:lnSpc>
              <a:buChar char="•"/>
            </a:pPr>
            <a:r>
              <a:rPr lang="da-DK"/>
              <a:t>Svampeinfektion</a:t>
            </a:r>
          </a:p>
          <a:p>
            <a:pPr marL="342900" indent="-342900">
              <a:lnSpc>
                <a:spcPct val="100000"/>
              </a:lnSpc>
              <a:buChar char="•"/>
            </a:pPr>
            <a:r>
              <a:rPr lang="da-DK"/>
              <a:t>Mundtørhed</a:t>
            </a:r>
          </a:p>
          <a:p>
            <a:pPr>
              <a:lnSpc>
                <a:spcPct val="100000"/>
              </a:lnSpc>
              <a:buFont typeface="Arial" panose="05000000000000000000" pitchFamily="2" charset="2"/>
              <a:buChar char="•"/>
            </a:pPr>
            <a:endParaRPr lang="da-DK"/>
          </a:p>
          <a:p>
            <a:r>
              <a:rPr lang="da-DK" b="1"/>
              <a:t>Hjælp borgeren med forebyggende tiltag:</a:t>
            </a:r>
          </a:p>
          <a:p>
            <a:pPr marL="285750" indent="-285750">
              <a:buFont typeface="Arial" panose="05000000000000000000" pitchFamily="2" charset="2"/>
              <a:buChar char="•"/>
            </a:pPr>
            <a:r>
              <a:rPr lang="da-DK"/>
              <a:t>Børste tænder med tandpasta to gange dagligt</a:t>
            </a:r>
          </a:p>
          <a:p>
            <a:pPr marL="285750" indent="-285750">
              <a:buFont typeface="Arial" panose="05000000000000000000" pitchFamily="2" charset="2"/>
              <a:buChar char="•"/>
            </a:pPr>
            <a:r>
              <a:rPr lang="da-DK"/>
              <a:t>Gå regelmæssigt til tandlæge</a:t>
            </a:r>
          </a:p>
          <a:p>
            <a:pPr marL="285750" indent="-285750">
              <a:buFont typeface="Arial" panose="05000000000000000000" pitchFamily="2" charset="2"/>
              <a:buChar char="•"/>
            </a:pPr>
            <a:r>
              <a:rPr lang="da-DK"/>
              <a:t> Tandprotese rengøres grundigt, og gummer børstes eller renses med våd klud eller rensepinde       </a:t>
            </a:r>
          </a:p>
          <a:p>
            <a:pPr>
              <a:lnSpc>
                <a:spcPct val="100000"/>
              </a:lnSpc>
              <a:buFont typeface="Arial" panose="05000000000000000000" pitchFamily="2" charset="2"/>
              <a:buChar char="•"/>
            </a:pPr>
            <a:endParaRPr lang="da-DK"/>
          </a:p>
          <a:p>
            <a:pPr marL="182245" lvl="1"/>
            <a:r>
              <a:rPr lang="da-DK" sz="1800"/>
              <a:t>                                  </a:t>
            </a:r>
          </a:p>
          <a:p>
            <a:pPr marL="182245" lvl="1"/>
            <a:r>
              <a:rPr lang="da-DK" sz="1800" b="1"/>
              <a:t>                                     </a:t>
            </a:r>
            <a:r>
              <a:rPr lang="da-DK" sz="1800"/>
              <a:t>                  </a:t>
            </a:r>
          </a:p>
          <a:p>
            <a:r>
              <a:rPr lang="da-DK" sz="1800"/>
              <a:t> </a:t>
            </a:r>
          </a:p>
          <a:p>
            <a:endParaRPr lang="da-DK"/>
          </a:p>
          <a:p>
            <a:endParaRPr lang="da-DK"/>
          </a:p>
        </p:txBody>
      </p:sp>
      <p:sp>
        <p:nvSpPr>
          <p:cNvPr id="13" name="Ellipse 12">
            <a:extLst>
              <a:ext uri="{FF2B5EF4-FFF2-40B4-BE49-F238E27FC236}">
                <a16:creationId xmlns:a16="http://schemas.microsoft.com/office/drawing/2014/main" id="{C16ECA34-9BC3-127C-BF64-20B1520745F3}"/>
              </a:ext>
              <a:ext uri="{C183D7F6-B498-43B3-948B-1728B52AA6E4}">
                <adec:decorative xmlns:adec="http://schemas.microsoft.com/office/drawing/2017/decorative" val="1"/>
              </a:ext>
            </a:extLst>
          </p:cNvPr>
          <p:cNvSpPr>
            <a:spLocks noChangeAspect="1"/>
          </p:cNvSpPr>
          <p:nvPr/>
        </p:nvSpPr>
        <p:spPr>
          <a:xfrm>
            <a:off x="7137492" y="1384346"/>
            <a:ext cx="4089307" cy="4089307"/>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3" name="Picture 2">
            <a:extLst>
              <a:ext uri="{FF2B5EF4-FFF2-40B4-BE49-F238E27FC236}">
                <a16:creationId xmlns:a16="http://schemas.microsoft.com/office/drawing/2014/main" id="{A6AF0D4E-1FB2-B21D-7EBC-57726531A657}"/>
              </a:ext>
            </a:extLst>
          </p:cNvPr>
          <p:cNvPicPr>
            <a:picLocks noChangeAspect="1"/>
          </p:cNvPicPr>
          <p:nvPr/>
        </p:nvPicPr>
        <p:blipFill>
          <a:blip r:embed="rId3"/>
          <a:srcRect r="-1471" b="18755"/>
          <a:stretch>
            <a:fillRect/>
          </a:stretch>
        </p:blipFill>
        <p:spPr>
          <a:xfrm>
            <a:off x="8185839" y="2286270"/>
            <a:ext cx="1988269" cy="2303464"/>
          </a:xfrm>
          <a:prstGeom prst="rect">
            <a:avLst/>
          </a:prstGeom>
        </p:spPr>
      </p:pic>
    </p:spTree>
    <p:extLst>
      <p:ext uri="{BB962C8B-B14F-4D97-AF65-F5344CB8AC3E}">
        <p14:creationId xmlns:p14="http://schemas.microsoft.com/office/powerpoint/2010/main" val="14369453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a:extLst>
            <a:ext uri="{FF2B5EF4-FFF2-40B4-BE49-F238E27FC236}">
              <a16:creationId xmlns:a16="http://schemas.microsoft.com/office/drawing/2014/main" id="{2CD523B0-4B0B-C2CE-877E-D46904223422}"/>
            </a:ext>
          </a:extLst>
        </p:cNvPr>
        <p:cNvGrpSpPr/>
        <p:nvPr/>
      </p:nvGrpSpPr>
      <p:grpSpPr>
        <a:xfrm>
          <a:off x="0" y="0"/>
          <a:ext cx="0" cy="0"/>
          <a:chOff x="0" y="0"/>
          <a:chExt cx="0" cy="0"/>
        </a:xfrm>
      </p:grpSpPr>
      <p:sp>
        <p:nvSpPr>
          <p:cNvPr id="10" name="Titel 1">
            <a:extLst>
              <a:ext uri="{FF2B5EF4-FFF2-40B4-BE49-F238E27FC236}">
                <a16:creationId xmlns:a16="http://schemas.microsoft.com/office/drawing/2014/main" id="{83110DBD-013D-CDD3-165B-0BBD42A2CF7A}"/>
              </a:ext>
            </a:extLst>
          </p:cNvPr>
          <p:cNvSpPr txBox="1">
            <a:spLocks/>
          </p:cNvSpPr>
          <p:nvPr/>
        </p:nvSpPr>
        <p:spPr>
          <a:xfrm>
            <a:off x="341999" y="477338"/>
            <a:ext cx="9298712" cy="1080000"/>
          </a:xfrm>
          <a:prstGeom prst="rect">
            <a:avLst/>
          </a:prstGeom>
        </p:spPr>
        <p:txBody>
          <a:bodyPr vert="horz" lIns="0" tIns="0" rIns="0" bIns="0" rtlCol="0" anchor="t" anchorCtr="0">
            <a:spAutoFit/>
          </a:bodyPr>
          <a:lstStyle>
            <a:lvl1pPr algn="l" defTabSz="914400" rtl="0" eaLnBrk="1" latinLnBrk="0" hangingPunct="1">
              <a:lnSpc>
                <a:spcPct val="85000"/>
              </a:lnSpc>
              <a:spcBef>
                <a:spcPct val="0"/>
              </a:spcBef>
              <a:buNone/>
              <a:defRPr sz="4400" b="1" kern="1200">
                <a:solidFill>
                  <a:schemeClr val="tx1"/>
                </a:solidFill>
                <a:latin typeface="+mj-lt"/>
                <a:ea typeface="+mj-ea"/>
                <a:cs typeface="+mj-cs"/>
              </a:defRPr>
            </a:lvl1pPr>
          </a:lstStyle>
          <a:p>
            <a:r>
              <a:rPr lang="da-DK" sz="4000"/>
              <a:t>Øjne og diabetes (</a:t>
            </a:r>
            <a:r>
              <a:rPr lang="da-DK" sz="4000" err="1"/>
              <a:t>retinopati</a:t>
            </a:r>
            <a:r>
              <a:rPr lang="da-DK" sz="4000"/>
              <a:t>)</a:t>
            </a:r>
          </a:p>
        </p:txBody>
      </p:sp>
      <p:sp>
        <p:nvSpPr>
          <p:cNvPr id="11" name="Pladsholder til indhold 2">
            <a:extLst>
              <a:ext uri="{FF2B5EF4-FFF2-40B4-BE49-F238E27FC236}">
                <a16:creationId xmlns:a16="http://schemas.microsoft.com/office/drawing/2014/main" id="{56DDE467-16DD-358B-96D5-D1FE703585CC}"/>
              </a:ext>
            </a:extLst>
          </p:cNvPr>
          <p:cNvSpPr txBox="1">
            <a:spLocks/>
          </p:cNvSpPr>
          <p:nvPr/>
        </p:nvSpPr>
        <p:spPr>
          <a:xfrm>
            <a:off x="341999" y="1291121"/>
            <a:ext cx="6704977" cy="4823324"/>
          </a:xfrm>
          <a:prstGeom prst="rect">
            <a:avLst/>
          </a:prstGeom>
        </p:spPr>
        <p:txBody>
          <a:bodyPr vert="horz" lIns="0" tIns="0" rIns="0" bIns="0" rtlCol="0" anchor="t" anchorCtr="0">
            <a:spAutoFit/>
          </a:bodyPr>
          <a:lstStyle>
            <a:lvl1pPr marL="0" indent="0" algn="l" defTabSz="914400" rtl="0" eaLnBrk="1" latinLnBrk="0" hangingPunct="1">
              <a:lnSpc>
                <a:spcPct val="90000"/>
              </a:lnSpc>
              <a:spcBef>
                <a:spcPts val="1000"/>
              </a:spcBef>
              <a:buFont typeface="Arial" panose="020B0604020202020204" pitchFamily="34" charset="0"/>
              <a:buNone/>
              <a:tabLst/>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SzPct val="70000"/>
              <a:buFont typeface="Normal systemskrift"/>
              <a:buNone/>
              <a:tabLst/>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SzPct val="70000"/>
              <a:buFont typeface="Normal systemskrift"/>
              <a:buNone/>
              <a:tabLst/>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SzPct val="70000"/>
              <a:buFont typeface="Normal systemskrift"/>
              <a:buNone/>
              <a:tabLst/>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SzPct val="70000"/>
              <a:buFont typeface="Normal systemskrift"/>
              <a:buNone/>
              <a:tabLst/>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a-DK"/>
              <a:t>I nethinden sidder mange små blodkar, som forsyner øjet med ilt og næring. De kan blive svage og utætte ved højt blodsukker.</a:t>
            </a:r>
          </a:p>
          <a:p>
            <a:endParaRPr lang="da-DK"/>
          </a:p>
          <a:p>
            <a:r>
              <a:rPr lang="da-DK"/>
              <a:t>I starten giver diabetisk øjensygdom ingen symptomer.</a:t>
            </a:r>
          </a:p>
          <a:p>
            <a:endParaRPr lang="da-DK"/>
          </a:p>
          <a:p>
            <a:r>
              <a:rPr lang="da-DK"/>
              <a:t>Når sygdommen udvikler sig, kan der opstå:</a:t>
            </a:r>
          </a:p>
          <a:p>
            <a:pPr marL="342900" indent="-342900">
              <a:buFont typeface="Wingdings" panose="05000000000000000000" pitchFamily="2" charset="2"/>
              <a:buChar char="§"/>
            </a:pPr>
            <a:r>
              <a:rPr lang="da-DK"/>
              <a:t>Sløret syn</a:t>
            </a:r>
          </a:p>
          <a:p>
            <a:pPr marL="342900" indent="-342900">
              <a:buFont typeface="Wingdings" panose="05000000000000000000" pitchFamily="2" charset="2"/>
              <a:buChar char="§"/>
            </a:pPr>
            <a:r>
              <a:rPr lang="da-DK"/>
              <a:t>Nedsat synsstyrke</a:t>
            </a:r>
          </a:p>
          <a:p>
            <a:pPr marL="342900" indent="-342900">
              <a:buFont typeface="Wingdings" panose="05000000000000000000" pitchFamily="2" charset="2"/>
              <a:buChar char="§"/>
            </a:pPr>
            <a:r>
              <a:rPr lang="da-DK"/>
              <a:t>Pletter eller mørke prikker i synsfeltet</a:t>
            </a:r>
          </a:p>
          <a:p>
            <a:pPr marL="342900" indent="-342900">
              <a:buFont typeface="Wingdings" panose="05000000000000000000" pitchFamily="2" charset="2"/>
              <a:buChar char="§"/>
            </a:pPr>
            <a:r>
              <a:rPr lang="da-DK"/>
              <a:t>Svært ved at se i mørke	</a:t>
            </a:r>
          </a:p>
          <a:p>
            <a:pPr marL="342900" indent="-342900">
              <a:buFont typeface="Wingdings" panose="05000000000000000000" pitchFamily="2" charset="2"/>
              <a:buChar char="§"/>
            </a:pPr>
            <a:r>
              <a:rPr lang="da-DK"/>
              <a:t>Pludseligt synstab</a:t>
            </a:r>
          </a:p>
          <a:p>
            <a:pPr marL="342900" indent="-342900">
              <a:buFont typeface="Wingdings" panose="05000000000000000000" pitchFamily="2" charset="2"/>
              <a:buChar char="§"/>
            </a:pPr>
            <a:r>
              <a:rPr lang="da-DK"/>
              <a:t>Synsforstyrrelser pga. blødning i øjet</a:t>
            </a:r>
          </a:p>
          <a:p>
            <a:endParaRPr lang="da-DK" b="1"/>
          </a:p>
          <a:p>
            <a:endParaRPr lang="da-DK"/>
          </a:p>
          <a:p>
            <a:endParaRPr lang="da-DK"/>
          </a:p>
        </p:txBody>
      </p:sp>
      <p:sp>
        <p:nvSpPr>
          <p:cNvPr id="16" name="Tekstfelt 15">
            <a:extLst>
              <a:ext uri="{FF2B5EF4-FFF2-40B4-BE49-F238E27FC236}">
                <a16:creationId xmlns:a16="http://schemas.microsoft.com/office/drawing/2014/main" id="{95C4D25B-3D8C-B549-3963-077BEF37789C}"/>
              </a:ext>
            </a:extLst>
          </p:cNvPr>
          <p:cNvSpPr txBox="1"/>
          <p:nvPr/>
        </p:nvSpPr>
        <p:spPr>
          <a:xfrm>
            <a:off x="6312974" y="4970916"/>
            <a:ext cx="5269584" cy="1244338"/>
          </a:xfrm>
          <a:prstGeom prst="rect">
            <a:avLst/>
          </a:prstGeom>
          <a:noFill/>
        </p:spPr>
        <p:txBody>
          <a:bodyPr wrap="square" lIns="0" tIns="0" rIns="0" bIns="108000" rtlCol="0">
            <a:noAutofit/>
          </a:bodyPr>
          <a:lstStyle/>
          <a:p>
            <a:pPr>
              <a:lnSpc>
                <a:spcPct val="90000"/>
              </a:lnSpc>
              <a:spcBef>
                <a:spcPts val="1000"/>
              </a:spcBef>
            </a:pPr>
            <a:r>
              <a:rPr lang="da-DK" sz="2000" b="1"/>
              <a:t>Hjælp borgeren med forebyggende tiltag:</a:t>
            </a:r>
          </a:p>
          <a:p>
            <a:pPr marL="342900" indent="-342900" algn="l">
              <a:lnSpc>
                <a:spcPct val="90000"/>
              </a:lnSpc>
              <a:spcBef>
                <a:spcPts val="1000"/>
              </a:spcBef>
              <a:buFont typeface="Wingdings" panose="05000000000000000000" pitchFamily="2" charset="2"/>
              <a:buChar char="§"/>
            </a:pPr>
            <a:r>
              <a:rPr lang="da-DK" sz="2000"/>
              <a:t>Bestille tid til diabetisk øjenundersøgelse hos øjenlæge hvert 2. år</a:t>
            </a:r>
          </a:p>
        </p:txBody>
      </p:sp>
      <p:grpSp>
        <p:nvGrpSpPr>
          <p:cNvPr id="12" name="Gruppe 11">
            <a:extLst>
              <a:ext uri="{FF2B5EF4-FFF2-40B4-BE49-F238E27FC236}">
                <a16:creationId xmlns:a16="http://schemas.microsoft.com/office/drawing/2014/main" id="{CAE6C9F5-D22A-B2AE-7D4D-E09B306CCF1E}"/>
              </a:ext>
              <a:ext uri="{C183D7F6-B498-43B3-948B-1728B52AA6E4}">
                <adec:decorative xmlns:adec="http://schemas.microsoft.com/office/drawing/2017/decorative" val="1"/>
              </a:ext>
            </a:extLst>
          </p:cNvPr>
          <p:cNvGrpSpPr>
            <a:grpSpLocks noChangeAspect="1"/>
          </p:cNvGrpSpPr>
          <p:nvPr/>
        </p:nvGrpSpPr>
        <p:grpSpPr>
          <a:xfrm>
            <a:off x="8314384" y="652535"/>
            <a:ext cx="2652653" cy="3230843"/>
            <a:chOff x="7693847" y="844446"/>
            <a:chExt cx="4032083" cy="4910942"/>
          </a:xfrm>
        </p:grpSpPr>
        <p:pic>
          <p:nvPicPr>
            <p:cNvPr id="13" name="Billede 12">
              <a:extLst>
                <a:ext uri="{FF2B5EF4-FFF2-40B4-BE49-F238E27FC236}">
                  <a16:creationId xmlns:a16="http://schemas.microsoft.com/office/drawing/2014/main" id="{0C6BBA2D-0448-8045-5378-B5EA91D4A643}"/>
                </a:ext>
                <a:ext uri="{C183D7F6-B498-43B3-948B-1728B52AA6E4}">
                  <adec:decorative xmlns:adec="http://schemas.microsoft.com/office/drawing/2017/decorative" val="1"/>
                </a:ext>
              </a:extLst>
            </p:cNvPr>
            <p:cNvPicPr>
              <a:picLocks noChangeAspect="1"/>
            </p:cNvPicPr>
            <p:nvPr/>
          </p:nvPicPr>
          <p:blipFill>
            <a:blip r:embed="rId3"/>
            <a:srcRect b="14070"/>
            <a:stretch/>
          </p:blipFill>
          <p:spPr>
            <a:xfrm>
              <a:off x="9226565" y="2832400"/>
              <a:ext cx="2499365" cy="2922988"/>
            </a:xfrm>
            <a:prstGeom prst="rect">
              <a:avLst/>
            </a:prstGeom>
          </p:spPr>
        </p:pic>
        <p:pic>
          <p:nvPicPr>
            <p:cNvPr id="14" name="Billede 13">
              <a:extLst>
                <a:ext uri="{FF2B5EF4-FFF2-40B4-BE49-F238E27FC236}">
                  <a16:creationId xmlns:a16="http://schemas.microsoft.com/office/drawing/2014/main" id="{6B7BA85B-413F-1AF6-9BFF-BE339C910218}"/>
                </a:ext>
                <a:ext uri="{C183D7F6-B498-43B3-948B-1728B52AA6E4}">
                  <adec:decorative xmlns:adec="http://schemas.microsoft.com/office/drawing/2017/decorative" val="1"/>
                </a:ext>
              </a:extLst>
            </p:cNvPr>
            <p:cNvPicPr>
              <a:picLocks noChangeAspect="1"/>
            </p:cNvPicPr>
            <p:nvPr/>
          </p:nvPicPr>
          <p:blipFill>
            <a:blip r:embed="rId4"/>
            <a:srcRect l="-1747" r="51521" b="65020"/>
            <a:stretch/>
          </p:blipFill>
          <p:spPr>
            <a:xfrm>
              <a:off x="7693847" y="844446"/>
              <a:ext cx="2803200" cy="2584554"/>
            </a:xfrm>
            <a:prstGeom prst="snip2DiagRect">
              <a:avLst>
                <a:gd name="adj1" fmla="val 24656"/>
                <a:gd name="adj2" fmla="val 0"/>
              </a:avLst>
            </a:prstGeom>
          </p:spPr>
        </p:pic>
        <p:pic>
          <p:nvPicPr>
            <p:cNvPr id="15" name="Billede 14">
              <a:extLst>
                <a:ext uri="{FF2B5EF4-FFF2-40B4-BE49-F238E27FC236}">
                  <a16:creationId xmlns:a16="http://schemas.microsoft.com/office/drawing/2014/main" id="{733DAFDF-1B3C-B6C4-6111-53A5DC36AFCA}"/>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97407" y="1300350"/>
              <a:ext cx="1988010" cy="1292207"/>
            </a:xfrm>
            <a:prstGeom prst="rect">
              <a:avLst/>
            </a:prstGeom>
            <a:noFill/>
          </p:spPr>
        </p:pic>
      </p:grpSp>
      <p:pic>
        <p:nvPicPr>
          <p:cNvPr id="17" name="Billede 16">
            <a:extLst>
              <a:ext uri="{FF2B5EF4-FFF2-40B4-BE49-F238E27FC236}">
                <a16:creationId xmlns:a16="http://schemas.microsoft.com/office/drawing/2014/main" id="{DB406B71-7B64-E0C1-95D5-C729C2513BAD}"/>
              </a:ext>
              <a:ext uri="{C183D7F6-B498-43B3-948B-1728B52AA6E4}">
                <adec:decorative xmlns:adec="http://schemas.microsoft.com/office/drawing/2017/decorative" val="1"/>
              </a:ext>
            </a:extLst>
          </p:cNvPr>
          <p:cNvPicPr>
            <a:picLocks noChangeAspect="1"/>
          </p:cNvPicPr>
          <p:nvPr/>
        </p:nvPicPr>
        <p:blipFill>
          <a:blip r:embed="rId4"/>
          <a:srcRect l="-1747" r="51521" b="65020"/>
          <a:stretch/>
        </p:blipFill>
        <p:spPr>
          <a:xfrm rot="1450606" flipV="1">
            <a:off x="6958455" y="2318457"/>
            <a:ext cx="2407112" cy="2219361"/>
          </a:xfrm>
          <a:prstGeom prst="snip2DiagRect">
            <a:avLst>
              <a:gd name="adj1" fmla="val 24656"/>
              <a:gd name="adj2" fmla="val 0"/>
            </a:avLst>
          </a:prstGeom>
        </p:spPr>
      </p:pic>
      <p:sp>
        <p:nvSpPr>
          <p:cNvPr id="19" name="Tekstfelt 18">
            <a:extLst>
              <a:ext uri="{FF2B5EF4-FFF2-40B4-BE49-F238E27FC236}">
                <a16:creationId xmlns:a16="http://schemas.microsoft.com/office/drawing/2014/main" id="{6549EEBF-8118-CB47-0FCD-5CAFA25992AD}"/>
              </a:ext>
            </a:extLst>
          </p:cNvPr>
          <p:cNvSpPr txBox="1"/>
          <p:nvPr/>
        </p:nvSpPr>
        <p:spPr>
          <a:xfrm>
            <a:off x="7104973" y="3237047"/>
            <a:ext cx="1930399" cy="646331"/>
          </a:xfrm>
          <a:prstGeom prst="rect">
            <a:avLst/>
          </a:prstGeom>
          <a:noFill/>
        </p:spPr>
        <p:txBody>
          <a:bodyPr wrap="square">
            <a:spAutoFit/>
          </a:bodyPr>
          <a:lstStyle/>
          <a:p>
            <a:pPr marL="0" indent="0" algn="ctr">
              <a:buNone/>
            </a:pPr>
            <a:r>
              <a:rPr lang="da-DK" i="1"/>
              <a:t>Øjenfoto anbefales min. hvert 2. år</a:t>
            </a:r>
          </a:p>
        </p:txBody>
      </p:sp>
    </p:spTree>
    <p:extLst>
      <p:ext uri="{BB962C8B-B14F-4D97-AF65-F5344CB8AC3E}">
        <p14:creationId xmlns:p14="http://schemas.microsoft.com/office/powerpoint/2010/main" val="21853110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a:extLst>
            <a:ext uri="{FF2B5EF4-FFF2-40B4-BE49-F238E27FC236}">
              <a16:creationId xmlns:a16="http://schemas.microsoft.com/office/drawing/2014/main" id="{7E8F8D84-BADC-42EB-1F5F-76FC748EC1D3}"/>
            </a:ext>
          </a:extLst>
        </p:cNvPr>
        <p:cNvGrpSpPr/>
        <p:nvPr/>
      </p:nvGrpSpPr>
      <p:grpSpPr>
        <a:xfrm>
          <a:off x="0" y="0"/>
          <a:ext cx="0" cy="0"/>
          <a:chOff x="0" y="0"/>
          <a:chExt cx="0" cy="0"/>
        </a:xfrm>
      </p:grpSpPr>
      <p:sp>
        <p:nvSpPr>
          <p:cNvPr id="2" name="Titel 2">
            <a:extLst>
              <a:ext uri="{FF2B5EF4-FFF2-40B4-BE49-F238E27FC236}">
                <a16:creationId xmlns:a16="http://schemas.microsoft.com/office/drawing/2014/main" id="{D0E76AD8-3E95-4D63-B5D8-A957936BFA15}"/>
              </a:ext>
            </a:extLst>
          </p:cNvPr>
          <p:cNvSpPr>
            <a:spLocks noGrp="1"/>
          </p:cNvSpPr>
          <p:nvPr>
            <p:ph type="ctrTitle"/>
          </p:nvPr>
        </p:nvSpPr>
        <p:spPr>
          <a:xfrm>
            <a:off x="342000" y="476250"/>
            <a:ext cx="5619888" cy="945965"/>
          </a:xfrm>
        </p:spPr>
        <p:txBody>
          <a:bodyPr/>
          <a:lstStyle/>
          <a:p>
            <a:r>
              <a:rPr lang="da-DK" sz="3600">
                <a:solidFill>
                  <a:schemeClr val="tx1"/>
                </a:solidFill>
              </a:rPr>
              <a:t>Andre følgesygdomme</a:t>
            </a:r>
          </a:p>
        </p:txBody>
      </p:sp>
      <p:sp>
        <p:nvSpPr>
          <p:cNvPr id="3" name="Undertitel 3">
            <a:extLst>
              <a:ext uri="{FF2B5EF4-FFF2-40B4-BE49-F238E27FC236}">
                <a16:creationId xmlns:a16="http://schemas.microsoft.com/office/drawing/2014/main" id="{372894CC-B495-9BB8-6A4F-42491E078F15}"/>
              </a:ext>
            </a:extLst>
          </p:cNvPr>
          <p:cNvSpPr>
            <a:spLocks noGrp="1"/>
          </p:cNvSpPr>
          <p:nvPr>
            <p:ph type="subTitle" idx="1"/>
          </p:nvPr>
        </p:nvSpPr>
        <p:spPr>
          <a:xfrm>
            <a:off x="334962" y="2000404"/>
            <a:ext cx="5016695" cy="3262432"/>
          </a:xfrm>
        </p:spPr>
        <p:txBody>
          <a:bodyPr/>
          <a:lstStyle/>
          <a:p>
            <a:r>
              <a:rPr lang="da-DK">
                <a:solidFill>
                  <a:schemeClr val="tx1"/>
                </a:solidFill>
              </a:rPr>
              <a:t>Der findes desuden andre sygdomme, der er også kan være følger af diabetes f.eks.:</a:t>
            </a:r>
          </a:p>
          <a:p>
            <a:endParaRPr lang="da-DK">
              <a:solidFill>
                <a:schemeClr val="tx1"/>
              </a:solidFill>
            </a:endParaRPr>
          </a:p>
          <a:p>
            <a:pPr marL="342900" indent="-342900">
              <a:buFont typeface="Arial" panose="020B0604020202020204" pitchFamily="34" charset="0"/>
              <a:buChar char="•"/>
            </a:pPr>
            <a:r>
              <a:rPr lang="da-DK">
                <a:solidFill>
                  <a:schemeClr val="tx1"/>
                </a:solidFill>
              </a:rPr>
              <a:t>Søvnapnø</a:t>
            </a:r>
          </a:p>
          <a:p>
            <a:pPr marL="342900" indent="-342900">
              <a:buFont typeface="Arial" panose="020B0604020202020204" pitchFamily="34" charset="0"/>
              <a:buChar char="•"/>
            </a:pPr>
            <a:r>
              <a:rPr lang="da-DK">
                <a:solidFill>
                  <a:schemeClr val="tx1"/>
                </a:solidFill>
              </a:rPr>
              <a:t>Seksuelle udfordringer</a:t>
            </a:r>
          </a:p>
          <a:p>
            <a:pPr marL="342900" indent="-342900">
              <a:buFont typeface="Arial" panose="020B0604020202020204" pitchFamily="34" charset="0"/>
              <a:buChar char="•"/>
            </a:pPr>
            <a:r>
              <a:rPr lang="da-DK">
                <a:solidFill>
                  <a:schemeClr val="tx1"/>
                </a:solidFill>
              </a:rPr>
              <a:t>Stive led, muskelsmerter og forandringer i bindevævet.</a:t>
            </a:r>
          </a:p>
          <a:p>
            <a:endParaRPr lang="da-DK">
              <a:solidFill>
                <a:schemeClr val="tx1"/>
              </a:solidFill>
            </a:endParaRPr>
          </a:p>
          <a:p>
            <a:pPr marL="342900" indent="-342900">
              <a:buFont typeface="Wingdings" panose="05000000000000000000" pitchFamily="2" charset="2"/>
              <a:buChar char="§"/>
            </a:pPr>
            <a:endParaRPr lang="da-DK">
              <a:solidFill>
                <a:schemeClr val="tx1"/>
              </a:solidFill>
            </a:endParaRPr>
          </a:p>
        </p:txBody>
      </p:sp>
      <p:sp>
        <p:nvSpPr>
          <p:cNvPr id="4" name="Rektangel 3">
            <a:extLst>
              <a:ext uri="{FF2B5EF4-FFF2-40B4-BE49-F238E27FC236}">
                <a16:creationId xmlns:a16="http://schemas.microsoft.com/office/drawing/2014/main" id="{D49A6763-45CE-5761-97DB-272B675D3298}"/>
              </a:ext>
              <a:ext uri="{C183D7F6-B498-43B3-948B-1728B52AA6E4}">
                <adec:decorative xmlns:adec="http://schemas.microsoft.com/office/drawing/2017/decorative" val="1"/>
              </a:ext>
            </a:extLst>
          </p:cNvPr>
          <p:cNvSpPr>
            <a:spLocks noChangeAspect="1"/>
          </p:cNvSpPr>
          <p:nvPr/>
        </p:nvSpPr>
        <p:spPr>
          <a:xfrm>
            <a:off x="6975344" y="3985990"/>
            <a:ext cx="2250000" cy="2250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grpSp>
        <p:nvGrpSpPr>
          <p:cNvPr id="5" name="Gruppe 4">
            <a:extLst>
              <a:ext uri="{FF2B5EF4-FFF2-40B4-BE49-F238E27FC236}">
                <a16:creationId xmlns:a16="http://schemas.microsoft.com/office/drawing/2014/main" id="{F14020AB-8DA7-712C-B005-DF94B481881F}"/>
              </a:ext>
              <a:ext uri="{C183D7F6-B498-43B3-948B-1728B52AA6E4}">
                <adec:decorative xmlns:adec="http://schemas.microsoft.com/office/drawing/2017/decorative" val="1"/>
              </a:ext>
            </a:extLst>
          </p:cNvPr>
          <p:cNvGrpSpPr/>
          <p:nvPr/>
        </p:nvGrpSpPr>
        <p:grpSpPr>
          <a:xfrm>
            <a:off x="6840344" y="339784"/>
            <a:ext cx="2520000" cy="2520000"/>
            <a:chOff x="6510776" y="291483"/>
            <a:chExt cx="2520000" cy="2520000"/>
          </a:xfrm>
        </p:grpSpPr>
        <p:sp>
          <p:nvSpPr>
            <p:cNvPr id="6" name="Ellipse 5">
              <a:extLst>
                <a:ext uri="{FF2B5EF4-FFF2-40B4-BE49-F238E27FC236}">
                  <a16:creationId xmlns:a16="http://schemas.microsoft.com/office/drawing/2014/main" id="{57C771D6-E799-E6FE-184E-9AEB5C749D5E}"/>
                </a:ext>
              </a:extLst>
            </p:cNvPr>
            <p:cNvSpPr/>
            <p:nvPr/>
          </p:nvSpPr>
          <p:spPr>
            <a:xfrm>
              <a:off x="6510776" y="291483"/>
              <a:ext cx="2520000" cy="2520000"/>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7" name="Picture 6" descr="Et billede, der indeholder clipart, tegning, skitse, illustration/afbildning&#10;&#10;AI-genereret indhold kan være ukorrekt.">
              <a:extLst>
                <a:ext uri="{FF2B5EF4-FFF2-40B4-BE49-F238E27FC236}">
                  <a16:creationId xmlns:a16="http://schemas.microsoft.com/office/drawing/2014/main" id="{F5CEDB5C-773F-A9CB-3D64-17D6347B64B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7914"/>
            <a:stretch>
              <a:fillRect/>
            </a:stretch>
          </p:blipFill>
          <p:spPr bwMode="auto">
            <a:xfrm>
              <a:off x="6808909" y="746226"/>
              <a:ext cx="2086867" cy="1611980"/>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Rektangel 7">
            <a:extLst>
              <a:ext uri="{FF2B5EF4-FFF2-40B4-BE49-F238E27FC236}">
                <a16:creationId xmlns:a16="http://schemas.microsoft.com/office/drawing/2014/main" id="{70A76733-1334-8CDC-904B-15434CC479AB}"/>
              </a:ext>
              <a:ext uri="{C183D7F6-B498-43B3-948B-1728B52AA6E4}">
                <adec:decorative xmlns:adec="http://schemas.microsoft.com/office/drawing/2017/decorative" val="1"/>
              </a:ext>
            </a:extLst>
          </p:cNvPr>
          <p:cNvSpPr>
            <a:spLocks noChangeAspect="1"/>
          </p:cNvSpPr>
          <p:nvPr/>
        </p:nvSpPr>
        <p:spPr>
          <a:xfrm rot="1130761">
            <a:off x="8983585" y="1976271"/>
            <a:ext cx="2250944" cy="2250944"/>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9" name="Picture 2">
            <a:extLst>
              <a:ext uri="{FF2B5EF4-FFF2-40B4-BE49-F238E27FC236}">
                <a16:creationId xmlns:a16="http://schemas.microsoft.com/office/drawing/2014/main" id="{9B9B857F-C63B-B2F1-1189-DF92580C42C7}"/>
              </a:ext>
              <a:ext uri="{C183D7F6-B498-43B3-948B-1728B52AA6E4}">
                <adec:decorative xmlns:adec="http://schemas.microsoft.com/office/drawing/2017/decorative" val="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32718"/>
          <a:stretch>
            <a:fillRect/>
          </a:stretch>
        </p:blipFill>
        <p:spPr bwMode="auto">
          <a:xfrm>
            <a:off x="8849057" y="2241246"/>
            <a:ext cx="2520000" cy="1720994"/>
          </a:xfrm>
          <a:prstGeom prst="rect">
            <a:avLst/>
          </a:prstGeom>
          <a:noFill/>
          <a:extLst>
            <a:ext uri="{909E8E84-426E-40DD-AFC4-6F175D3DCCD1}">
              <a14:hiddenFill xmlns:a14="http://schemas.microsoft.com/office/drawing/2010/main">
                <a:solidFill>
                  <a:srgbClr val="FFFFFF"/>
                </a:solidFill>
              </a14:hiddenFill>
            </a:ext>
          </a:extLst>
        </p:spPr>
      </p:pic>
      <p:pic>
        <p:nvPicPr>
          <p:cNvPr id="18" name="Billede 17">
            <a:extLst>
              <a:ext uri="{FF2B5EF4-FFF2-40B4-BE49-F238E27FC236}">
                <a16:creationId xmlns:a16="http://schemas.microsoft.com/office/drawing/2014/main" id="{7D029978-FF74-270D-9912-48E0FCDA27E8}"/>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407982" y="4153511"/>
            <a:ext cx="1384724" cy="1914958"/>
          </a:xfrm>
          <a:prstGeom prst="rect">
            <a:avLst/>
          </a:prstGeom>
        </p:spPr>
      </p:pic>
    </p:spTree>
    <p:extLst>
      <p:ext uri="{BB962C8B-B14F-4D97-AF65-F5344CB8AC3E}">
        <p14:creationId xmlns:p14="http://schemas.microsoft.com/office/powerpoint/2010/main" val="3606003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8D3AF">
            <a:alpha val="70000"/>
          </a:srgbClr>
        </a:solidFill>
        <a:effectLst/>
      </p:bgPr>
    </p:bg>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F4228B61-2321-2891-5D2B-6AD02F2AA258}"/>
              </a:ext>
            </a:extLst>
          </p:cNvPr>
          <p:cNvSpPr>
            <a:spLocks noGrp="1"/>
          </p:cNvSpPr>
          <p:nvPr>
            <p:ph type="ctrTitle"/>
          </p:nvPr>
        </p:nvSpPr>
        <p:spPr>
          <a:xfrm>
            <a:off x="342000" y="476250"/>
            <a:ext cx="5526063" cy="1156150"/>
          </a:xfrm>
        </p:spPr>
        <p:txBody>
          <a:bodyPr/>
          <a:lstStyle/>
          <a:p>
            <a:r>
              <a:rPr lang="da-DK"/>
              <a:t>Formål med undervisningen</a:t>
            </a:r>
          </a:p>
        </p:txBody>
      </p:sp>
      <p:sp>
        <p:nvSpPr>
          <p:cNvPr id="7" name="Undertitel 6">
            <a:extLst>
              <a:ext uri="{FF2B5EF4-FFF2-40B4-BE49-F238E27FC236}">
                <a16:creationId xmlns:a16="http://schemas.microsoft.com/office/drawing/2014/main" id="{B4A5A8F5-0A60-FE34-0E51-2AA4714ACB0B}"/>
              </a:ext>
            </a:extLst>
          </p:cNvPr>
          <p:cNvSpPr>
            <a:spLocks noGrp="1"/>
          </p:cNvSpPr>
          <p:nvPr>
            <p:ph type="subTitle" idx="1"/>
          </p:nvPr>
        </p:nvSpPr>
        <p:spPr>
          <a:xfrm>
            <a:off x="342000" y="2108228"/>
            <a:ext cx="5157559" cy="2174954"/>
          </a:xfrm>
        </p:spPr>
        <p:txBody>
          <a:bodyPr/>
          <a:lstStyle/>
          <a:p>
            <a:pPr fontAlgn="base"/>
            <a:r>
              <a:rPr lang="da-DK"/>
              <a:t>Du får viden om:</a:t>
            </a:r>
            <a:r>
              <a:rPr lang="en-US"/>
              <a:t>​</a:t>
            </a:r>
          </a:p>
          <a:p>
            <a:pPr marL="342900" indent="-342900" fontAlgn="base">
              <a:buFont typeface="Arial" panose="020B0604020202020204" pitchFamily="34" charset="0"/>
              <a:buChar char="•"/>
            </a:pPr>
            <a:r>
              <a:rPr lang="da-DK"/>
              <a:t>De forskellige følgesygdomme til diabetes</a:t>
            </a:r>
            <a:r>
              <a:rPr lang="en-US"/>
              <a:t>​</a:t>
            </a:r>
          </a:p>
          <a:p>
            <a:pPr marL="342900" indent="-342900" fontAlgn="base">
              <a:buFont typeface="Arial" panose="020B0604020202020204" pitchFamily="34" charset="0"/>
              <a:buChar char="•"/>
            </a:pPr>
            <a:r>
              <a:rPr lang="da-DK"/>
              <a:t>Årsager til udvikling af følgesygdomme</a:t>
            </a:r>
            <a:r>
              <a:rPr lang="en-US"/>
              <a:t>​</a:t>
            </a:r>
          </a:p>
          <a:p>
            <a:pPr marL="342900" indent="-342900" fontAlgn="base">
              <a:buFont typeface="Arial" panose="020B0604020202020204" pitchFamily="34" charset="0"/>
              <a:buChar char="•"/>
            </a:pPr>
            <a:r>
              <a:rPr lang="da-DK"/>
              <a:t>Hvordan du kan hjælpe borgeren med forebyggende tiltag</a:t>
            </a:r>
            <a:endParaRPr lang="en-US"/>
          </a:p>
          <a:p>
            <a:pPr marL="342900" indent="-342900">
              <a:buFont typeface="Wingdings" panose="05000000000000000000" pitchFamily="2" charset="2"/>
              <a:buChar char="§"/>
            </a:pPr>
            <a:endParaRPr lang="da-DK"/>
          </a:p>
        </p:txBody>
      </p:sp>
      <p:sp>
        <p:nvSpPr>
          <p:cNvPr id="2" name="Ellipse 1">
            <a:extLst>
              <a:ext uri="{FF2B5EF4-FFF2-40B4-BE49-F238E27FC236}">
                <a16:creationId xmlns:a16="http://schemas.microsoft.com/office/drawing/2014/main" id="{5BF6CFFB-24B9-7478-0691-4B3E7C5FC6EE}"/>
              </a:ext>
              <a:ext uri="{C183D7F6-B498-43B3-948B-1728B52AA6E4}">
                <adec:decorative xmlns:adec="http://schemas.microsoft.com/office/drawing/2017/decorative" val="1"/>
              </a:ext>
            </a:extLst>
          </p:cNvPr>
          <p:cNvSpPr/>
          <p:nvPr/>
        </p:nvSpPr>
        <p:spPr>
          <a:xfrm>
            <a:off x="6096000" y="823354"/>
            <a:ext cx="5040000" cy="5040000"/>
          </a:xfrm>
          <a:prstGeom prst="ellips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26" name="Picture 2">
            <a:extLst>
              <a:ext uri="{FF2B5EF4-FFF2-40B4-BE49-F238E27FC236}">
                <a16:creationId xmlns:a16="http://schemas.microsoft.com/office/drawing/2014/main" id="{0889DC40-7F21-4FD7-E875-6D5AB58F6EE1}"/>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8876" y="1054325"/>
            <a:ext cx="3694247" cy="4333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010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2F5AD6-1F2B-0510-30D3-20C59EB2376B}"/>
              </a:ext>
            </a:extLst>
          </p:cNvPr>
          <p:cNvSpPr>
            <a:spLocks noGrp="1"/>
          </p:cNvSpPr>
          <p:nvPr>
            <p:ph type="ctrTitle"/>
          </p:nvPr>
        </p:nvSpPr>
        <p:spPr>
          <a:xfrm>
            <a:off x="482677" y="816219"/>
            <a:ext cx="4318569" cy="1156150"/>
          </a:xfrm>
        </p:spPr>
        <p:txBody>
          <a:bodyPr/>
          <a:lstStyle/>
          <a:p>
            <a:r>
              <a:rPr lang="da-DK" noProof="0">
                <a:solidFill>
                  <a:srgbClr val="212121"/>
                </a:solidFill>
                <a:latin typeface="Corbel"/>
                <a:ea typeface="Open Sans"/>
                <a:cs typeface="Open Sans"/>
              </a:rPr>
              <a:t>Udvikling af følgesygdomme</a:t>
            </a:r>
          </a:p>
        </p:txBody>
      </p:sp>
      <p:sp>
        <p:nvSpPr>
          <p:cNvPr id="4" name="Subtitle 3">
            <a:extLst>
              <a:ext uri="{FF2B5EF4-FFF2-40B4-BE49-F238E27FC236}">
                <a16:creationId xmlns:a16="http://schemas.microsoft.com/office/drawing/2014/main" id="{0C3CFB91-12F2-D130-1FFA-3F48F829BF5D}"/>
              </a:ext>
            </a:extLst>
          </p:cNvPr>
          <p:cNvSpPr>
            <a:spLocks noGrp="1"/>
          </p:cNvSpPr>
          <p:nvPr>
            <p:ph type="subTitle" idx="1"/>
          </p:nvPr>
        </p:nvSpPr>
        <p:spPr>
          <a:xfrm>
            <a:off x="482676" y="2493033"/>
            <a:ext cx="4318569" cy="2985433"/>
          </a:xfrm>
        </p:spPr>
        <p:txBody>
          <a:bodyPr/>
          <a:lstStyle/>
          <a:p>
            <a:r>
              <a:rPr lang="da-DK" noProof="0"/>
              <a:t>Ved både type 1- og type 2-diabetes er der risiko for at udvikle følgesygdomme.</a:t>
            </a:r>
          </a:p>
          <a:p>
            <a:endParaRPr lang="da-DK" noProof="0"/>
          </a:p>
          <a:p>
            <a:r>
              <a:rPr lang="da-DK" b="1" noProof="0">
                <a:ea typeface="+mn-lt"/>
                <a:cs typeface="+mn-lt"/>
              </a:rPr>
              <a:t>Risikoen øges ved:</a:t>
            </a:r>
            <a:endParaRPr lang="da-DK" noProof="0"/>
          </a:p>
          <a:p>
            <a:pPr marL="285750" indent="-285750">
              <a:buFont typeface="Arial"/>
              <a:buChar char="•"/>
            </a:pPr>
            <a:r>
              <a:rPr lang="da-DK" noProof="0">
                <a:ea typeface="+mn-lt"/>
                <a:cs typeface="+mn-lt"/>
              </a:rPr>
              <a:t>Forhøjet blodsukker i længere tid</a:t>
            </a:r>
            <a:endParaRPr lang="da-DK" noProof="0"/>
          </a:p>
          <a:p>
            <a:pPr marL="285750" indent="-285750">
              <a:buFont typeface="Arial"/>
              <a:buChar char="•"/>
            </a:pPr>
            <a:r>
              <a:rPr lang="da-DK" noProof="0">
                <a:ea typeface="+mn-lt"/>
                <a:cs typeface="+mn-lt"/>
              </a:rPr>
              <a:t>Arvelighed</a:t>
            </a:r>
            <a:endParaRPr lang="da-DK" noProof="0"/>
          </a:p>
          <a:p>
            <a:endParaRPr lang="da-DK" noProof="0"/>
          </a:p>
          <a:p>
            <a:endParaRPr lang="da-DK" noProof="0"/>
          </a:p>
        </p:txBody>
      </p:sp>
      <p:pic>
        <p:nvPicPr>
          <p:cNvPr id="5" name="Picture 4">
            <a:extLst>
              <a:ext uri="{FF2B5EF4-FFF2-40B4-BE49-F238E27FC236}">
                <a16:creationId xmlns:a16="http://schemas.microsoft.com/office/drawing/2014/main" id="{60061D1F-FA9E-D71A-1D98-344889C4380E}"/>
              </a:ext>
            </a:extLst>
          </p:cNvPr>
          <p:cNvPicPr>
            <a:picLocks noChangeAspect="1"/>
          </p:cNvPicPr>
          <p:nvPr/>
        </p:nvPicPr>
        <p:blipFill>
          <a:blip r:embed="rId3"/>
          <a:stretch>
            <a:fillRect/>
          </a:stretch>
        </p:blipFill>
        <p:spPr>
          <a:xfrm>
            <a:off x="7005051" y="1937228"/>
            <a:ext cx="2941789" cy="2993981"/>
          </a:xfrm>
          <a:prstGeom prst="rect">
            <a:avLst/>
          </a:prstGeom>
        </p:spPr>
      </p:pic>
    </p:spTree>
    <p:extLst>
      <p:ext uri="{BB962C8B-B14F-4D97-AF65-F5344CB8AC3E}">
        <p14:creationId xmlns:p14="http://schemas.microsoft.com/office/powerpoint/2010/main" val="3085384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a:extLst>
            <a:ext uri="{FF2B5EF4-FFF2-40B4-BE49-F238E27FC236}">
              <a16:creationId xmlns:a16="http://schemas.microsoft.com/office/drawing/2014/main" id="{BC0ADC70-33C6-5805-8F72-FABBB834D3A1}"/>
            </a:ext>
          </a:extLst>
        </p:cNvPr>
        <p:cNvGrpSpPr/>
        <p:nvPr/>
      </p:nvGrpSpPr>
      <p:grpSpPr>
        <a:xfrm>
          <a:off x="0" y="0"/>
          <a:ext cx="0" cy="0"/>
          <a:chOff x="0" y="0"/>
          <a:chExt cx="0" cy="0"/>
        </a:xfrm>
      </p:grpSpPr>
      <p:sp>
        <p:nvSpPr>
          <p:cNvPr id="12" name="Title 1">
            <a:extLst>
              <a:ext uri="{FF2B5EF4-FFF2-40B4-BE49-F238E27FC236}">
                <a16:creationId xmlns:a16="http://schemas.microsoft.com/office/drawing/2014/main" id="{3D7E5318-0408-49D8-9545-4EEED111FA96}"/>
              </a:ext>
            </a:extLst>
          </p:cNvPr>
          <p:cNvSpPr txBox="1">
            <a:spLocks/>
          </p:cNvSpPr>
          <p:nvPr/>
        </p:nvSpPr>
        <p:spPr>
          <a:xfrm>
            <a:off x="342000" y="477338"/>
            <a:ext cx="11508000" cy="587533"/>
          </a:xfrm>
          <a:prstGeom prst="rect">
            <a:avLst/>
          </a:prstGeom>
        </p:spPr>
        <p:txBody>
          <a:bodyPr vert="horz" lIns="0" tIns="0" rIns="0" bIns="0" rtlCol="0" anchor="t" anchorCtr="0">
            <a:spAutoFit/>
          </a:bodyPr>
          <a:lstStyle>
            <a:lvl1pPr algn="l" defTabSz="914400" rtl="0" eaLnBrk="1" latinLnBrk="0" hangingPunct="1">
              <a:lnSpc>
                <a:spcPct val="85000"/>
              </a:lnSpc>
              <a:spcBef>
                <a:spcPct val="0"/>
              </a:spcBef>
              <a:buNone/>
              <a:defRPr sz="4400" b="1" kern="1200">
                <a:solidFill>
                  <a:schemeClr val="tx1"/>
                </a:solidFill>
                <a:latin typeface="+mj-lt"/>
                <a:ea typeface="+mj-ea"/>
                <a:cs typeface="+mj-cs"/>
              </a:defRPr>
            </a:lvl1pPr>
          </a:lstStyle>
          <a:p>
            <a:pPr algn="ctr"/>
            <a:r>
              <a:rPr lang="da-DK" noProof="0"/>
              <a:t>Kategorier af følgesygdomme</a:t>
            </a:r>
            <a:br>
              <a:rPr lang="da-DK" noProof="0"/>
            </a:br>
            <a:br>
              <a:rPr lang="da-DK" noProof="0"/>
            </a:br>
            <a:r>
              <a:rPr lang="da-DK" noProof="0"/>
              <a:t> </a:t>
            </a:r>
            <a:endParaRPr lang="da-DK" sz="2400" noProof="0"/>
          </a:p>
        </p:txBody>
      </p:sp>
      <p:sp>
        <p:nvSpPr>
          <p:cNvPr id="31" name="Tekstfelt 30">
            <a:extLst>
              <a:ext uri="{FF2B5EF4-FFF2-40B4-BE49-F238E27FC236}">
                <a16:creationId xmlns:a16="http://schemas.microsoft.com/office/drawing/2014/main" id="{DE56049B-538F-7634-90B6-377FBC0EBB04}"/>
              </a:ext>
            </a:extLst>
          </p:cNvPr>
          <p:cNvSpPr txBox="1"/>
          <p:nvPr/>
        </p:nvSpPr>
        <p:spPr>
          <a:xfrm>
            <a:off x="717446" y="1586967"/>
            <a:ext cx="3462448" cy="1077218"/>
          </a:xfrm>
          <a:prstGeom prst="rect">
            <a:avLst/>
          </a:prstGeom>
          <a:noFill/>
        </p:spPr>
        <p:txBody>
          <a:bodyPr wrap="square">
            <a:spAutoFit/>
          </a:bodyPr>
          <a:lstStyle/>
          <a:p>
            <a:pPr algn="ctr"/>
            <a:r>
              <a:rPr lang="da-DK" sz="3200" b="1" noProof="0"/>
              <a:t>Små blodkar </a:t>
            </a:r>
          </a:p>
          <a:p>
            <a:pPr algn="ctr"/>
            <a:r>
              <a:rPr lang="da-DK" sz="3200" b="1" noProof="0"/>
              <a:t>(mikrovaskulære)      </a:t>
            </a:r>
          </a:p>
        </p:txBody>
      </p:sp>
      <p:sp>
        <p:nvSpPr>
          <p:cNvPr id="13" name="Content Placeholder 2">
            <a:extLst>
              <a:ext uri="{FF2B5EF4-FFF2-40B4-BE49-F238E27FC236}">
                <a16:creationId xmlns:a16="http://schemas.microsoft.com/office/drawing/2014/main" id="{9F0B56FD-ED97-8A24-B049-27E7E2844D5A}"/>
              </a:ext>
            </a:extLst>
          </p:cNvPr>
          <p:cNvSpPr txBox="1">
            <a:spLocks/>
          </p:cNvSpPr>
          <p:nvPr/>
        </p:nvSpPr>
        <p:spPr>
          <a:xfrm>
            <a:off x="339095" y="3247586"/>
            <a:ext cx="4138521" cy="1892459"/>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tabLst/>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SzPct val="70000"/>
              <a:buFont typeface="Normal systemskrift"/>
              <a:buNone/>
              <a:tabLst/>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SzPct val="70000"/>
              <a:buFont typeface="Normal systemskrift"/>
              <a:buNone/>
              <a:tabLst/>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SzPct val="70000"/>
              <a:buFont typeface="Normal systemskrift"/>
              <a:buNone/>
              <a:tabLst/>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SzPct val="70000"/>
              <a:buFont typeface="Normal systemskrift"/>
              <a:buNone/>
              <a:tabLst/>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da-DK" noProof="0"/>
              <a:t>Øjensygdom </a:t>
            </a:r>
          </a:p>
          <a:p>
            <a:pPr marL="285750" indent="-285750" algn="ctr">
              <a:spcBef>
                <a:spcPct val="0"/>
              </a:spcBef>
              <a:buFont typeface="Arial"/>
              <a:buChar char="•"/>
            </a:pPr>
            <a:endParaRPr lang="da-DK" noProof="0"/>
          </a:p>
          <a:p>
            <a:pPr algn="ctr">
              <a:spcBef>
                <a:spcPct val="0"/>
              </a:spcBef>
            </a:pPr>
            <a:r>
              <a:rPr lang="da-DK" noProof="0"/>
              <a:t>Nyresygdom</a:t>
            </a:r>
          </a:p>
          <a:p>
            <a:pPr marL="285750" indent="-285750" algn="ctr">
              <a:spcBef>
                <a:spcPct val="0"/>
              </a:spcBef>
              <a:buFont typeface="Arial"/>
              <a:buChar char="•"/>
            </a:pPr>
            <a:endParaRPr lang="da-DK" noProof="0"/>
          </a:p>
          <a:p>
            <a:pPr algn="ctr">
              <a:spcBef>
                <a:spcPct val="0"/>
              </a:spcBef>
            </a:pPr>
            <a:r>
              <a:rPr lang="da-DK" noProof="0"/>
              <a:t>Nerveskader</a:t>
            </a:r>
          </a:p>
        </p:txBody>
      </p:sp>
      <p:sp>
        <p:nvSpPr>
          <p:cNvPr id="33" name="Tekstfelt 32">
            <a:extLst>
              <a:ext uri="{FF2B5EF4-FFF2-40B4-BE49-F238E27FC236}">
                <a16:creationId xmlns:a16="http://schemas.microsoft.com/office/drawing/2014/main" id="{71309B69-4BC3-2020-183C-91E3E180819C}"/>
              </a:ext>
            </a:extLst>
          </p:cNvPr>
          <p:cNvSpPr txBox="1"/>
          <p:nvPr/>
        </p:nvSpPr>
        <p:spPr>
          <a:xfrm>
            <a:off x="7884398" y="1586967"/>
            <a:ext cx="3590156" cy="1077218"/>
          </a:xfrm>
          <a:prstGeom prst="rect">
            <a:avLst/>
          </a:prstGeom>
          <a:noFill/>
        </p:spPr>
        <p:txBody>
          <a:bodyPr wrap="square">
            <a:spAutoFit/>
          </a:bodyPr>
          <a:lstStyle/>
          <a:p>
            <a:pPr marL="0" indent="0" algn="ctr">
              <a:buNone/>
            </a:pPr>
            <a:r>
              <a:rPr lang="da-DK" sz="3200" b="1" noProof="0"/>
              <a:t>Store blodkar </a:t>
            </a:r>
          </a:p>
          <a:p>
            <a:pPr marL="0" indent="0" algn="ctr">
              <a:buNone/>
            </a:pPr>
            <a:r>
              <a:rPr lang="da-DK" sz="3200" b="1" noProof="0"/>
              <a:t>(makrovaskulære</a:t>
            </a:r>
            <a:r>
              <a:rPr lang="da-DK" sz="3200" noProof="0"/>
              <a:t>)</a:t>
            </a:r>
            <a:endParaRPr lang="da-DK" sz="3200" b="1" noProof="0"/>
          </a:p>
        </p:txBody>
      </p:sp>
      <p:sp>
        <p:nvSpPr>
          <p:cNvPr id="14" name="Content Placeholder 3">
            <a:extLst>
              <a:ext uri="{FF2B5EF4-FFF2-40B4-BE49-F238E27FC236}">
                <a16:creationId xmlns:a16="http://schemas.microsoft.com/office/drawing/2014/main" id="{AB459EDE-8D7C-AEF7-B78E-BF21910DCEA4}"/>
              </a:ext>
            </a:extLst>
          </p:cNvPr>
          <p:cNvSpPr txBox="1">
            <a:spLocks/>
          </p:cNvSpPr>
          <p:nvPr/>
        </p:nvSpPr>
        <p:spPr>
          <a:xfrm>
            <a:off x="7639533" y="3175697"/>
            <a:ext cx="4479150" cy="2427638"/>
          </a:xfrm>
          <a:prstGeom prst="rect">
            <a:avLst/>
          </a:prstGeom>
        </p:spPr>
        <p:txBody>
          <a:bodyPr vert="horz" lIns="0" tIns="0" rIns="0" bIns="0" rtlCol="0" anchor="t">
            <a:noAutofit/>
          </a:bodyPr>
          <a:lstStyle>
            <a:lvl1pPr marL="182563" indent="-182563" algn="l" defTabSz="914400" rtl="0" eaLnBrk="1" latinLnBrk="0" hangingPunct="1">
              <a:lnSpc>
                <a:spcPct val="90000"/>
              </a:lnSpc>
              <a:spcBef>
                <a:spcPts val="1000"/>
              </a:spcBef>
              <a:buFont typeface="Arial" panose="020B0604020202020204" pitchFamily="34" charset="0"/>
              <a:buChar char="•"/>
              <a:tabLst/>
              <a:defRPr sz="2000" kern="1200">
                <a:solidFill>
                  <a:schemeClr val="tx1"/>
                </a:solidFill>
                <a:latin typeface="+mn-lt"/>
                <a:ea typeface="+mn-ea"/>
                <a:cs typeface="+mn-cs"/>
              </a:defRPr>
            </a:lvl1pPr>
            <a:lvl2pPr marL="358775" indent="-176213" algn="l" defTabSz="914400" rtl="0" eaLnBrk="1" latinLnBrk="0" hangingPunct="1">
              <a:lnSpc>
                <a:spcPct val="90000"/>
              </a:lnSpc>
              <a:spcBef>
                <a:spcPts val="500"/>
              </a:spcBef>
              <a:buSzPct val="70000"/>
              <a:buFont typeface="Normal systemskrift"/>
              <a:buChar char="–"/>
              <a:tabLst/>
              <a:defRPr sz="2000" kern="1200">
                <a:solidFill>
                  <a:schemeClr val="tx1"/>
                </a:solidFill>
                <a:latin typeface="+mn-lt"/>
                <a:ea typeface="+mn-ea"/>
                <a:cs typeface="+mn-cs"/>
              </a:defRPr>
            </a:lvl2pPr>
            <a:lvl3pPr marL="533400" indent="-174625" algn="l" defTabSz="914400" rtl="0" eaLnBrk="1" latinLnBrk="0" hangingPunct="1">
              <a:lnSpc>
                <a:spcPct val="90000"/>
              </a:lnSpc>
              <a:spcBef>
                <a:spcPts val="500"/>
              </a:spcBef>
              <a:buSzPct val="70000"/>
              <a:buFont typeface="Normal systemskrift"/>
              <a:buChar char="–"/>
              <a:tabLst/>
              <a:defRPr sz="2000" kern="1200">
                <a:solidFill>
                  <a:schemeClr val="tx1"/>
                </a:solidFill>
                <a:latin typeface="+mn-lt"/>
                <a:ea typeface="+mn-ea"/>
                <a:cs typeface="+mn-cs"/>
              </a:defRPr>
            </a:lvl3pPr>
            <a:lvl4pPr marL="717550" indent="-184150" algn="l" defTabSz="914400" rtl="0" eaLnBrk="1" latinLnBrk="0" hangingPunct="1">
              <a:lnSpc>
                <a:spcPct val="90000"/>
              </a:lnSpc>
              <a:spcBef>
                <a:spcPts val="500"/>
              </a:spcBef>
              <a:buSzPct val="70000"/>
              <a:buFont typeface="Normal systemskrift"/>
              <a:buChar char="–"/>
              <a:tabLst/>
              <a:defRPr sz="2000" kern="1200">
                <a:solidFill>
                  <a:schemeClr val="tx1"/>
                </a:solidFill>
                <a:latin typeface="+mn-lt"/>
                <a:ea typeface="+mn-ea"/>
                <a:cs typeface="+mn-cs"/>
              </a:defRPr>
            </a:lvl4pPr>
            <a:lvl5pPr marL="892175" indent="-174625" algn="l" defTabSz="914400" rtl="0" eaLnBrk="1" latinLnBrk="0" hangingPunct="1">
              <a:lnSpc>
                <a:spcPct val="90000"/>
              </a:lnSpc>
              <a:spcBef>
                <a:spcPts val="500"/>
              </a:spcBef>
              <a:buSzPct val="70000"/>
              <a:buFont typeface="Normal systemskrift"/>
              <a:buChar char="–"/>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None/>
            </a:pPr>
            <a:r>
              <a:rPr lang="da-DK" noProof="0"/>
              <a:t>Blodprop i hjernen</a:t>
            </a:r>
          </a:p>
          <a:p>
            <a:pPr marL="0" indent="0" algn="ctr">
              <a:lnSpc>
                <a:spcPct val="150000"/>
              </a:lnSpc>
              <a:buNone/>
            </a:pPr>
            <a:r>
              <a:rPr lang="da-DK" noProof="0"/>
              <a:t>Hjerte-kar-sygdom</a:t>
            </a:r>
          </a:p>
          <a:p>
            <a:pPr marL="0" indent="0" algn="ctr">
              <a:lnSpc>
                <a:spcPct val="150000"/>
              </a:lnSpc>
              <a:buNone/>
            </a:pPr>
            <a:r>
              <a:rPr lang="da-DK" noProof="0"/>
              <a:t>Blodprop i hjertet</a:t>
            </a:r>
          </a:p>
          <a:p>
            <a:pPr marL="0" indent="0" algn="ctr">
              <a:lnSpc>
                <a:spcPct val="150000"/>
              </a:lnSpc>
              <a:buNone/>
            </a:pPr>
            <a:r>
              <a:rPr lang="da-DK" noProof="0"/>
              <a:t>Dårligt kredsløb i benene</a:t>
            </a:r>
          </a:p>
          <a:p>
            <a:pPr marL="0" indent="0">
              <a:spcBef>
                <a:spcPct val="0"/>
              </a:spcBef>
              <a:buFont typeface="Arial" panose="020B0604020202020204" pitchFamily="34" charset="0"/>
              <a:buNone/>
            </a:pPr>
            <a:endParaRPr lang="da-DK" sz="3200" noProof="0"/>
          </a:p>
          <a:p>
            <a:pPr marL="182245" indent="-182245"/>
            <a:endParaRPr lang="da-DK" noProof="0"/>
          </a:p>
        </p:txBody>
      </p:sp>
      <p:grpSp>
        <p:nvGrpSpPr>
          <p:cNvPr id="29" name="Gruppe 28">
            <a:extLst>
              <a:ext uri="{FF2B5EF4-FFF2-40B4-BE49-F238E27FC236}">
                <a16:creationId xmlns:a16="http://schemas.microsoft.com/office/drawing/2014/main" id="{12FE7E56-DDBF-050C-7083-4FEE1037EE4A}"/>
              </a:ext>
              <a:ext uri="{C183D7F6-B498-43B3-948B-1728B52AA6E4}">
                <adec:decorative xmlns:adec="http://schemas.microsoft.com/office/drawing/2017/decorative" val="1"/>
              </a:ext>
            </a:extLst>
          </p:cNvPr>
          <p:cNvGrpSpPr/>
          <p:nvPr/>
        </p:nvGrpSpPr>
        <p:grpSpPr>
          <a:xfrm>
            <a:off x="3216095" y="1443734"/>
            <a:ext cx="5584936" cy="4225546"/>
            <a:chOff x="3216095" y="1443734"/>
            <a:chExt cx="5584936" cy="4225546"/>
          </a:xfrm>
        </p:grpSpPr>
        <p:pic>
          <p:nvPicPr>
            <p:cNvPr id="15" name="Picture 3" descr="Et billede, der indeholder tegning, tegneserie, skitse, clipart">
              <a:extLst>
                <a:ext uri="{FF2B5EF4-FFF2-40B4-BE49-F238E27FC236}">
                  <a16:creationId xmlns:a16="http://schemas.microsoft.com/office/drawing/2014/main" id="{EB3614E1-9C69-F1E9-1FB3-8F4998CE5AAE}"/>
                </a:ext>
              </a:extLst>
            </p:cNvPr>
            <p:cNvPicPr>
              <a:picLocks noChangeAspect="1"/>
            </p:cNvPicPr>
            <p:nvPr/>
          </p:nvPicPr>
          <p:blipFill>
            <a:blip r:embed="rId3"/>
            <a:srcRect t="-1" b="550"/>
            <a:stretch>
              <a:fillRect/>
            </a:stretch>
          </p:blipFill>
          <p:spPr>
            <a:xfrm>
              <a:off x="4480521" y="1443734"/>
              <a:ext cx="2885657" cy="4225546"/>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cxnSp>
          <p:nvCxnSpPr>
            <p:cNvPr id="16" name="Lige pilforbindelse 15">
              <a:extLst>
                <a:ext uri="{FF2B5EF4-FFF2-40B4-BE49-F238E27FC236}">
                  <a16:creationId xmlns:a16="http://schemas.microsoft.com/office/drawing/2014/main" id="{198B067E-5AE6-53CF-AC4D-D6A745E7C721}"/>
                </a:ext>
              </a:extLst>
            </p:cNvPr>
            <p:cNvCxnSpPr>
              <a:cxnSpLocks/>
            </p:cNvCxnSpPr>
            <p:nvPr/>
          </p:nvCxnSpPr>
          <p:spPr>
            <a:xfrm flipV="1">
              <a:off x="3298785" y="2407534"/>
              <a:ext cx="2372810" cy="92597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7" name="Lige pilforbindelse 16">
              <a:extLst>
                <a:ext uri="{FF2B5EF4-FFF2-40B4-BE49-F238E27FC236}">
                  <a16:creationId xmlns:a16="http://schemas.microsoft.com/office/drawing/2014/main" id="{B807387B-3B1D-6653-A1E6-FC6EC60F81FF}"/>
                </a:ext>
              </a:extLst>
            </p:cNvPr>
            <p:cNvCxnSpPr>
              <a:cxnSpLocks/>
            </p:cNvCxnSpPr>
            <p:nvPr/>
          </p:nvCxnSpPr>
          <p:spPr>
            <a:xfrm>
              <a:off x="3216095" y="3941195"/>
              <a:ext cx="2235581"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8" name="Lige pilforbindelse 17">
              <a:extLst>
                <a:ext uri="{FF2B5EF4-FFF2-40B4-BE49-F238E27FC236}">
                  <a16:creationId xmlns:a16="http://schemas.microsoft.com/office/drawing/2014/main" id="{2DDBBF83-5FB3-D5C0-127A-A5D6B2C61078}"/>
                </a:ext>
              </a:extLst>
            </p:cNvPr>
            <p:cNvCxnSpPr>
              <a:cxnSpLocks/>
            </p:cNvCxnSpPr>
            <p:nvPr/>
          </p:nvCxnSpPr>
          <p:spPr>
            <a:xfrm>
              <a:off x="3298785" y="4548882"/>
              <a:ext cx="2152891" cy="72215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0" name="Lige pilforbindelse 19">
              <a:extLst>
                <a:ext uri="{FF2B5EF4-FFF2-40B4-BE49-F238E27FC236}">
                  <a16:creationId xmlns:a16="http://schemas.microsoft.com/office/drawing/2014/main" id="{8F7A40DB-F200-FB3B-5B0A-4E53E4C2D3AA}"/>
                </a:ext>
              </a:extLst>
            </p:cNvPr>
            <p:cNvCxnSpPr>
              <a:cxnSpLocks/>
            </p:cNvCxnSpPr>
            <p:nvPr/>
          </p:nvCxnSpPr>
          <p:spPr>
            <a:xfrm flipH="1" flipV="1">
              <a:off x="5930381" y="1960123"/>
              <a:ext cx="2697999" cy="146456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1" name="Lige pilforbindelse 20">
              <a:extLst>
                <a:ext uri="{FF2B5EF4-FFF2-40B4-BE49-F238E27FC236}">
                  <a16:creationId xmlns:a16="http://schemas.microsoft.com/office/drawing/2014/main" id="{8425B575-04FD-EF41-015F-A21A1CA53BBB}"/>
                </a:ext>
              </a:extLst>
            </p:cNvPr>
            <p:cNvCxnSpPr>
              <a:cxnSpLocks/>
            </p:cNvCxnSpPr>
            <p:nvPr/>
          </p:nvCxnSpPr>
          <p:spPr>
            <a:xfrm flipH="1" flipV="1">
              <a:off x="6395023" y="4779966"/>
              <a:ext cx="1890333" cy="39603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2" name="Lige pilforbindelse 21">
              <a:extLst>
                <a:ext uri="{FF2B5EF4-FFF2-40B4-BE49-F238E27FC236}">
                  <a16:creationId xmlns:a16="http://schemas.microsoft.com/office/drawing/2014/main" id="{3FCE1103-73C8-451E-55DB-AD5A0B329D0F}"/>
                </a:ext>
              </a:extLst>
            </p:cNvPr>
            <p:cNvCxnSpPr>
              <a:cxnSpLocks/>
            </p:cNvCxnSpPr>
            <p:nvPr/>
          </p:nvCxnSpPr>
          <p:spPr>
            <a:xfrm flipH="1" flipV="1">
              <a:off x="5955331" y="3527666"/>
              <a:ext cx="2845700" cy="106400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5" name="Lige pilforbindelse 24">
              <a:extLst>
                <a:ext uri="{FF2B5EF4-FFF2-40B4-BE49-F238E27FC236}">
                  <a16:creationId xmlns:a16="http://schemas.microsoft.com/office/drawing/2014/main" id="{520396DE-0D94-9379-730C-1EA4C98E5B43}"/>
                </a:ext>
              </a:extLst>
            </p:cNvPr>
            <p:cNvCxnSpPr>
              <a:cxnSpLocks/>
            </p:cNvCxnSpPr>
            <p:nvPr/>
          </p:nvCxnSpPr>
          <p:spPr>
            <a:xfrm flipH="1" flipV="1">
              <a:off x="6096000" y="3388166"/>
              <a:ext cx="2532380" cy="67150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4026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B120BB-D969-BFDB-ED66-00D2474AA561}"/>
              </a:ext>
            </a:extLst>
          </p:cNvPr>
          <p:cNvSpPr>
            <a:spLocks noGrp="1"/>
          </p:cNvSpPr>
          <p:nvPr>
            <p:ph type="ctrTitle"/>
          </p:nvPr>
        </p:nvSpPr>
        <p:spPr>
          <a:xfrm>
            <a:off x="190048" y="2383941"/>
            <a:ext cx="5730510" cy="2097947"/>
          </a:xfrm>
        </p:spPr>
        <p:txBody>
          <a:bodyPr/>
          <a:lstStyle/>
          <a:p>
            <a:r>
              <a:rPr lang="da-DK" sz="3600" b="0"/>
              <a:t>Tid til….</a:t>
            </a:r>
            <a:br>
              <a:rPr lang="da-DK" sz="3600" b="0"/>
            </a:br>
            <a:br>
              <a:rPr lang="da-DK" sz="3600" b="0"/>
            </a:br>
            <a:r>
              <a:rPr lang="da-DK"/>
              <a:t>Case eller dialogkort?</a:t>
            </a:r>
          </a:p>
        </p:txBody>
      </p:sp>
    </p:spTree>
    <p:extLst>
      <p:ext uri="{BB962C8B-B14F-4D97-AF65-F5344CB8AC3E}">
        <p14:creationId xmlns:p14="http://schemas.microsoft.com/office/powerpoint/2010/main" val="9672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29A59AC-91E5-0F69-24FB-3233C81FD3B9}"/>
              </a:ext>
            </a:extLst>
          </p:cNvPr>
          <p:cNvSpPr>
            <a:spLocks noGrp="1"/>
          </p:cNvSpPr>
          <p:nvPr>
            <p:ph type="ctrTitle"/>
          </p:nvPr>
        </p:nvSpPr>
        <p:spPr>
          <a:xfrm>
            <a:off x="341999" y="476250"/>
            <a:ext cx="5991893" cy="1156150"/>
          </a:xfrm>
        </p:spPr>
        <p:txBody>
          <a:bodyPr/>
          <a:lstStyle/>
          <a:p>
            <a:pPr algn="ctr"/>
            <a:r>
              <a:rPr lang="da-DK"/>
              <a:t>Forebyggelse er vigtig!</a:t>
            </a:r>
          </a:p>
        </p:txBody>
      </p:sp>
      <p:pic>
        <p:nvPicPr>
          <p:cNvPr id="3076" name="Picture 4">
            <a:extLst>
              <a:ext uri="{FF2B5EF4-FFF2-40B4-BE49-F238E27FC236}">
                <a16:creationId xmlns:a16="http://schemas.microsoft.com/office/drawing/2014/main" id="{A74299F6-1704-0C56-87C9-F201A27561DF}"/>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76" r="1888"/>
          <a:stretch>
            <a:fillRect/>
          </a:stretch>
        </p:blipFill>
        <p:spPr bwMode="auto">
          <a:xfrm>
            <a:off x="4951141" y="810038"/>
            <a:ext cx="6898860" cy="5497975"/>
          </a:xfrm>
          <a:prstGeom prst="rect">
            <a:avLst/>
          </a:prstGeom>
          <a:noFill/>
          <a:extLst>
            <a:ext uri="{909E8E84-426E-40DD-AFC4-6F175D3DCCD1}">
              <a14:hiddenFill xmlns:a14="http://schemas.microsoft.com/office/drawing/2010/main">
                <a:solidFill>
                  <a:srgbClr val="FFFFFF"/>
                </a:solidFill>
              </a14:hiddenFill>
            </a:ext>
          </a:extLst>
        </p:spPr>
      </p:pic>
      <p:sp>
        <p:nvSpPr>
          <p:cNvPr id="4" name="Undertitel 3">
            <a:extLst>
              <a:ext uri="{FF2B5EF4-FFF2-40B4-BE49-F238E27FC236}">
                <a16:creationId xmlns:a16="http://schemas.microsoft.com/office/drawing/2014/main" id="{6F955D64-5127-A007-01AA-7A4DB415A23E}"/>
              </a:ext>
            </a:extLst>
          </p:cNvPr>
          <p:cNvSpPr>
            <a:spLocks noGrp="1"/>
          </p:cNvSpPr>
          <p:nvPr>
            <p:ph type="subTitle" idx="1"/>
          </p:nvPr>
        </p:nvSpPr>
        <p:spPr>
          <a:xfrm>
            <a:off x="620780" y="1632400"/>
            <a:ext cx="4554091" cy="2195473"/>
          </a:xfrm>
        </p:spPr>
        <p:txBody>
          <a:bodyPr/>
          <a:lstStyle/>
          <a:p>
            <a:pPr marL="342900" indent="-342900">
              <a:buFont typeface="Arial" panose="020B0604020202020204" pitchFamily="34" charset="0"/>
              <a:buChar char="•"/>
            </a:pPr>
            <a:r>
              <a:rPr lang="da-DK"/>
              <a:t>Forebyggelsen er den samme,</a:t>
            </a:r>
            <a:r>
              <a:rPr lang="da-DK" b="1"/>
              <a:t> </a:t>
            </a:r>
            <a:r>
              <a:rPr lang="da-DK"/>
              <a:t>uanset</a:t>
            </a:r>
            <a:r>
              <a:rPr lang="da-DK" b="1"/>
              <a:t> </a:t>
            </a:r>
            <a:r>
              <a:rPr lang="da-DK"/>
              <a:t>hvilken</a:t>
            </a:r>
            <a:r>
              <a:rPr lang="da-DK" b="1"/>
              <a:t> </a:t>
            </a:r>
            <a:r>
              <a:rPr lang="da-DK"/>
              <a:t>følgesygdom</a:t>
            </a:r>
          </a:p>
          <a:p>
            <a:pPr marL="342900" indent="-342900">
              <a:buFont typeface="Arial" panose="020B0604020202020204" pitchFamily="34" charset="0"/>
              <a:buChar char="•"/>
            </a:pPr>
            <a:r>
              <a:rPr lang="da-DK"/>
              <a:t>Når der er konstateret en følgesygdom, kan den ikke helbredes</a:t>
            </a:r>
          </a:p>
          <a:p>
            <a:pPr marL="342900" indent="-342900">
              <a:buFont typeface="Arial" panose="020B0604020202020204" pitchFamily="34" charset="0"/>
              <a:buChar char="•"/>
            </a:pPr>
            <a:r>
              <a:rPr lang="da-DK"/>
              <a:t>Behandlingen af følgesygdomme er for at undgå forværring og lindre symptomer</a:t>
            </a:r>
          </a:p>
        </p:txBody>
      </p:sp>
      <p:sp>
        <p:nvSpPr>
          <p:cNvPr id="2" name="Pladsholder til billede 1">
            <a:extLst>
              <a:ext uri="{FF2B5EF4-FFF2-40B4-BE49-F238E27FC236}">
                <a16:creationId xmlns:a16="http://schemas.microsoft.com/office/drawing/2014/main" id="{EC4CD4A3-ECB9-6CFC-560D-33135101FD3B}"/>
              </a:ext>
            </a:extLst>
          </p:cNvPr>
          <p:cNvSpPr>
            <a:spLocks noGrp="1"/>
          </p:cNvSpPr>
          <p:nvPr>
            <p:ph type="pic" sz="quarter" idx="13"/>
          </p:nvPr>
        </p:nvSpPr>
        <p:spPr>
          <a:xfrm>
            <a:off x="7635349" y="953870"/>
            <a:ext cx="2712983" cy="2932415"/>
          </a:xfrm>
          <a:noFill/>
        </p:spPr>
        <p:txBody>
          <a:bodyPr/>
          <a:lstStyle/>
          <a:p>
            <a:pPr algn="ctr"/>
            <a:r>
              <a:rPr lang="da-DK" sz="1800" b="1"/>
              <a:t>Forebyggelse</a:t>
            </a:r>
          </a:p>
          <a:p>
            <a:pPr marL="171450" indent="-171450">
              <a:buFont typeface="Wingdings" panose="05000000000000000000" pitchFamily="2" charset="2"/>
              <a:buChar char="§"/>
            </a:pPr>
            <a:r>
              <a:rPr lang="da-DK" sz="1500" i="1"/>
              <a:t>Stabilt blodsukker</a:t>
            </a:r>
          </a:p>
          <a:p>
            <a:pPr marL="171450" indent="-171450">
              <a:buFont typeface="Wingdings" panose="05000000000000000000" pitchFamily="2" charset="2"/>
              <a:buChar char="§"/>
            </a:pPr>
            <a:r>
              <a:rPr lang="da-DK" sz="1500" i="1"/>
              <a:t>Rygestop</a:t>
            </a:r>
          </a:p>
          <a:p>
            <a:pPr marL="171450" indent="-171450">
              <a:buFont typeface="Wingdings" panose="05000000000000000000" pitchFamily="2" charset="2"/>
              <a:buChar char="§"/>
            </a:pPr>
            <a:r>
              <a:rPr lang="da-DK" sz="1500" i="1"/>
              <a:t>Holde sig aktiv</a:t>
            </a:r>
          </a:p>
          <a:p>
            <a:pPr marL="171450" indent="-171450">
              <a:buFont typeface="Wingdings" panose="05000000000000000000" pitchFamily="2" charset="2"/>
              <a:buChar char="§"/>
            </a:pPr>
            <a:r>
              <a:rPr lang="da-DK" sz="1500" i="1"/>
              <a:t>Spis efter kostrådene</a:t>
            </a:r>
          </a:p>
          <a:p>
            <a:pPr marL="171450" indent="-171450">
              <a:buFont typeface="Wingdings" panose="05000000000000000000" pitchFamily="2" charset="2"/>
              <a:buChar char="§"/>
            </a:pPr>
            <a:r>
              <a:rPr lang="da-DK" sz="1500" i="1"/>
              <a:t>Blodtryksmedicin</a:t>
            </a:r>
          </a:p>
          <a:p>
            <a:pPr marL="171450" indent="-171450">
              <a:buFont typeface="Wingdings" panose="05000000000000000000" pitchFamily="2" charset="2"/>
              <a:buChar char="§"/>
            </a:pPr>
            <a:r>
              <a:rPr lang="da-DK" sz="1500" i="1"/>
              <a:t>Kolesterolmedicin</a:t>
            </a:r>
          </a:p>
          <a:p>
            <a:pPr marL="171450" indent="-171450">
              <a:buFont typeface="Wingdings" panose="05000000000000000000" pitchFamily="2" charset="2"/>
              <a:buChar char="§"/>
            </a:pPr>
            <a:r>
              <a:rPr lang="da-DK" sz="1500" i="1"/>
              <a:t>Diabetesmedicin</a:t>
            </a:r>
          </a:p>
        </p:txBody>
      </p:sp>
    </p:spTree>
    <p:extLst>
      <p:ext uri="{BB962C8B-B14F-4D97-AF65-F5344CB8AC3E}">
        <p14:creationId xmlns:p14="http://schemas.microsoft.com/office/powerpoint/2010/main" val="3244085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954994D-48F9-51DA-0050-5A0C894394A0}"/>
              </a:ext>
            </a:extLst>
          </p:cNvPr>
          <p:cNvSpPr>
            <a:spLocks noGrp="1"/>
          </p:cNvSpPr>
          <p:nvPr>
            <p:ph type="ctrTitle"/>
          </p:nvPr>
        </p:nvSpPr>
        <p:spPr>
          <a:xfrm>
            <a:off x="654877" y="435975"/>
            <a:ext cx="6355523" cy="1156150"/>
          </a:xfrm>
        </p:spPr>
        <p:txBody>
          <a:bodyPr/>
          <a:lstStyle/>
          <a:p>
            <a:r>
              <a:rPr lang="da-DK"/>
              <a:t>Hjerte-kar-sygdom </a:t>
            </a:r>
            <a:br>
              <a:rPr lang="da-DK"/>
            </a:br>
            <a:r>
              <a:rPr lang="da-DK"/>
              <a:t>ved diabetes</a:t>
            </a:r>
          </a:p>
        </p:txBody>
      </p:sp>
      <p:sp>
        <p:nvSpPr>
          <p:cNvPr id="18" name="Undertitel 17">
            <a:extLst>
              <a:ext uri="{FF2B5EF4-FFF2-40B4-BE49-F238E27FC236}">
                <a16:creationId xmlns:a16="http://schemas.microsoft.com/office/drawing/2014/main" id="{9C4F6590-B5CE-874D-B070-6DDEB2E58CB4}"/>
              </a:ext>
            </a:extLst>
          </p:cNvPr>
          <p:cNvSpPr>
            <a:spLocks noGrp="1"/>
          </p:cNvSpPr>
          <p:nvPr>
            <p:ph type="subTitle" idx="1"/>
          </p:nvPr>
        </p:nvSpPr>
        <p:spPr>
          <a:xfrm>
            <a:off x="654877" y="1592125"/>
            <a:ext cx="5611811" cy="5326586"/>
          </a:xfrm>
          <a:noFill/>
        </p:spPr>
        <p:txBody>
          <a:bodyPr/>
          <a:lstStyle/>
          <a:p>
            <a:pPr>
              <a:lnSpc>
                <a:spcPct val="150000"/>
              </a:lnSpc>
            </a:pPr>
            <a:r>
              <a:rPr lang="da-DK"/>
              <a:t>Øget risiko for:</a:t>
            </a:r>
          </a:p>
          <a:p>
            <a:pPr marL="342900" indent="-342900">
              <a:lnSpc>
                <a:spcPct val="100000"/>
              </a:lnSpc>
              <a:buFont typeface="Arial" panose="020B0604020202020204" pitchFamily="34" charset="0"/>
              <a:buChar char="•"/>
            </a:pPr>
            <a:r>
              <a:rPr lang="da-DK"/>
              <a:t>Sygdom i hjerte og blodkar</a:t>
            </a:r>
          </a:p>
          <a:p>
            <a:pPr marL="342900" indent="-342900">
              <a:lnSpc>
                <a:spcPct val="100000"/>
              </a:lnSpc>
              <a:buFont typeface="Arial" panose="020B0604020202020204" pitchFamily="34" charset="0"/>
              <a:buChar char="•"/>
            </a:pPr>
            <a:r>
              <a:rPr lang="da-DK"/>
              <a:t>Åreforkalkning</a:t>
            </a:r>
          </a:p>
          <a:p>
            <a:pPr marL="342900" indent="-342900">
              <a:lnSpc>
                <a:spcPct val="100000"/>
              </a:lnSpc>
              <a:buFont typeface="Arial" panose="020B0604020202020204" pitchFamily="34" charset="0"/>
              <a:buChar char="•"/>
            </a:pPr>
            <a:endParaRPr lang="da-DK"/>
          </a:p>
          <a:p>
            <a:r>
              <a:rPr lang="da-DK"/>
              <a:t>Kan medføre: </a:t>
            </a:r>
          </a:p>
          <a:p>
            <a:pPr marL="800100" lvl="1" indent="-342900" algn="l">
              <a:buFont typeface="Wingdings" panose="05000000000000000000" pitchFamily="2" charset="2"/>
              <a:buChar char="§"/>
            </a:pPr>
            <a:r>
              <a:rPr lang="da-DK"/>
              <a:t>Iskæmisk hjertesygdom </a:t>
            </a:r>
          </a:p>
          <a:p>
            <a:pPr marL="800100" lvl="1" indent="-342900" algn="l">
              <a:buFont typeface="Wingdings" panose="05000000000000000000" pitchFamily="2" charset="2"/>
              <a:buChar char="§"/>
            </a:pPr>
            <a:r>
              <a:rPr lang="da-DK"/>
              <a:t>Blodprop i hjernen</a:t>
            </a:r>
          </a:p>
          <a:p>
            <a:pPr marL="800100" lvl="1" indent="-342900" algn="l">
              <a:buFont typeface="Wingdings" panose="05000000000000000000" pitchFamily="2" charset="2"/>
              <a:buChar char="§"/>
            </a:pPr>
            <a:r>
              <a:rPr lang="da-DK"/>
              <a:t>Nedsat blodcirkulation i benene</a:t>
            </a:r>
          </a:p>
          <a:p>
            <a:pPr marL="1257300" lvl="2" indent="-342900" algn="l">
              <a:buFont typeface="Wingdings" panose="05000000000000000000" pitchFamily="2" charset="2"/>
              <a:buChar char="§"/>
            </a:pPr>
            <a:r>
              <a:rPr lang="da-DK" sz="2000"/>
              <a:t>Smerter ved gang eller hvile</a:t>
            </a:r>
          </a:p>
          <a:p>
            <a:pPr marL="800100" lvl="1" indent="-342900" algn="l">
              <a:buFont typeface="Wingdings" panose="05000000000000000000" pitchFamily="2" charset="2"/>
              <a:buChar char="§"/>
            </a:pPr>
            <a:r>
              <a:rPr lang="da-DK"/>
              <a:t>Hjertesvigt </a:t>
            </a:r>
          </a:p>
          <a:p>
            <a:pPr marL="800100" lvl="1" indent="-342900" algn="l">
              <a:buFont typeface="Wingdings" panose="05000000000000000000" pitchFamily="2" charset="2"/>
              <a:buChar char="§"/>
            </a:pPr>
            <a:r>
              <a:rPr lang="da-DK"/>
              <a:t>Hjerterytmeforstyrrelser</a:t>
            </a:r>
          </a:p>
          <a:p>
            <a:endParaRPr lang="da-DK"/>
          </a:p>
          <a:p>
            <a:endParaRPr lang="da-DK" sz="1200"/>
          </a:p>
          <a:p>
            <a:pPr marL="342900" indent="-342900">
              <a:buFont typeface="Wingdings" panose="05000000000000000000" pitchFamily="2" charset="2"/>
              <a:buChar char="§"/>
            </a:pPr>
            <a:endParaRPr lang="da-DK"/>
          </a:p>
        </p:txBody>
      </p:sp>
      <p:sp>
        <p:nvSpPr>
          <p:cNvPr id="2" name="Ellipse 1">
            <a:extLst>
              <a:ext uri="{FF2B5EF4-FFF2-40B4-BE49-F238E27FC236}">
                <a16:creationId xmlns:a16="http://schemas.microsoft.com/office/drawing/2014/main" id="{C06CC302-E0D9-998E-8453-77C41B85016C}"/>
              </a:ext>
              <a:ext uri="{C183D7F6-B498-43B3-948B-1728B52AA6E4}">
                <adec:decorative xmlns:adec="http://schemas.microsoft.com/office/drawing/2017/decorative" val="1"/>
              </a:ext>
            </a:extLst>
          </p:cNvPr>
          <p:cNvSpPr>
            <a:spLocks noChangeAspect="1"/>
          </p:cNvSpPr>
          <p:nvPr/>
        </p:nvSpPr>
        <p:spPr>
          <a:xfrm>
            <a:off x="6084197" y="612680"/>
            <a:ext cx="5632639" cy="5632639"/>
          </a:xfrm>
          <a:prstGeom prst="ellipse">
            <a:avLst/>
          </a:prstGeom>
          <a:solidFill>
            <a:srgbClr val="35B6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4" name="Pladsholder til indhold 5">
            <a:extLst>
              <a:ext uri="{FF2B5EF4-FFF2-40B4-BE49-F238E27FC236}">
                <a16:creationId xmlns:a16="http://schemas.microsoft.com/office/drawing/2014/main" id="{1F7138D7-75F1-F9A7-7072-DAD415378ED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8490" y="3240039"/>
            <a:ext cx="1612027" cy="2243766"/>
          </a:xfrm>
          <a:prstGeom prst="rect">
            <a:avLst/>
          </a:prstGeom>
        </p:spPr>
      </p:pic>
      <p:pic>
        <p:nvPicPr>
          <p:cNvPr id="6" name="Billede 5">
            <a:extLst>
              <a:ext uri="{FF2B5EF4-FFF2-40B4-BE49-F238E27FC236}">
                <a16:creationId xmlns:a16="http://schemas.microsoft.com/office/drawing/2014/main" id="{01B9E809-A6B6-013E-6EC1-339DEDD86E4F}"/>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32202" y="1374195"/>
            <a:ext cx="2835092" cy="2678575"/>
          </a:xfrm>
          <a:prstGeom prst="rect">
            <a:avLst/>
          </a:prstGeom>
        </p:spPr>
      </p:pic>
    </p:spTree>
    <p:extLst>
      <p:ext uri="{BB962C8B-B14F-4D97-AF65-F5344CB8AC3E}">
        <p14:creationId xmlns:p14="http://schemas.microsoft.com/office/powerpoint/2010/main" val="3442401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a:extLst>
            <a:ext uri="{FF2B5EF4-FFF2-40B4-BE49-F238E27FC236}">
              <a16:creationId xmlns:a16="http://schemas.microsoft.com/office/drawing/2014/main" id="{6A181A0B-8AEA-83F8-B663-660B3388E507}"/>
            </a:ext>
          </a:extLst>
        </p:cNvPr>
        <p:cNvGrpSpPr/>
        <p:nvPr/>
      </p:nvGrpSpPr>
      <p:grpSpPr>
        <a:xfrm>
          <a:off x="0" y="0"/>
          <a:ext cx="0" cy="0"/>
          <a:chOff x="0" y="0"/>
          <a:chExt cx="0" cy="0"/>
        </a:xfrm>
      </p:grpSpPr>
      <p:sp>
        <p:nvSpPr>
          <p:cNvPr id="4" name="Titel 2">
            <a:extLst>
              <a:ext uri="{FF2B5EF4-FFF2-40B4-BE49-F238E27FC236}">
                <a16:creationId xmlns:a16="http://schemas.microsoft.com/office/drawing/2014/main" id="{E62EE7D7-0D32-693F-0B94-9ECC43518B3C}"/>
              </a:ext>
            </a:extLst>
          </p:cNvPr>
          <p:cNvSpPr txBox="1">
            <a:spLocks/>
          </p:cNvSpPr>
          <p:nvPr/>
        </p:nvSpPr>
        <p:spPr>
          <a:xfrm>
            <a:off x="654877" y="435975"/>
            <a:ext cx="6355523" cy="1156150"/>
          </a:xfrm>
          <a:prstGeom prst="rect">
            <a:avLst/>
          </a:prstGeom>
        </p:spPr>
        <p:txBody>
          <a:bodyPr vert="horz" lIns="0" tIns="0" rIns="0" bIns="0" rtlCol="0" anchor="t" anchorCtr="0">
            <a:spAutoFit/>
          </a:bodyPr>
          <a:lstStyle>
            <a:lvl1pPr algn="l" defTabSz="914400" rtl="0" eaLnBrk="1" latinLnBrk="0" hangingPunct="1">
              <a:lnSpc>
                <a:spcPct val="85000"/>
              </a:lnSpc>
              <a:spcBef>
                <a:spcPct val="0"/>
              </a:spcBef>
              <a:buNone/>
              <a:defRPr sz="4400" b="1" kern="1200">
                <a:solidFill>
                  <a:schemeClr val="tx1"/>
                </a:solidFill>
                <a:latin typeface="+mj-lt"/>
                <a:ea typeface="+mj-ea"/>
                <a:cs typeface="+mj-cs"/>
              </a:defRPr>
            </a:lvl1pPr>
          </a:lstStyle>
          <a:p>
            <a:r>
              <a:rPr lang="da-DK"/>
              <a:t>Hjerte-kar-sygdom </a:t>
            </a:r>
            <a:br>
              <a:rPr lang="da-DK"/>
            </a:br>
            <a:r>
              <a:rPr lang="da-DK"/>
              <a:t>ved diabetes</a:t>
            </a:r>
          </a:p>
        </p:txBody>
      </p:sp>
      <p:sp>
        <p:nvSpPr>
          <p:cNvPr id="7" name="Rektangel 6">
            <a:extLst>
              <a:ext uri="{FF2B5EF4-FFF2-40B4-BE49-F238E27FC236}">
                <a16:creationId xmlns:a16="http://schemas.microsoft.com/office/drawing/2014/main" id="{BF29E721-BD5F-FC13-3DD3-3E0CDFAB8DEA}"/>
              </a:ext>
            </a:extLst>
          </p:cNvPr>
          <p:cNvSpPr/>
          <p:nvPr/>
        </p:nvSpPr>
        <p:spPr>
          <a:xfrm>
            <a:off x="654877" y="1785067"/>
            <a:ext cx="5388859" cy="432712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lnSpc>
                <a:spcPct val="150000"/>
              </a:lnSpc>
            </a:pPr>
            <a:r>
              <a:rPr lang="da-DK" sz="3200" b="1">
                <a:solidFill>
                  <a:schemeClr val="tx1"/>
                </a:solidFill>
              </a:rPr>
              <a:t>Symptomer</a:t>
            </a:r>
            <a:endParaRPr lang="da-DK" b="1">
              <a:solidFill>
                <a:schemeClr val="tx1"/>
              </a:solidFill>
            </a:endParaRPr>
          </a:p>
          <a:p>
            <a:pPr marL="800100" lvl="1" indent="-342900">
              <a:lnSpc>
                <a:spcPct val="150000"/>
              </a:lnSpc>
              <a:buFont typeface="Wingdings" panose="05000000000000000000" pitchFamily="2" charset="2"/>
              <a:buChar char="§"/>
            </a:pPr>
            <a:r>
              <a:rPr lang="da-DK" sz="2000">
                <a:solidFill>
                  <a:schemeClr val="tx1"/>
                </a:solidFill>
              </a:rPr>
              <a:t>Brystsmerter eller trykken i brystet </a:t>
            </a:r>
          </a:p>
          <a:p>
            <a:pPr marL="800100" lvl="1" indent="-342900">
              <a:lnSpc>
                <a:spcPct val="150000"/>
              </a:lnSpc>
              <a:buFont typeface="Wingdings" panose="05000000000000000000" pitchFamily="2" charset="2"/>
              <a:buChar char="§"/>
            </a:pPr>
            <a:r>
              <a:rPr lang="da-DK" sz="2000">
                <a:solidFill>
                  <a:schemeClr val="tx1"/>
                </a:solidFill>
              </a:rPr>
              <a:t>Åndenød ved aktivitet eller i hvile</a:t>
            </a:r>
          </a:p>
          <a:p>
            <a:pPr marL="800100" lvl="1" indent="-342900">
              <a:lnSpc>
                <a:spcPct val="150000"/>
              </a:lnSpc>
              <a:buFont typeface="Wingdings" panose="05000000000000000000" pitchFamily="2" charset="2"/>
              <a:buChar char="§"/>
            </a:pPr>
            <a:r>
              <a:rPr lang="da-DK" sz="2000">
                <a:solidFill>
                  <a:schemeClr val="tx1"/>
                </a:solidFill>
              </a:rPr>
              <a:t>Kolde eller blege fødder</a:t>
            </a:r>
          </a:p>
          <a:p>
            <a:pPr marL="800100" lvl="1" indent="-342900">
              <a:lnSpc>
                <a:spcPct val="150000"/>
              </a:lnSpc>
              <a:buFont typeface="Wingdings" panose="05000000000000000000" pitchFamily="2" charset="2"/>
              <a:buChar char="§"/>
            </a:pPr>
            <a:r>
              <a:rPr lang="da-DK" sz="2000">
                <a:solidFill>
                  <a:schemeClr val="tx1"/>
                </a:solidFill>
              </a:rPr>
              <a:t>Smerter i ben ved gang</a:t>
            </a:r>
          </a:p>
          <a:p>
            <a:pPr marL="800100" lvl="1" indent="-342900">
              <a:lnSpc>
                <a:spcPct val="150000"/>
              </a:lnSpc>
              <a:buFont typeface="Wingdings" panose="05000000000000000000" pitchFamily="2" charset="2"/>
              <a:buChar char="§"/>
            </a:pPr>
            <a:r>
              <a:rPr lang="da-DK" sz="2000">
                <a:solidFill>
                  <a:schemeClr val="tx1"/>
                </a:solidFill>
              </a:rPr>
              <a:t>Dårlig sårheling på fødder</a:t>
            </a:r>
          </a:p>
          <a:p>
            <a:pPr marL="800100" lvl="1" indent="-342900">
              <a:lnSpc>
                <a:spcPct val="150000"/>
              </a:lnSpc>
              <a:buFont typeface="Wingdings" panose="05000000000000000000" pitchFamily="2" charset="2"/>
              <a:buChar char="§"/>
            </a:pPr>
            <a:r>
              <a:rPr lang="da-DK" sz="2000">
                <a:solidFill>
                  <a:schemeClr val="tx1"/>
                </a:solidFill>
              </a:rPr>
              <a:t>Hævede ben eller ankler</a:t>
            </a:r>
          </a:p>
          <a:p>
            <a:pPr marL="800100" lvl="1" indent="-342900">
              <a:lnSpc>
                <a:spcPct val="150000"/>
              </a:lnSpc>
              <a:buFont typeface="Wingdings" panose="05000000000000000000" pitchFamily="2" charset="2"/>
              <a:buChar char="§"/>
            </a:pPr>
            <a:r>
              <a:rPr lang="da-DK" sz="2000">
                <a:solidFill>
                  <a:schemeClr val="tx1"/>
                </a:solidFill>
              </a:rPr>
              <a:t>Hurtig eller uregelmæssig puls</a:t>
            </a:r>
          </a:p>
        </p:txBody>
      </p:sp>
      <p:sp>
        <p:nvSpPr>
          <p:cNvPr id="10" name="Rektangel 9">
            <a:extLst>
              <a:ext uri="{FF2B5EF4-FFF2-40B4-BE49-F238E27FC236}">
                <a16:creationId xmlns:a16="http://schemas.microsoft.com/office/drawing/2014/main" id="{5C8DBBD7-B55B-D8F1-C094-21DBF9EEABE9}"/>
              </a:ext>
            </a:extLst>
          </p:cNvPr>
          <p:cNvSpPr/>
          <p:nvPr/>
        </p:nvSpPr>
        <p:spPr>
          <a:xfrm>
            <a:off x="6043736" y="1785067"/>
            <a:ext cx="5548773" cy="4327121"/>
          </a:xfrm>
          <a:prstGeom prst="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lnSpc>
                <a:spcPct val="150000"/>
              </a:lnSpc>
            </a:pPr>
            <a:r>
              <a:rPr lang="da-DK" sz="3200" b="1">
                <a:solidFill>
                  <a:schemeClr val="tx1"/>
                </a:solidFill>
              </a:rPr>
              <a:t>Behandling</a:t>
            </a:r>
          </a:p>
          <a:p>
            <a:pPr marL="800100" lvl="1" indent="-342900">
              <a:lnSpc>
                <a:spcPct val="150000"/>
              </a:lnSpc>
              <a:buFont typeface="Wingdings" panose="05000000000000000000" pitchFamily="2" charset="2"/>
              <a:buChar char="§"/>
            </a:pPr>
            <a:r>
              <a:rPr lang="da-DK">
                <a:solidFill>
                  <a:schemeClr val="tx1"/>
                </a:solidFill>
              </a:rPr>
              <a:t>Rygestop (gælder alle nikotinprodukter)</a:t>
            </a:r>
          </a:p>
          <a:p>
            <a:pPr marL="800100" lvl="1" indent="-342900">
              <a:lnSpc>
                <a:spcPct val="150000"/>
              </a:lnSpc>
              <a:buFont typeface="Wingdings" panose="05000000000000000000" pitchFamily="2" charset="2"/>
              <a:buChar char="§"/>
            </a:pPr>
            <a:r>
              <a:rPr lang="da-DK">
                <a:solidFill>
                  <a:schemeClr val="tx1"/>
                </a:solidFill>
              </a:rPr>
              <a:t>Holde et stabilt og normalt blodsukker</a:t>
            </a:r>
          </a:p>
          <a:p>
            <a:pPr marL="800100" lvl="1" indent="-342900">
              <a:lnSpc>
                <a:spcPct val="150000"/>
              </a:lnSpc>
              <a:buFont typeface="Wingdings" panose="05000000000000000000" pitchFamily="2" charset="2"/>
              <a:buChar char="§"/>
            </a:pPr>
            <a:r>
              <a:rPr lang="da-DK">
                <a:solidFill>
                  <a:schemeClr val="tx1"/>
                </a:solidFill>
              </a:rPr>
              <a:t>Behandling af forhøjet blodtryk</a:t>
            </a:r>
          </a:p>
          <a:p>
            <a:pPr marL="800100" lvl="1" indent="-342900">
              <a:lnSpc>
                <a:spcPct val="150000"/>
              </a:lnSpc>
              <a:buFont typeface="Wingdings" panose="05000000000000000000" pitchFamily="2" charset="2"/>
              <a:buChar char="§"/>
            </a:pPr>
            <a:r>
              <a:rPr lang="da-DK">
                <a:solidFill>
                  <a:schemeClr val="tx1"/>
                </a:solidFill>
              </a:rPr>
              <a:t>Behandling af forhøjet kolesterol</a:t>
            </a:r>
          </a:p>
          <a:p>
            <a:pPr marL="800100" lvl="1" indent="-342900">
              <a:lnSpc>
                <a:spcPct val="150000"/>
              </a:lnSpc>
              <a:buFont typeface="Wingdings" panose="05000000000000000000" pitchFamily="2" charset="2"/>
              <a:buChar char="§"/>
            </a:pPr>
            <a:r>
              <a:rPr lang="da-DK">
                <a:solidFill>
                  <a:schemeClr val="tx1"/>
                </a:solidFill>
              </a:rPr>
              <a:t>Blodfortyndende behandling </a:t>
            </a:r>
          </a:p>
          <a:p>
            <a:pPr marL="800100" lvl="1" indent="-342900">
              <a:lnSpc>
                <a:spcPct val="150000"/>
              </a:lnSpc>
              <a:buFont typeface="Wingdings" panose="05000000000000000000" pitchFamily="2" charset="2"/>
              <a:buChar char="§"/>
            </a:pPr>
            <a:r>
              <a:rPr lang="da-DK">
                <a:solidFill>
                  <a:schemeClr val="tx1"/>
                </a:solidFill>
              </a:rPr>
              <a:t>Diabetesmedicin</a:t>
            </a:r>
          </a:p>
          <a:p>
            <a:pPr marL="800100" lvl="1" indent="-342900">
              <a:lnSpc>
                <a:spcPct val="150000"/>
              </a:lnSpc>
              <a:buFont typeface="Wingdings" panose="05000000000000000000" pitchFamily="2" charset="2"/>
              <a:buChar char="§"/>
            </a:pPr>
            <a:endParaRPr lang="da-DK">
              <a:solidFill>
                <a:schemeClr val="tx1"/>
              </a:solidFill>
            </a:endParaRPr>
          </a:p>
          <a:p>
            <a:pPr algn="ctr"/>
            <a:endParaRPr lang="da-DK"/>
          </a:p>
        </p:txBody>
      </p:sp>
      <p:sp>
        <p:nvSpPr>
          <p:cNvPr id="8" name="Tekstfelt 7">
            <a:extLst>
              <a:ext uri="{FF2B5EF4-FFF2-40B4-BE49-F238E27FC236}">
                <a16:creationId xmlns:a16="http://schemas.microsoft.com/office/drawing/2014/main" id="{0CF2AA10-DE74-BC50-7B2D-40D4BC342CEA}"/>
              </a:ext>
            </a:extLst>
          </p:cNvPr>
          <p:cNvSpPr txBox="1"/>
          <p:nvPr/>
        </p:nvSpPr>
        <p:spPr>
          <a:xfrm>
            <a:off x="2496311" y="2843119"/>
            <a:ext cx="7199377" cy="2211015"/>
          </a:xfrm>
          <a:prstGeom prst="rect">
            <a:avLst/>
          </a:prstGeom>
          <a:solidFill>
            <a:schemeClr val="accent1"/>
          </a:solidFill>
        </p:spPr>
        <p:txBody>
          <a:bodyPr wrap="square" lIns="0" tIns="0" rIns="0" bIns="108000" rtlCol="0" anchor="ctr">
            <a:noAutofit/>
          </a:bodyPr>
          <a:lstStyle/>
          <a:p>
            <a:pPr algn="ctr">
              <a:lnSpc>
                <a:spcPct val="90000"/>
              </a:lnSpc>
              <a:spcBef>
                <a:spcPts val="1000"/>
              </a:spcBef>
            </a:pPr>
            <a:r>
              <a:rPr lang="da-DK" sz="2200" b="1">
                <a:solidFill>
                  <a:schemeClr val="bg1"/>
                </a:solidFill>
              </a:rPr>
              <a:t>Vær opmærksom på akutte symptomer: </a:t>
            </a:r>
          </a:p>
          <a:p>
            <a:pPr marL="742950" lvl="1" indent="-285750">
              <a:buFont typeface="Arial" panose="020B0604020202020204" pitchFamily="34" charset="0"/>
              <a:buChar char="•"/>
            </a:pPr>
            <a:r>
              <a:rPr lang="da-DK">
                <a:solidFill>
                  <a:schemeClr val="bg1"/>
                </a:solidFill>
              </a:rPr>
              <a:t>Pludselig lammelse i ansigt, arm eller ben (ofte i den ene side)</a:t>
            </a:r>
          </a:p>
          <a:p>
            <a:pPr marL="742950" lvl="1" indent="-285750">
              <a:buFont typeface="Arial" panose="020B0604020202020204" pitchFamily="34" charset="0"/>
              <a:buChar char="•"/>
            </a:pPr>
            <a:r>
              <a:rPr lang="da-DK">
                <a:solidFill>
                  <a:schemeClr val="bg1"/>
                </a:solidFill>
              </a:rPr>
              <a:t>Talebesvær</a:t>
            </a:r>
          </a:p>
          <a:p>
            <a:pPr marL="742950" lvl="1" indent="-285750">
              <a:buFont typeface="Arial" panose="020B0604020202020204" pitchFamily="34" charset="0"/>
              <a:buChar char="•"/>
            </a:pPr>
            <a:r>
              <a:rPr lang="da-DK">
                <a:solidFill>
                  <a:schemeClr val="bg1"/>
                </a:solidFill>
              </a:rPr>
              <a:t>Hængende mundvig</a:t>
            </a:r>
          </a:p>
          <a:p>
            <a:pPr marL="742950" lvl="1" indent="-285750">
              <a:buFont typeface="Arial" panose="020B0604020202020204" pitchFamily="34" charset="0"/>
              <a:buChar char="•"/>
            </a:pPr>
            <a:r>
              <a:rPr lang="da-DK">
                <a:solidFill>
                  <a:schemeClr val="bg1"/>
                </a:solidFill>
              </a:rPr>
              <a:t>Forværret åndenød, brystsmerter, trykken i brystet</a:t>
            </a:r>
          </a:p>
          <a:p>
            <a:pPr marL="742950" lvl="1" indent="-285750">
              <a:buFont typeface="Arial" panose="020B0604020202020204" pitchFamily="34" charset="0"/>
              <a:buChar char="•"/>
            </a:pPr>
            <a:r>
              <a:rPr lang="da-DK">
                <a:solidFill>
                  <a:schemeClr val="bg1"/>
                </a:solidFill>
              </a:rPr>
              <a:t>Kontakt straks læge eller ring 112</a:t>
            </a:r>
          </a:p>
        </p:txBody>
      </p:sp>
    </p:spTree>
    <p:extLst>
      <p:ext uri="{BB962C8B-B14F-4D97-AF65-F5344CB8AC3E}">
        <p14:creationId xmlns:p14="http://schemas.microsoft.com/office/powerpoint/2010/main" val="2897800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EBF0E0E9-9287-92E3-AD50-3BCDD0F58442}"/>
              </a:ext>
            </a:extLst>
          </p:cNvPr>
          <p:cNvSpPr txBox="1">
            <a:spLocks/>
          </p:cNvSpPr>
          <p:nvPr/>
        </p:nvSpPr>
        <p:spPr>
          <a:xfrm>
            <a:off x="341999" y="451938"/>
            <a:ext cx="7772098" cy="527837"/>
          </a:xfrm>
          <a:prstGeom prst="rect">
            <a:avLst/>
          </a:prstGeom>
        </p:spPr>
        <p:txBody>
          <a:bodyPr vert="horz" lIns="0" tIns="0" rIns="0" bIns="0" rtlCol="0" anchor="t" anchorCtr="0">
            <a:spAutoFit/>
          </a:bodyPr>
          <a:lstStyle>
            <a:lvl1pPr algn="l" defTabSz="914400" rtl="0" eaLnBrk="1" latinLnBrk="0" hangingPunct="1">
              <a:lnSpc>
                <a:spcPct val="85000"/>
              </a:lnSpc>
              <a:spcBef>
                <a:spcPct val="0"/>
              </a:spcBef>
              <a:buNone/>
              <a:defRPr sz="4400" b="1" kern="1200">
                <a:solidFill>
                  <a:schemeClr val="tx1"/>
                </a:solidFill>
                <a:latin typeface="+mj-lt"/>
                <a:ea typeface="+mj-ea"/>
                <a:cs typeface="+mj-cs"/>
              </a:defRPr>
            </a:lvl1pPr>
          </a:lstStyle>
          <a:p>
            <a:r>
              <a:rPr lang="da-DK" sz="4000"/>
              <a:t>Nerveskader og diabetes</a:t>
            </a:r>
          </a:p>
        </p:txBody>
      </p:sp>
      <p:sp>
        <p:nvSpPr>
          <p:cNvPr id="6" name="Pladsholder til indhold 2">
            <a:extLst>
              <a:ext uri="{FF2B5EF4-FFF2-40B4-BE49-F238E27FC236}">
                <a16:creationId xmlns:a16="http://schemas.microsoft.com/office/drawing/2014/main" id="{A62F5E9C-6023-E282-AF95-A2FDC2FCFDA5}"/>
              </a:ext>
            </a:extLst>
          </p:cNvPr>
          <p:cNvSpPr txBox="1">
            <a:spLocks/>
          </p:cNvSpPr>
          <p:nvPr/>
        </p:nvSpPr>
        <p:spPr>
          <a:xfrm>
            <a:off x="341999" y="1005175"/>
            <a:ext cx="5570721" cy="2857192"/>
          </a:xfrm>
          <a:prstGeom prst="rect">
            <a:avLst/>
          </a:prstGeom>
        </p:spPr>
        <p:txBody>
          <a:bodyPr vert="horz" lIns="0" tIns="0" rIns="0" bIns="0" rtlCol="0" anchor="t" anchorCtr="0">
            <a:spAutoFit/>
          </a:bodyPr>
          <a:lstStyle>
            <a:lvl1pPr marL="0" indent="0" algn="l" defTabSz="914400" rtl="0" eaLnBrk="1" latinLnBrk="0" hangingPunct="1">
              <a:lnSpc>
                <a:spcPct val="90000"/>
              </a:lnSpc>
              <a:spcBef>
                <a:spcPts val="1000"/>
              </a:spcBef>
              <a:buFont typeface="Arial" panose="020B0604020202020204" pitchFamily="34" charset="0"/>
              <a:buNone/>
              <a:tabLst/>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SzPct val="70000"/>
              <a:buFont typeface="Normal systemskrift"/>
              <a:buNone/>
              <a:tabLst/>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SzPct val="70000"/>
              <a:buFont typeface="Normal systemskrift"/>
              <a:buNone/>
              <a:tabLst/>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SzPct val="70000"/>
              <a:buFont typeface="Normal systemskrift"/>
              <a:buNone/>
              <a:tabLst/>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SzPct val="70000"/>
              <a:buFont typeface="Normal systemskrift"/>
              <a:buNone/>
              <a:tabLst/>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br>
              <a:rPr lang="da-DK"/>
            </a:br>
            <a:r>
              <a:rPr lang="da-DK"/>
              <a:t>For højt blodsukker over længere tid kan skade nerverne og påvirke flere af kroppen funktioner: </a:t>
            </a:r>
          </a:p>
          <a:p>
            <a:pPr marL="285750" indent="-285750">
              <a:buFont typeface="Arial" panose="020B0604020202020204" pitchFamily="34" charset="0"/>
              <a:buChar char="•"/>
            </a:pPr>
            <a:r>
              <a:rPr lang="da-DK"/>
              <a:t>Hjerte og kredsløb</a:t>
            </a:r>
          </a:p>
          <a:p>
            <a:pPr marL="285750" indent="-285750">
              <a:buFont typeface="Arial" panose="020B0604020202020204" pitchFamily="34" charset="0"/>
              <a:buChar char="•"/>
            </a:pPr>
            <a:r>
              <a:rPr lang="da-DK"/>
              <a:t>Mave og tarm</a:t>
            </a:r>
          </a:p>
          <a:p>
            <a:pPr marL="285750" indent="-285750">
              <a:buFont typeface="Arial" panose="020B0604020202020204" pitchFamily="34" charset="0"/>
              <a:buChar char="•"/>
            </a:pPr>
            <a:r>
              <a:rPr lang="da-DK"/>
              <a:t>Blære</a:t>
            </a:r>
          </a:p>
          <a:p>
            <a:pPr marL="285750" indent="-285750">
              <a:buFont typeface="Arial" panose="020B0604020202020204" pitchFamily="34" charset="0"/>
              <a:buChar char="•"/>
            </a:pPr>
            <a:r>
              <a:rPr lang="da-DK"/>
              <a:t>Sved og hud</a:t>
            </a:r>
          </a:p>
          <a:p>
            <a:pPr marL="285750" indent="-285750">
              <a:buFont typeface="Arial" panose="020B0604020202020204" pitchFamily="34" charset="0"/>
              <a:buChar char="•"/>
            </a:pPr>
            <a:r>
              <a:rPr lang="da-DK"/>
              <a:t>Seksuel funktion</a:t>
            </a:r>
          </a:p>
        </p:txBody>
      </p:sp>
      <p:sp>
        <p:nvSpPr>
          <p:cNvPr id="10" name="Tekstfelt 9">
            <a:extLst>
              <a:ext uri="{FF2B5EF4-FFF2-40B4-BE49-F238E27FC236}">
                <a16:creationId xmlns:a16="http://schemas.microsoft.com/office/drawing/2014/main" id="{04A063A5-36C6-2CDC-AA98-3D3F430D1F45}"/>
              </a:ext>
            </a:extLst>
          </p:cNvPr>
          <p:cNvSpPr txBox="1"/>
          <p:nvPr/>
        </p:nvSpPr>
        <p:spPr>
          <a:xfrm>
            <a:off x="311977" y="3784802"/>
            <a:ext cx="5336905" cy="2292848"/>
          </a:xfrm>
          <a:prstGeom prst="rect">
            <a:avLst/>
          </a:prstGeom>
          <a:noFill/>
        </p:spPr>
        <p:txBody>
          <a:bodyPr wrap="square" lIns="0" tIns="0" rIns="0" bIns="108000" rtlCol="0">
            <a:noAutofit/>
          </a:bodyPr>
          <a:lstStyle/>
          <a:p>
            <a:pPr>
              <a:lnSpc>
                <a:spcPct val="150000"/>
              </a:lnSpc>
            </a:pPr>
            <a:r>
              <a:rPr lang="da-DK" sz="2000" b="1"/>
              <a:t>Symptomer:</a:t>
            </a:r>
            <a:endParaRPr lang="da-DK" sz="2000"/>
          </a:p>
          <a:p>
            <a:pPr marL="285750" indent="-285750">
              <a:lnSpc>
                <a:spcPct val="150000"/>
              </a:lnSpc>
              <a:buFont typeface="Arial" panose="020B0604020202020204" pitchFamily="34" charset="0"/>
              <a:buChar char="•"/>
            </a:pPr>
            <a:r>
              <a:rPr lang="da-DK" sz="2000"/>
              <a:t>Prikkende, stikkende eller brændende smerter</a:t>
            </a:r>
          </a:p>
          <a:p>
            <a:pPr marL="285750" indent="-285750">
              <a:lnSpc>
                <a:spcPct val="150000"/>
              </a:lnSpc>
              <a:buFont typeface="Arial" panose="020B0604020202020204" pitchFamily="34" charset="0"/>
              <a:buChar char="•"/>
            </a:pPr>
            <a:r>
              <a:rPr lang="da-DK" sz="2000"/>
              <a:t>Nedsat følesans (berøring, temperatur, smerte)</a:t>
            </a:r>
          </a:p>
          <a:p>
            <a:pPr marL="285750" indent="-285750">
              <a:lnSpc>
                <a:spcPct val="150000"/>
              </a:lnSpc>
              <a:buFont typeface="Arial" panose="020B0604020202020204" pitchFamily="34" charset="0"/>
              <a:buChar char="•"/>
            </a:pPr>
            <a:r>
              <a:rPr lang="da-DK" sz="2000"/>
              <a:t>Sovende eller følelsesløse fødder</a:t>
            </a:r>
          </a:p>
          <a:p>
            <a:pPr marL="285750" indent="-285750">
              <a:lnSpc>
                <a:spcPct val="150000"/>
              </a:lnSpc>
              <a:buFont typeface="Arial" panose="020B0604020202020204" pitchFamily="34" charset="0"/>
              <a:buChar char="•"/>
            </a:pPr>
            <a:r>
              <a:rPr lang="da-DK" sz="2000"/>
              <a:t>Balanceproblemer og muskelsvaghed</a:t>
            </a:r>
          </a:p>
        </p:txBody>
      </p:sp>
      <p:sp>
        <p:nvSpPr>
          <p:cNvPr id="11" name="Ellipse 10">
            <a:extLst>
              <a:ext uri="{FF2B5EF4-FFF2-40B4-BE49-F238E27FC236}">
                <a16:creationId xmlns:a16="http://schemas.microsoft.com/office/drawing/2014/main" id="{1FE2A2F7-5892-EA2F-4785-A6D2B5311648}"/>
              </a:ext>
              <a:ext uri="{C183D7F6-B498-43B3-948B-1728B52AA6E4}">
                <adec:decorative xmlns:adec="http://schemas.microsoft.com/office/drawing/2017/decorative" val="1"/>
              </a:ext>
            </a:extLst>
          </p:cNvPr>
          <p:cNvSpPr>
            <a:spLocks noChangeAspect="1"/>
          </p:cNvSpPr>
          <p:nvPr/>
        </p:nvSpPr>
        <p:spPr>
          <a:xfrm>
            <a:off x="6084197" y="612680"/>
            <a:ext cx="5632639" cy="5632639"/>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7" name="Pladsholder til indhold 6">
            <a:extLst>
              <a:ext uri="{FF2B5EF4-FFF2-40B4-BE49-F238E27FC236}">
                <a16:creationId xmlns:a16="http://schemas.microsoft.com/office/drawing/2014/main" id="{55DEC7B1-8BE1-6164-D0AD-C4F550604ED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3592" y="1140517"/>
            <a:ext cx="2953848" cy="2791037"/>
          </a:xfrm>
          <a:prstGeom prst="rect">
            <a:avLst/>
          </a:prstGeom>
          <a:noFill/>
        </p:spPr>
      </p:pic>
      <p:sp>
        <p:nvSpPr>
          <p:cNvPr id="9" name="Tekstfelt 8">
            <a:extLst>
              <a:ext uri="{FF2B5EF4-FFF2-40B4-BE49-F238E27FC236}">
                <a16:creationId xmlns:a16="http://schemas.microsoft.com/office/drawing/2014/main" id="{1DD90226-A925-26A1-D44B-0ACC5537821D}"/>
              </a:ext>
            </a:extLst>
          </p:cNvPr>
          <p:cNvSpPr txBox="1"/>
          <p:nvPr/>
        </p:nvSpPr>
        <p:spPr>
          <a:xfrm>
            <a:off x="6954827" y="4247833"/>
            <a:ext cx="3891378" cy="1469650"/>
          </a:xfrm>
          <a:prstGeom prst="rect">
            <a:avLst/>
          </a:prstGeom>
          <a:noFill/>
        </p:spPr>
        <p:txBody>
          <a:bodyPr wrap="square" lIns="0" tIns="0" rIns="0" bIns="108000" rtlCol="0">
            <a:noAutofit/>
          </a:bodyPr>
          <a:lstStyle/>
          <a:p>
            <a:pPr algn="ctr">
              <a:lnSpc>
                <a:spcPct val="90000"/>
              </a:lnSpc>
              <a:spcBef>
                <a:spcPts val="1000"/>
              </a:spcBef>
            </a:pPr>
            <a:r>
              <a:rPr lang="da-DK" sz="2400" b="1"/>
              <a:t>Nerveskader giver især symptomer i fødder og ben, som øger risikoen for diabetiske fodsår</a:t>
            </a:r>
            <a:endParaRPr lang="da-DK" sz="2400"/>
          </a:p>
          <a:p>
            <a:pPr algn="ctr">
              <a:lnSpc>
                <a:spcPct val="90000"/>
              </a:lnSpc>
              <a:spcBef>
                <a:spcPts val="1000"/>
              </a:spcBef>
            </a:pPr>
            <a:endParaRPr lang="da-DK" sz="2800" err="1"/>
          </a:p>
        </p:txBody>
      </p:sp>
    </p:spTree>
    <p:extLst>
      <p:ext uri="{BB962C8B-B14F-4D97-AF65-F5344CB8AC3E}">
        <p14:creationId xmlns:p14="http://schemas.microsoft.com/office/powerpoint/2010/main" val="3485349814"/>
      </p:ext>
    </p:extLst>
  </p:cSld>
  <p:clrMapOvr>
    <a:masterClrMapping/>
  </p:clrMapOvr>
</p:sld>
</file>

<file path=ppt/theme/theme1.xml><?xml version="1.0" encoding="utf-8"?>
<a:theme xmlns:a="http://schemas.openxmlformats.org/drawingml/2006/main" name="Office-tema">
  <a:themeElements>
    <a:clrScheme name="Brugerdefineret 1">
      <a:dk1>
        <a:srgbClr val="212121"/>
      </a:dk1>
      <a:lt1>
        <a:srgbClr val="FFFFFF"/>
      </a:lt1>
      <a:dk2>
        <a:srgbClr val="656969"/>
      </a:dk2>
      <a:lt2>
        <a:srgbClr val="E7E6E6"/>
      </a:lt2>
      <a:accent1>
        <a:srgbClr val="D6007E"/>
      </a:accent1>
      <a:accent2>
        <a:srgbClr val="F39100"/>
      </a:accent2>
      <a:accent3>
        <a:srgbClr val="35B6B3"/>
      </a:accent3>
      <a:accent4>
        <a:srgbClr val="A7D3AE"/>
      </a:accent4>
      <a:accent5>
        <a:srgbClr val="00B1EB"/>
      </a:accent5>
      <a:accent6>
        <a:srgbClr val="A0DAF7"/>
      </a:accent6>
      <a:hlink>
        <a:srgbClr val="0087D5"/>
      </a:hlink>
      <a:folHlink>
        <a:srgbClr val="775EC0"/>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txDef>
      <a:spPr>
        <a:noFill/>
      </a:spPr>
      <a:bodyPr wrap="square" lIns="0" tIns="0" rIns="0" bIns="108000" rtlCol="0">
        <a:noAutofit/>
      </a:bodyPr>
      <a:lstStyle>
        <a:defPPr algn="l">
          <a:lnSpc>
            <a:spcPct val="90000"/>
          </a:lnSpc>
          <a:spcBef>
            <a:spcPts val="1000"/>
          </a:spcBef>
          <a:defRPr sz="22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C7F53EC6AFC794C80D544DD8FF26BA9" ma:contentTypeVersion="7" ma:contentTypeDescription="Opret et nyt dokument." ma:contentTypeScope="" ma:versionID="4655ad800927254f25d1a8274a185908">
  <xsd:schema xmlns:xsd="http://www.w3.org/2001/XMLSchema" xmlns:xs="http://www.w3.org/2001/XMLSchema" xmlns:p="http://schemas.microsoft.com/office/2006/metadata/properties" xmlns:ns2="48bfb05e-93a7-40ec-a754-b339fb25b6e1" targetNamespace="http://schemas.microsoft.com/office/2006/metadata/properties" ma:root="true" ma:fieldsID="f93c29f2e52df93dd385640c6f649536" ns2:_="">
    <xsd:import namespace="48bfb05e-93a7-40ec-a754-b339fb25b6e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bfb05e-93a7-40ec-a754-b339fb25b6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2C2DBC3-B8B3-4A6A-9469-5AD18A1C1911}">
  <ds:schemaRefs>
    <ds:schemaRef ds:uri="48bfb05e-93a7-40ec-a754-b339fb25b6e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81D166E-9D6F-4553-8D1B-7BA74C3B627D}">
  <ds:schemaRefs>
    <ds:schemaRef ds:uri="http://schemas.microsoft.com/sharepoint/v3/contenttype/forms"/>
  </ds:schemaRefs>
</ds:datastoreItem>
</file>

<file path=customXml/itemProps3.xml><?xml version="1.0" encoding="utf-8"?>
<ds:datastoreItem xmlns:ds="http://schemas.openxmlformats.org/officeDocument/2006/customXml" ds:itemID="{F821D7FF-CB1D-4E43-8B3F-466C14B28B2C}">
  <ds:schemaRefs>
    <ds:schemaRef ds:uri="48bfb05e-93a7-40ec-a754-b339fb25b6e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19</Slides>
  <Notes>18</Notes>
  <HiddenSlides>0</HiddenSlide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Office-tema</vt:lpstr>
      <vt:lpstr>Følgesygdomme</vt:lpstr>
      <vt:lpstr>Formål med undervisningen</vt:lpstr>
      <vt:lpstr>Udvikling af følgesygdomme</vt:lpstr>
      <vt:lpstr>PowerPoint Presentation</vt:lpstr>
      <vt:lpstr>Tid til….  Case eller dialogkort?</vt:lpstr>
      <vt:lpstr>Forebyggelse er vigtig!</vt:lpstr>
      <vt:lpstr>Hjerte-kar-sygdom  ved diabetes</vt:lpstr>
      <vt:lpstr>PowerPoint Presentation</vt:lpstr>
      <vt:lpstr>PowerPoint Presentation</vt:lpstr>
      <vt:lpstr>Fødderne</vt:lpstr>
      <vt:lpstr>Nerveskader Sved og hud</vt:lpstr>
      <vt:lpstr>PowerPoint Presentation</vt:lpstr>
      <vt:lpstr>PowerPoint Presentation</vt:lpstr>
      <vt:lpstr>PowerPoint Presentation</vt:lpstr>
      <vt:lpstr>Tid til….         Dialogkort</vt:lpstr>
      <vt:lpstr>PowerPoint Presentation</vt:lpstr>
      <vt:lpstr>PowerPoint Presentation</vt:lpstr>
      <vt:lpstr>PowerPoint Presentation</vt:lpstr>
      <vt:lpstr>Andre følgesygdomme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Kathrine Raunkjær</dc:creator>
  <cp:revision>2</cp:revision>
  <dcterms:created xsi:type="dcterms:W3CDTF">2024-02-05T15:23:19Z</dcterms:created>
  <dcterms:modified xsi:type="dcterms:W3CDTF">2026-06-03T08:08:59Z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0x010100BC7F53EC6AFC794C80D544DD8FF26BA9</vt:lpwstr>
  </property>
</Properties>
</file>